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9"/>
  </p:notesMasterIdLst>
  <p:sldIdLst>
    <p:sldId id="256" r:id="rId2"/>
    <p:sldId id="325" r:id="rId3"/>
    <p:sldId id="326" r:id="rId4"/>
    <p:sldId id="327" r:id="rId5"/>
    <p:sldId id="328" r:id="rId6"/>
    <p:sldId id="340" r:id="rId7"/>
    <p:sldId id="329" r:id="rId8"/>
    <p:sldId id="330" r:id="rId9"/>
    <p:sldId id="331" r:id="rId10"/>
    <p:sldId id="332" r:id="rId11"/>
    <p:sldId id="333" r:id="rId12"/>
    <p:sldId id="334" r:id="rId13"/>
    <p:sldId id="335" r:id="rId14"/>
    <p:sldId id="336" r:id="rId15"/>
    <p:sldId id="337" r:id="rId16"/>
    <p:sldId id="338" r:id="rId17"/>
    <p:sldId id="339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75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CF813-1AF0-47F5-8D5B-A1F7BDE5D9E3}" type="datetimeFigureOut">
              <a:rPr lang="tr-TR" smtClean="0"/>
              <a:t>14.4.2020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99839-612A-4A1D-9F05-D3DC9B2B94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4677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3200400"/>
            <a:ext cx="100584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0" y="4724400"/>
            <a:ext cx="9144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7A79-8A58-4547-8696-F9AA9B41B4B3}" type="datetimeFigureOut">
              <a:rPr lang="tr-TR" smtClean="0"/>
              <a:t>14.4.2020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A40B-6FFC-401B-8E63-EDE118853BFB}" type="slidenum">
              <a:rPr lang="tr-TR" smtClean="0"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685800"/>
            <a:ext cx="9652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7A79-8A58-4547-8696-F9AA9B41B4B3}" type="datetimeFigureOut">
              <a:rPr lang="tr-TR" smtClean="0"/>
              <a:t>14.4.2020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A40B-6FFC-401B-8E63-EDE118853B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6000" y="685802"/>
            <a:ext cx="24384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685801"/>
            <a:ext cx="7620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7A79-8A58-4547-8696-F9AA9B41B4B3}" type="datetimeFigureOut">
              <a:rPr lang="tr-TR" smtClean="0"/>
              <a:t>14.4.2020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A40B-6FFC-401B-8E63-EDE118853B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7A79-8A58-4547-8696-F9AA9B41B4B3}" type="datetimeFigureOut">
              <a:rPr lang="tr-TR" smtClean="0"/>
              <a:t>14.4.2020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A40B-6FFC-401B-8E63-EDE118853B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3276600"/>
            <a:ext cx="100584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4953000"/>
            <a:ext cx="9144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7A79-8A58-4547-8696-F9AA9B41B4B3}" type="datetimeFigureOut">
              <a:rPr lang="tr-TR" smtClean="0"/>
              <a:t>14.4.2020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A40B-6FFC-401B-8E63-EDE118853BFB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7A79-8A58-4547-8696-F9AA9B41B4B3}" type="datetimeFigureOut">
              <a:rPr lang="tr-TR" smtClean="0"/>
              <a:t>14.4.2020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A40B-6FFC-401B-8E63-EDE118853B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9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19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7A79-8A58-4547-8696-F9AA9B41B4B3}" type="datetimeFigureOut">
              <a:rPr lang="tr-TR" smtClean="0"/>
              <a:t>14.4.2020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A40B-6FFC-401B-8E63-EDE118853BFB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119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935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7A79-8A58-4547-8696-F9AA9B41B4B3}" type="datetimeFigureOut">
              <a:rPr lang="tr-TR" smtClean="0"/>
              <a:t>14.4.2020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A40B-6FFC-401B-8E63-EDE118853B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7A79-8A58-4547-8696-F9AA9B41B4B3}" type="datetimeFigureOut">
              <a:rPr lang="tr-TR" smtClean="0"/>
              <a:t>14.4.2020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A40B-6FFC-401B-8E63-EDE118853B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7821" y="457201"/>
            <a:ext cx="6126579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002" y="457200"/>
            <a:ext cx="3564876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7A79-8A58-4547-8696-F9AA9B41B4B3}" type="datetimeFigureOut">
              <a:rPr lang="tr-TR" smtClean="0"/>
              <a:t>14.4.2020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A40B-6FFC-401B-8E63-EDE118853BFB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2871259" y="2514336"/>
            <a:ext cx="3810000" cy="2117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936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320" y="457200"/>
            <a:ext cx="100584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856" y="3505200"/>
            <a:ext cx="98552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7A79-8A58-4547-8696-F9AA9B41B4B3}" type="datetimeFigureOut">
              <a:rPr lang="tr-TR" smtClean="0"/>
              <a:t>14.4.2020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A40B-6FFC-401B-8E63-EDE118853B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24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685800"/>
            <a:ext cx="100584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31200" y="620877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485C7A79-8A58-4547-8696-F9AA9B41B4B3}" type="datetimeFigureOut">
              <a:rPr lang="tr-TR" smtClean="0"/>
              <a:t>14.4.2020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5999" y="6208777"/>
            <a:ext cx="6498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5687569"/>
            <a:ext cx="101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EC9FA40B-6FFC-401B-8E63-EDE118853BFB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1036320" y="0"/>
            <a:ext cx="100584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Fatih\Desktop\yükse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12192000" cy="4465984"/>
          </a:xfrm>
          <a:prstGeom prst="rect">
            <a:avLst/>
          </a:prstGeom>
          <a:noFill/>
        </p:spPr>
      </p:pic>
      <p:sp>
        <p:nvSpPr>
          <p:cNvPr id="2" name="Unvan 1">
            <a:extLst>
              <a:ext uri="{FF2B5EF4-FFF2-40B4-BE49-F238E27FC236}">
                <a16:creationId xmlns="" xmlns:a16="http://schemas.microsoft.com/office/drawing/2014/main" id="{40BC143A-D23D-4EFB-8D76-89F529A2C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51583" y="2613134"/>
            <a:ext cx="8640417" cy="1852849"/>
          </a:xfrm>
        </p:spPr>
        <p:txBody>
          <a:bodyPr>
            <a:noAutofit/>
          </a:bodyPr>
          <a:lstStyle/>
          <a:p>
            <a:pPr algn="ctr"/>
            <a:r>
              <a:rPr lang="tr-TR" sz="4800" i="1" dirty="0" smtClean="0">
                <a:solidFill>
                  <a:srgbClr val="FF0000"/>
                </a:solidFill>
              </a:rPr>
              <a:t>ELEKTRİK MÜHENDİSLİĞİNDE ÖLÇME</a:t>
            </a:r>
            <a:endParaRPr lang="tr-TR" sz="4800" i="1" dirty="0">
              <a:solidFill>
                <a:srgbClr val="FF0000"/>
              </a:solidFill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="" xmlns:a16="http://schemas.microsoft.com/office/drawing/2014/main" id="{A0C04324-AE28-4366-8CB8-1355F19AD9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1808" y="4693660"/>
            <a:ext cx="8269357" cy="1375836"/>
          </a:xfrm>
        </p:spPr>
        <p:txBody>
          <a:bodyPr>
            <a:noAutofit/>
          </a:bodyPr>
          <a:lstStyle/>
          <a:p>
            <a:pPr algn="ctr"/>
            <a:r>
              <a:rPr lang="tr-TR" b="1" dirty="0" smtClean="0"/>
              <a:t>9. </a:t>
            </a:r>
            <a:r>
              <a:rPr lang="tr-TR" b="1" dirty="0" smtClean="0"/>
              <a:t>HAFTA</a:t>
            </a:r>
          </a:p>
          <a:p>
            <a:pPr algn="ctr"/>
            <a:r>
              <a:rPr lang="tr-TR" b="1" dirty="0" smtClean="0"/>
              <a:t> </a:t>
            </a:r>
            <a:r>
              <a:rPr lang="tr-TR" b="1" dirty="0" smtClean="0"/>
              <a:t>-</a:t>
            </a:r>
            <a:r>
              <a:rPr lang="tr-TR" dirty="0" smtClean="0"/>
              <a:t>DÖNER BOBİNLİ </a:t>
            </a:r>
            <a:r>
              <a:rPr lang="tr-TR" dirty="0"/>
              <a:t>ÖLÇÜ </a:t>
            </a:r>
            <a:r>
              <a:rPr lang="tr-TR" dirty="0" smtClean="0"/>
              <a:t>ALETİ-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583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>
            <a:extLst>
              <a:ext uri="{FF2B5EF4-FFF2-40B4-BE49-F238E27FC236}">
                <a16:creationId xmlns="" xmlns:a16="http://schemas.microsoft.com/office/drawing/2014/main" id="{330B6942-06C3-48AE-88B0-652F26A6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5588000"/>
            <a:ext cx="9042400" cy="584200"/>
          </a:xfrm>
        </p:spPr>
        <p:txBody>
          <a:bodyPr>
            <a:normAutofit/>
          </a:bodyPr>
          <a:lstStyle/>
          <a:p>
            <a:r>
              <a:rPr lang="tr-TR" sz="2200" dirty="0" smtClean="0"/>
              <a:t>Ölçme</a:t>
            </a:r>
            <a:endParaRPr lang="tr-TR" sz="2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888339" y="740259"/>
            <a:ext cx="633977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Soru:</a:t>
            </a:r>
          </a:p>
          <a:p>
            <a:endParaRPr lang="tr-TR" sz="2800" b="1" dirty="0" smtClean="0"/>
          </a:p>
          <a:p>
            <a:r>
              <a:rPr lang="tr-TR" sz="2800" dirty="0">
                <a:solidFill>
                  <a:srgbClr val="FF0000"/>
                </a:solidFill>
              </a:rPr>
              <a:t>İç direnci 78 </a:t>
            </a:r>
            <a:r>
              <a:rPr lang="el-GR" sz="2800" dirty="0">
                <a:solidFill>
                  <a:srgbClr val="FF0000"/>
                </a:solidFill>
              </a:rPr>
              <a:t>Ω </a:t>
            </a:r>
            <a:r>
              <a:rPr lang="tr-TR" sz="2800" dirty="0"/>
              <a:t>olan bir ampermetre </a:t>
            </a:r>
            <a:r>
              <a:rPr lang="tr-TR" sz="2800" dirty="0" smtClean="0"/>
              <a:t>Şekildeki </a:t>
            </a:r>
            <a:r>
              <a:rPr lang="tr-TR" sz="2800" b="1" dirty="0"/>
              <a:t>R3 direncinden </a:t>
            </a:r>
            <a:r>
              <a:rPr lang="tr-TR" sz="2800" dirty="0"/>
              <a:t>akacak olan akımı ölçmek için kullanılmaktadır. Ampermetrenin </a:t>
            </a:r>
            <a:r>
              <a:rPr lang="tr-TR" sz="2800" u="sng" dirty="0"/>
              <a:t>yükleme etkisini bağıl </a:t>
            </a:r>
            <a:r>
              <a:rPr lang="tr-TR" sz="2800" u="sng" dirty="0" smtClean="0"/>
              <a:t>hata </a:t>
            </a:r>
            <a:r>
              <a:rPr lang="tr-TR" sz="2800" u="sng" dirty="0"/>
              <a:t>olarak</a:t>
            </a:r>
            <a:r>
              <a:rPr lang="tr-TR" sz="2800" dirty="0"/>
              <a:t> bulunuz. </a:t>
            </a:r>
            <a:r>
              <a:rPr lang="tr-TR" sz="2800" dirty="0" smtClean="0"/>
              <a:t> </a:t>
            </a:r>
            <a:endParaRPr lang="tr-TR" sz="2800" b="1" u="sng" dirty="0"/>
          </a:p>
        </p:txBody>
      </p:sp>
      <p:sp>
        <p:nvSpPr>
          <p:cNvPr id="4" name="AutoShape 2" descr="Elektrikte Sol El ve Sağ El Kuralları » Elektrikc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" name="Picture 2" descr="http://3.bp.blogspot.com/-R_zn9rJJCJo/Tkhs2WvcsQI/AAAAAAAABW8/WBmAxaLrjnI/s1600/Man-With-Question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540" y="3791147"/>
            <a:ext cx="2305371" cy="230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5256" y="798317"/>
            <a:ext cx="4260118" cy="2423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5256" y="3471839"/>
            <a:ext cx="4260118" cy="2471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613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05313" y="486462"/>
            <a:ext cx="108029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rgbClr val="FF0000"/>
                </a:solidFill>
              </a:rPr>
              <a:t>Döner bobinli ölçü aletinin </a:t>
            </a:r>
            <a:r>
              <a:rPr lang="tr-TR" sz="2800" b="1" dirty="0" smtClean="0">
                <a:solidFill>
                  <a:srgbClr val="FF0000"/>
                </a:solidFill>
              </a:rPr>
              <a:t>voltmetre </a:t>
            </a:r>
            <a:r>
              <a:rPr lang="tr-TR" sz="2800" b="1" dirty="0">
                <a:solidFill>
                  <a:srgbClr val="FF0000"/>
                </a:solidFill>
              </a:rPr>
              <a:t>olarak kullanılması</a:t>
            </a:r>
            <a:endParaRPr lang="tr-TR" sz="2800" b="1" dirty="0" smtClean="0">
              <a:solidFill>
                <a:srgbClr val="FF0000"/>
              </a:solidFill>
            </a:endParaRPr>
          </a:p>
          <a:p>
            <a:pPr algn="ctr"/>
            <a:endParaRPr lang="tr-TR" sz="2800" dirty="0" smtClean="0"/>
          </a:p>
        </p:txBody>
      </p:sp>
      <p:sp>
        <p:nvSpPr>
          <p:cNvPr id="6" name="Unvan 1">
            <a:extLst>
              <a:ext uri="{FF2B5EF4-FFF2-40B4-BE49-F238E27FC236}">
                <a16:creationId xmlns="" xmlns:a16="http://schemas.microsoft.com/office/drawing/2014/main" id="{330B6942-06C3-48AE-88B0-652F26A6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5588000"/>
            <a:ext cx="9042400" cy="584200"/>
          </a:xfrm>
        </p:spPr>
        <p:txBody>
          <a:bodyPr>
            <a:normAutofit/>
          </a:bodyPr>
          <a:lstStyle/>
          <a:p>
            <a:r>
              <a:rPr lang="tr-TR" sz="2200" dirty="0" smtClean="0"/>
              <a:t>Ölçme</a:t>
            </a:r>
            <a:endParaRPr lang="tr-TR" sz="2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2020455" y="4470414"/>
            <a:ext cx="45690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err="1" smtClean="0"/>
              <a:t>Ig</a:t>
            </a:r>
            <a:r>
              <a:rPr lang="tr-TR" sz="2000" b="1" dirty="0" smtClean="0"/>
              <a:t> </a:t>
            </a:r>
            <a:r>
              <a:rPr lang="tr-TR" sz="2000" b="1" dirty="0"/>
              <a:t>: </a:t>
            </a:r>
            <a:r>
              <a:rPr lang="tr-TR" sz="2000" dirty="0"/>
              <a:t>Galvanometrenin sapma akımı </a:t>
            </a:r>
            <a:endParaRPr lang="tr-TR" sz="2000" dirty="0" smtClean="0"/>
          </a:p>
          <a:p>
            <a:r>
              <a:rPr lang="tr-TR" sz="2000" b="1" dirty="0" err="1" smtClean="0"/>
              <a:t>Rs</a:t>
            </a:r>
            <a:r>
              <a:rPr lang="tr-TR" sz="2000" b="1" dirty="0" smtClean="0"/>
              <a:t> </a:t>
            </a:r>
            <a:r>
              <a:rPr lang="tr-TR" sz="2000" b="1" dirty="0"/>
              <a:t>: </a:t>
            </a:r>
            <a:r>
              <a:rPr lang="tr-TR" sz="2000" dirty="0"/>
              <a:t>Seri veya kademe direnci </a:t>
            </a:r>
            <a:endParaRPr lang="tr-TR" sz="2000" dirty="0" smtClean="0"/>
          </a:p>
          <a:p>
            <a:r>
              <a:rPr lang="tr-TR" sz="2000" b="1" dirty="0" smtClean="0"/>
              <a:t>Rg </a:t>
            </a:r>
            <a:r>
              <a:rPr lang="tr-TR" sz="2000" b="1" dirty="0"/>
              <a:t>: </a:t>
            </a:r>
            <a:r>
              <a:rPr lang="tr-TR" sz="2000" dirty="0"/>
              <a:t>Galvanometrenin iç direnci </a:t>
            </a:r>
            <a:endParaRPr lang="tr-TR" sz="2000" dirty="0"/>
          </a:p>
        </p:txBody>
      </p:sp>
      <p:sp>
        <p:nvSpPr>
          <p:cNvPr id="4" name="AutoShape 2" descr="Elektrikte Sol El ve Sağ El Kuralları » Elektrikc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9023" y="4887685"/>
            <a:ext cx="483119" cy="301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982" y="1136237"/>
            <a:ext cx="7285578" cy="2971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6771" y="4756405"/>
            <a:ext cx="2393723" cy="585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3309" y="4687393"/>
            <a:ext cx="1723389" cy="65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891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>
            <a:extLst>
              <a:ext uri="{FF2B5EF4-FFF2-40B4-BE49-F238E27FC236}">
                <a16:creationId xmlns="" xmlns:a16="http://schemas.microsoft.com/office/drawing/2014/main" id="{330B6942-06C3-48AE-88B0-652F26A6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5588000"/>
            <a:ext cx="9042400" cy="584200"/>
          </a:xfrm>
        </p:spPr>
        <p:txBody>
          <a:bodyPr>
            <a:normAutofit/>
          </a:bodyPr>
          <a:lstStyle/>
          <a:p>
            <a:r>
              <a:rPr lang="tr-TR" sz="2200" dirty="0" smtClean="0"/>
              <a:t>Ölçme</a:t>
            </a:r>
            <a:endParaRPr lang="tr-TR" sz="2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888339" y="740259"/>
            <a:ext cx="102296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Soru:</a:t>
            </a:r>
          </a:p>
          <a:p>
            <a:endParaRPr lang="tr-TR" sz="2800" b="1" dirty="0" smtClean="0"/>
          </a:p>
          <a:p>
            <a:r>
              <a:rPr lang="tr-TR" sz="2800" dirty="0">
                <a:solidFill>
                  <a:srgbClr val="FF0000"/>
                </a:solidFill>
              </a:rPr>
              <a:t>İç direnci 100</a:t>
            </a:r>
            <a:r>
              <a:rPr lang="el-GR" sz="2800" dirty="0">
                <a:solidFill>
                  <a:srgbClr val="FF0000"/>
                </a:solidFill>
              </a:rPr>
              <a:t>Ω, </a:t>
            </a:r>
            <a:r>
              <a:rPr lang="tr-TR" sz="2800" dirty="0"/>
              <a:t>tam sapma akımı </a:t>
            </a:r>
            <a:r>
              <a:rPr lang="tr-TR" sz="2800" dirty="0">
                <a:solidFill>
                  <a:srgbClr val="FF0000"/>
                </a:solidFill>
              </a:rPr>
              <a:t>100µA</a:t>
            </a:r>
            <a:r>
              <a:rPr lang="tr-TR" sz="2800" dirty="0"/>
              <a:t> olan bir galvanometreden </a:t>
            </a:r>
            <a:r>
              <a:rPr lang="tr-TR" sz="2800" dirty="0">
                <a:solidFill>
                  <a:srgbClr val="FF0000"/>
                </a:solidFill>
              </a:rPr>
              <a:t>1V </a:t>
            </a:r>
            <a:r>
              <a:rPr lang="tr-TR" sz="2800" dirty="0" err="1">
                <a:solidFill>
                  <a:srgbClr val="FF0000"/>
                </a:solidFill>
              </a:rPr>
              <a:t>luk</a:t>
            </a:r>
            <a:r>
              <a:rPr lang="tr-TR" sz="2800" dirty="0"/>
              <a:t> </a:t>
            </a:r>
            <a:r>
              <a:rPr lang="tr-TR" sz="2800" u="sng" dirty="0"/>
              <a:t>bir voltmetre yapılacaktır</a:t>
            </a:r>
            <a:r>
              <a:rPr lang="tr-TR" sz="2800" dirty="0"/>
              <a:t>. İlave edilecek </a:t>
            </a:r>
            <a:r>
              <a:rPr lang="tr-TR" sz="2800" b="1" dirty="0"/>
              <a:t>seri direnci bulunuz</a:t>
            </a:r>
            <a:r>
              <a:rPr lang="tr-TR" sz="2800" dirty="0"/>
              <a:t>. </a:t>
            </a:r>
            <a:endParaRPr lang="tr-TR" sz="2800" b="1" u="sng" dirty="0"/>
          </a:p>
        </p:txBody>
      </p:sp>
      <p:sp>
        <p:nvSpPr>
          <p:cNvPr id="4" name="AutoShape 2" descr="Elektrikte Sol El ve Sağ El Kuralları » Elektrikc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" name="Picture 2" descr="http://3.bp.blogspot.com/-R_zn9rJJCJo/Tkhs2WvcsQI/AAAAAAAABW8/WBmAxaLrjnI/s1600/Man-With-Question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683" y="2978347"/>
            <a:ext cx="2305371" cy="230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84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>
            <a:extLst>
              <a:ext uri="{FF2B5EF4-FFF2-40B4-BE49-F238E27FC236}">
                <a16:creationId xmlns="" xmlns:a16="http://schemas.microsoft.com/office/drawing/2014/main" id="{330B6942-06C3-48AE-88B0-652F26A6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5588000"/>
            <a:ext cx="9042400" cy="584200"/>
          </a:xfrm>
        </p:spPr>
        <p:txBody>
          <a:bodyPr>
            <a:normAutofit/>
          </a:bodyPr>
          <a:lstStyle/>
          <a:p>
            <a:r>
              <a:rPr lang="tr-TR" sz="2200" dirty="0" smtClean="0"/>
              <a:t>Ölçme</a:t>
            </a:r>
            <a:endParaRPr lang="tr-TR" sz="2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888339" y="740259"/>
            <a:ext cx="102296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Soru:</a:t>
            </a:r>
          </a:p>
          <a:p>
            <a:endParaRPr lang="tr-TR" sz="2800" b="1" dirty="0" smtClean="0"/>
          </a:p>
          <a:p>
            <a:r>
              <a:rPr lang="tr-TR" sz="2800" dirty="0"/>
              <a:t>Şekilde verilen galvanometre ile </a:t>
            </a:r>
            <a:r>
              <a:rPr lang="tr-TR" sz="2800" u="sng" dirty="0"/>
              <a:t>çok kademeli bir voltmetre tasarımı </a:t>
            </a:r>
            <a:r>
              <a:rPr lang="tr-TR" sz="2800" dirty="0"/>
              <a:t>yapılmak istenmektedir. </a:t>
            </a:r>
            <a:r>
              <a:rPr lang="tr-TR" sz="2800" dirty="0">
                <a:solidFill>
                  <a:srgbClr val="FF0000"/>
                </a:solidFill>
              </a:rPr>
              <a:t>Rg=100</a:t>
            </a:r>
            <a:r>
              <a:rPr lang="el-GR" sz="2800" dirty="0">
                <a:solidFill>
                  <a:srgbClr val="FF0000"/>
                </a:solidFill>
              </a:rPr>
              <a:t>Ω </a:t>
            </a:r>
            <a:r>
              <a:rPr lang="tr-TR" sz="2800" dirty="0">
                <a:solidFill>
                  <a:srgbClr val="FF0000"/>
                </a:solidFill>
              </a:rPr>
              <a:t>ve 𝐼𝑔=1mA </a:t>
            </a:r>
            <a:r>
              <a:rPr lang="tr-TR" sz="2800" dirty="0"/>
              <a:t>olduğuna göre verilen kademe değerleri için bağlanması gereken </a:t>
            </a:r>
            <a:r>
              <a:rPr lang="tr-TR" sz="2800" b="1" dirty="0"/>
              <a:t>kademe dirençlerini </a:t>
            </a:r>
            <a:r>
              <a:rPr lang="tr-TR" sz="2800" dirty="0"/>
              <a:t>hesaplayınız. </a:t>
            </a:r>
            <a:endParaRPr lang="tr-TR" sz="2800" b="1" u="sng" dirty="0"/>
          </a:p>
        </p:txBody>
      </p:sp>
      <p:sp>
        <p:nvSpPr>
          <p:cNvPr id="4" name="AutoShape 2" descr="Elektrikte Sol El ve Sağ El Kuralları » Elektrikc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" name="Picture 2" descr="http://3.bp.blogspot.com/-R_zn9rJJCJo/Tkhs2WvcsQI/AAAAAAAABW8/WBmAxaLrjnI/s1600/Man-With-Question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510" y="3680970"/>
            <a:ext cx="2305371" cy="230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881" y="3099119"/>
            <a:ext cx="7285889" cy="2955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18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05313" y="486462"/>
            <a:ext cx="10802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</a:rPr>
              <a:t>Voltmetrenin </a:t>
            </a:r>
            <a:r>
              <a:rPr lang="tr-TR" sz="2800" b="1" dirty="0">
                <a:solidFill>
                  <a:srgbClr val="FF0000"/>
                </a:solidFill>
              </a:rPr>
              <a:t>Yükleme Etkisi</a:t>
            </a:r>
            <a:endParaRPr lang="tr-TR" sz="2800" dirty="0" smtClean="0"/>
          </a:p>
        </p:txBody>
      </p:sp>
      <p:sp>
        <p:nvSpPr>
          <p:cNvPr id="6" name="Unvan 1">
            <a:extLst>
              <a:ext uri="{FF2B5EF4-FFF2-40B4-BE49-F238E27FC236}">
                <a16:creationId xmlns="" xmlns:a16="http://schemas.microsoft.com/office/drawing/2014/main" id="{330B6942-06C3-48AE-88B0-652F26A6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5588000"/>
            <a:ext cx="9042400" cy="584200"/>
          </a:xfrm>
        </p:spPr>
        <p:txBody>
          <a:bodyPr>
            <a:normAutofit/>
          </a:bodyPr>
          <a:lstStyle/>
          <a:p>
            <a:r>
              <a:rPr lang="tr-TR" sz="2200" dirty="0" smtClean="0"/>
              <a:t>Ölçme</a:t>
            </a:r>
            <a:endParaRPr lang="tr-TR" sz="2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612573" y="1407903"/>
            <a:ext cx="107956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tr-TR" sz="2800" dirty="0"/>
              <a:t>Herhangi iki nokta arasındaki gerilim ölçülürken, </a:t>
            </a:r>
            <a:r>
              <a:rPr lang="tr-TR" sz="2800" dirty="0">
                <a:solidFill>
                  <a:srgbClr val="FF0000"/>
                </a:solidFill>
              </a:rPr>
              <a:t>voltmetre bu iki noktaya paralel bağlanır.</a:t>
            </a:r>
            <a:r>
              <a:rPr lang="tr-TR" sz="2800" dirty="0"/>
              <a:t> </a:t>
            </a:r>
            <a:endParaRPr lang="tr-TR" sz="2800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tr-TR" sz="2800" dirty="0" smtClean="0"/>
              <a:t>İki </a:t>
            </a:r>
            <a:r>
              <a:rPr lang="tr-TR" sz="2800" dirty="0"/>
              <a:t>direncin paralel eşdeğeri </a:t>
            </a:r>
            <a:r>
              <a:rPr lang="tr-TR" sz="2800" u="sng" dirty="0"/>
              <a:t>her bir direncin değerinden daha küçük </a:t>
            </a:r>
            <a:r>
              <a:rPr lang="tr-TR" sz="2800" dirty="0"/>
              <a:t>olur. </a:t>
            </a:r>
            <a:endParaRPr lang="tr-TR" sz="2800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tr-TR" sz="2800" dirty="0" smtClean="0"/>
              <a:t>Bu </a:t>
            </a:r>
            <a:r>
              <a:rPr lang="tr-TR" sz="2800" dirty="0"/>
              <a:t>yüzden bu iki nokta arasındaki </a:t>
            </a:r>
            <a:r>
              <a:rPr lang="tr-TR" sz="2800" u="sng" dirty="0"/>
              <a:t>gerilim, voltmetre bağlandıktan sonra daha küçük olur</a:t>
            </a:r>
            <a:r>
              <a:rPr lang="tr-TR" sz="2800" dirty="0"/>
              <a:t>. Bu değişikliğe </a:t>
            </a:r>
            <a:r>
              <a:rPr lang="tr-TR" sz="2800" dirty="0">
                <a:solidFill>
                  <a:srgbClr val="FF0000"/>
                </a:solidFill>
              </a:rPr>
              <a:t>voltmetrenin yükleme etkisi </a:t>
            </a:r>
            <a:r>
              <a:rPr lang="tr-TR" sz="2800" dirty="0"/>
              <a:t>denir. </a:t>
            </a:r>
            <a:endParaRPr lang="tr-TR" sz="2800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tr-TR" sz="2800" dirty="0"/>
              <a:t>Voltmetre giriş (iç) direncinin çok büyük olması halinde </a:t>
            </a:r>
            <a:r>
              <a:rPr lang="tr-TR" sz="2800" u="sng" dirty="0"/>
              <a:t>yükleme etkisi azalır.</a:t>
            </a:r>
            <a:r>
              <a:rPr lang="tr-TR" sz="2800" dirty="0"/>
              <a:t> Yani voltmetre devreden çok az akım çeker.</a:t>
            </a:r>
            <a:endParaRPr lang="tr-TR" sz="2800" dirty="0"/>
          </a:p>
        </p:txBody>
      </p:sp>
      <p:sp>
        <p:nvSpPr>
          <p:cNvPr id="4" name="AutoShape 2" descr="Elektrikte Sol El ve Sağ El Kuralları » Elektrikc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468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05313" y="486462"/>
            <a:ext cx="10802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</a:rPr>
              <a:t>Voltmetrenin </a:t>
            </a:r>
            <a:r>
              <a:rPr lang="tr-TR" sz="2800" b="1" dirty="0">
                <a:solidFill>
                  <a:srgbClr val="FF0000"/>
                </a:solidFill>
              </a:rPr>
              <a:t>Yükleme Etkisi</a:t>
            </a:r>
            <a:endParaRPr lang="tr-TR" sz="2800" dirty="0" smtClean="0"/>
          </a:p>
        </p:txBody>
      </p:sp>
      <p:sp>
        <p:nvSpPr>
          <p:cNvPr id="6" name="Unvan 1">
            <a:extLst>
              <a:ext uri="{FF2B5EF4-FFF2-40B4-BE49-F238E27FC236}">
                <a16:creationId xmlns="" xmlns:a16="http://schemas.microsoft.com/office/drawing/2014/main" id="{330B6942-06C3-48AE-88B0-652F26A6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5588000"/>
            <a:ext cx="9042400" cy="584200"/>
          </a:xfrm>
        </p:spPr>
        <p:txBody>
          <a:bodyPr>
            <a:normAutofit/>
          </a:bodyPr>
          <a:lstStyle/>
          <a:p>
            <a:r>
              <a:rPr lang="tr-TR" sz="2200" dirty="0" smtClean="0"/>
              <a:t>Ölçme</a:t>
            </a:r>
            <a:endParaRPr lang="tr-TR" sz="2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612573" y="1407903"/>
            <a:ext cx="107956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tr-TR" sz="2800" dirty="0"/>
              <a:t>Voltmetre giriş direnci de, </a:t>
            </a:r>
            <a:r>
              <a:rPr lang="tr-TR" sz="2800" dirty="0">
                <a:solidFill>
                  <a:srgbClr val="FF0000"/>
                </a:solidFill>
              </a:rPr>
              <a:t>voltmetre duyarlılığına bağlıdır.</a:t>
            </a:r>
            <a:r>
              <a:rPr lang="tr-TR" sz="2800" dirty="0"/>
              <a:t> </a:t>
            </a:r>
            <a:endParaRPr lang="tr-TR" sz="2800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tr-TR" sz="2800" dirty="0" smtClean="0"/>
              <a:t>Her </a:t>
            </a:r>
            <a:r>
              <a:rPr lang="tr-TR" sz="2800" dirty="0"/>
              <a:t>hangi bir kademe voltmetre uçlarındaki toplam direncin kademe gerilimine olan </a:t>
            </a:r>
            <a:r>
              <a:rPr lang="el-GR" sz="2800" dirty="0">
                <a:solidFill>
                  <a:srgbClr val="FF0000"/>
                </a:solidFill>
              </a:rPr>
              <a:t>Ω/</a:t>
            </a:r>
            <a:r>
              <a:rPr lang="tr-TR" sz="2800" dirty="0">
                <a:solidFill>
                  <a:srgbClr val="FF0000"/>
                </a:solidFill>
              </a:rPr>
              <a:t>V</a:t>
            </a:r>
            <a:r>
              <a:rPr lang="tr-TR" sz="2800" dirty="0"/>
              <a:t> değeri </a:t>
            </a:r>
            <a:r>
              <a:rPr lang="tr-TR" sz="2800" b="1" dirty="0"/>
              <a:t>volt başına </a:t>
            </a:r>
            <a:r>
              <a:rPr lang="tr-TR" sz="2800" b="1" dirty="0" err="1"/>
              <a:t>ohm</a:t>
            </a:r>
            <a:r>
              <a:rPr lang="tr-TR" sz="2800" b="1" dirty="0"/>
              <a:t> duyarlılığı adı verilir. </a:t>
            </a:r>
            <a:endParaRPr lang="tr-TR" sz="2800" b="1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tr-TR" sz="2800" dirty="0" smtClean="0"/>
              <a:t>Bu </a:t>
            </a:r>
            <a:r>
              <a:rPr lang="tr-TR" sz="2800" dirty="0"/>
              <a:t>değer voltmetrenin </a:t>
            </a:r>
            <a:r>
              <a:rPr lang="tr-TR" sz="2800" u="sng" dirty="0"/>
              <a:t>bütün kademeleri için aynı olup sabittir </a:t>
            </a:r>
            <a:r>
              <a:rPr lang="tr-TR" sz="2800" dirty="0"/>
              <a:t>ve aşağıdaki gibi tanımlanır. </a:t>
            </a:r>
            <a:endParaRPr lang="tr-TR" sz="2800" dirty="0" smtClean="0"/>
          </a:p>
          <a:p>
            <a:pPr marL="457200" indent="-457200">
              <a:buFont typeface="Wingdings" pitchFamily="2" charset="2"/>
              <a:buChar char="Ø"/>
            </a:pPr>
            <a:endParaRPr lang="tr-TR" sz="2800" dirty="0"/>
          </a:p>
          <a:p>
            <a:pPr marL="457200" indent="-457200">
              <a:buFont typeface="Wingdings" pitchFamily="2" charset="2"/>
              <a:buChar char="Ø"/>
            </a:pPr>
            <a:endParaRPr lang="tr-TR" sz="2800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tr-TR" sz="2800" dirty="0"/>
              <a:t>O halde voltmetrenin herhangi bir kademesindeki </a:t>
            </a:r>
            <a:r>
              <a:rPr lang="tr-TR" sz="2800" dirty="0" smtClean="0"/>
              <a:t>direnç,</a:t>
            </a:r>
            <a:endParaRPr lang="tr-TR" sz="2800" dirty="0"/>
          </a:p>
        </p:txBody>
      </p:sp>
      <p:sp>
        <p:nvSpPr>
          <p:cNvPr id="4" name="AutoShape 2" descr="Elektrikte Sol El ve Sağ El Kuralları » Elektrikc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656" y="3708405"/>
            <a:ext cx="6101731" cy="653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972" y="5085560"/>
            <a:ext cx="5177598" cy="393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467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>
            <a:extLst>
              <a:ext uri="{FF2B5EF4-FFF2-40B4-BE49-F238E27FC236}">
                <a16:creationId xmlns="" xmlns:a16="http://schemas.microsoft.com/office/drawing/2014/main" id="{330B6942-06C3-48AE-88B0-652F26A6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5588000"/>
            <a:ext cx="9042400" cy="584200"/>
          </a:xfrm>
        </p:spPr>
        <p:txBody>
          <a:bodyPr>
            <a:normAutofit/>
          </a:bodyPr>
          <a:lstStyle/>
          <a:p>
            <a:r>
              <a:rPr lang="tr-TR" sz="2200" dirty="0" smtClean="0"/>
              <a:t>Ölçme</a:t>
            </a:r>
            <a:endParaRPr lang="tr-TR" sz="2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888339" y="740259"/>
            <a:ext cx="102296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Örnek</a:t>
            </a:r>
            <a:r>
              <a:rPr lang="tr-TR" sz="2800" b="1" dirty="0" smtClean="0"/>
              <a:t>:</a:t>
            </a:r>
            <a:endParaRPr lang="tr-TR" sz="2800" b="1" dirty="0" smtClean="0"/>
          </a:p>
          <a:p>
            <a:endParaRPr lang="tr-TR" sz="2800" b="1" dirty="0" smtClean="0"/>
          </a:p>
          <a:p>
            <a:r>
              <a:rPr lang="tr-TR" sz="2800" dirty="0" smtClean="0"/>
              <a:t>Duyarlılığı </a:t>
            </a:r>
            <a:r>
              <a:rPr lang="tr-TR" sz="2800" dirty="0">
                <a:solidFill>
                  <a:srgbClr val="FF0000"/>
                </a:solidFill>
              </a:rPr>
              <a:t>1000 </a:t>
            </a:r>
            <a:r>
              <a:rPr lang="el-GR" sz="2800" dirty="0">
                <a:solidFill>
                  <a:srgbClr val="FF0000"/>
                </a:solidFill>
              </a:rPr>
              <a:t>Ω/</a:t>
            </a:r>
            <a:r>
              <a:rPr lang="tr-TR" sz="2800" dirty="0">
                <a:solidFill>
                  <a:srgbClr val="FF0000"/>
                </a:solidFill>
              </a:rPr>
              <a:t>V </a:t>
            </a:r>
            <a:r>
              <a:rPr lang="tr-TR" sz="2800" dirty="0"/>
              <a:t>olan bir voltmetrenin </a:t>
            </a:r>
            <a:r>
              <a:rPr lang="tr-TR" sz="2800" dirty="0">
                <a:solidFill>
                  <a:srgbClr val="FF0000"/>
                </a:solidFill>
              </a:rPr>
              <a:t>10V</a:t>
            </a:r>
            <a:r>
              <a:rPr lang="tr-TR" sz="2800" dirty="0"/>
              <a:t> kademesindeki iç </a:t>
            </a:r>
            <a:r>
              <a:rPr lang="tr-TR" sz="2800" b="1" dirty="0"/>
              <a:t>direnci,</a:t>
            </a:r>
            <a:r>
              <a:rPr lang="tr-TR" sz="2800" dirty="0"/>
              <a:t> </a:t>
            </a:r>
            <a:endParaRPr lang="tr-TR" sz="2800" b="1" u="sng" dirty="0"/>
          </a:p>
        </p:txBody>
      </p:sp>
      <p:sp>
        <p:nvSpPr>
          <p:cNvPr id="4" name="AutoShape 2" descr="Elektrikte Sol El ve Sağ El Kuralları » Elektrikc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3544" y="2894239"/>
            <a:ext cx="4819194" cy="566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999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>
            <a:extLst>
              <a:ext uri="{FF2B5EF4-FFF2-40B4-BE49-F238E27FC236}">
                <a16:creationId xmlns="" xmlns:a16="http://schemas.microsoft.com/office/drawing/2014/main" id="{330B6942-06C3-48AE-88B0-652F26A6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5588000"/>
            <a:ext cx="9042400" cy="584200"/>
          </a:xfrm>
        </p:spPr>
        <p:txBody>
          <a:bodyPr>
            <a:normAutofit/>
          </a:bodyPr>
          <a:lstStyle/>
          <a:p>
            <a:r>
              <a:rPr lang="tr-TR" sz="2200" dirty="0" smtClean="0"/>
              <a:t>Ölçme</a:t>
            </a:r>
            <a:endParaRPr lang="tr-TR" sz="2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888337" y="725745"/>
            <a:ext cx="758800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Soru:</a:t>
            </a:r>
          </a:p>
          <a:p>
            <a:endParaRPr lang="tr-TR" sz="2800" b="1" dirty="0" smtClean="0"/>
          </a:p>
          <a:p>
            <a:r>
              <a:rPr lang="tr-TR" sz="2800" dirty="0"/>
              <a:t>R2 direncinin gerilimini ölçmek üzere</a:t>
            </a:r>
            <a:r>
              <a:rPr lang="tr-TR" sz="2800" dirty="0" smtClean="0"/>
              <a:t>;</a:t>
            </a:r>
          </a:p>
          <a:p>
            <a:r>
              <a:rPr lang="tr-TR" sz="2800" b="1" dirty="0" smtClean="0"/>
              <a:t>1)  </a:t>
            </a:r>
            <a:r>
              <a:rPr lang="tr-TR" sz="2800" dirty="0" smtClean="0"/>
              <a:t>Duyarlılığı </a:t>
            </a:r>
            <a:r>
              <a:rPr lang="tr-TR" sz="2800" dirty="0" smtClean="0">
                <a:solidFill>
                  <a:srgbClr val="FF0000"/>
                </a:solidFill>
              </a:rPr>
              <a:t>1k</a:t>
            </a:r>
            <a:r>
              <a:rPr lang="el-GR" sz="2800" dirty="0" smtClean="0">
                <a:solidFill>
                  <a:srgbClr val="FF0000"/>
                </a:solidFill>
              </a:rPr>
              <a:t>Ω/</a:t>
            </a:r>
            <a:r>
              <a:rPr lang="tr-TR" sz="2800" dirty="0">
                <a:solidFill>
                  <a:srgbClr val="FF0000"/>
                </a:solidFill>
              </a:rPr>
              <a:t>V</a:t>
            </a:r>
            <a:r>
              <a:rPr lang="tr-TR" sz="2800" dirty="0" smtClean="0"/>
              <a:t> </a:t>
            </a:r>
            <a:r>
              <a:rPr lang="tr-TR" sz="2800" dirty="0"/>
              <a:t>ve kademe gerilimi </a:t>
            </a:r>
            <a:r>
              <a:rPr lang="tr-TR" sz="2800" dirty="0">
                <a:solidFill>
                  <a:srgbClr val="FF0000"/>
                </a:solidFill>
              </a:rPr>
              <a:t>10V</a:t>
            </a:r>
          </a:p>
          <a:p>
            <a:r>
              <a:rPr lang="tr-TR" sz="2800" b="1" dirty="0" smtClean="0"/>
              <a:t>2)  </a:t>
            </a:r>
            <a:r>
              <a:rPr lang="tr-TR" sz="2800" dirty="0" smtClean="0"/>
              <a:t>Duyarlılığı </a:t>
            </a:r>
            <a:r>
              <a:rPr lang="tr-TR" sz="2800" dirty="0" smtClean="0">
                <a:solidFill>
                  <a:srgbClr val="FF0000"/>
                </a:solidFill>
              </a:rPr>
              <a:t>20k</a:t>
            </a:r>
            <a:r>
              <a:rPr lang="el-GR" sz="2800" dirty="0" smtClean="0">
                <a:solidFill>
                  <a:srgbClr val="FF0000"/>
                </a:solidFill>
              </a:rPr>
              <a:t>Ω/</a:t>
            </a:r>
            <a:r>
              <a:rPr lang="tr-TR" sz="2800" dirty="0">
                <a:solidFill>
                  <a:srgbClr val="FF0000"/>
                </a:solidFill>
              </a:rPr>
              <a:t>V</a:t>
            </a:r>
            <a:r>
              <a:rPr lang="tr-TR" sz="2800" dirty="0"/>
              <a:t> ve kademe gerilimi</a:t>
            </a:r>
            <a:r>
              <a:rPr lang="tr-TR" sz="2800" dirty="0" smtClean="0"/>
              <a:t> </a:t>
            </a:r>
            <a:r>
              <a:rPr lang="tr-TR" sz="2800" dirty="0">
                <a:solidFill>
                  <a:srgbClr val="FF0000"/>
                </a:solidFill>
              </a:rPr>
              <a:t>10V </a:t>
            </a:r>
            <a:endParaRPr lang="tr-TR" sz="2800" dirty="0" smtClean="0">
              <a:solidFill>
                <a:srgbClr val="FF0000"/>
              </a:solidFill>
            </a:endParaRPr>
          </a:p>
          <a:p>
            <a:r>
              <a:rPr lang="tr-TR" sz="2800" dirty="0" smtClean="0"/>
              <a:t>olan </a:t>
            </a:r>
            <a:r>
              <a:rPr lang="tr-TR" sz="2800" dirty="0"/>
              <a:t>iki adet voltmetre ile </a:t>
            </a:r>
            <a:r>
              <a:rPr lang="tr-TR" sz="2800" dirty="0" smtClean="0"/>
              <a:t>ölçüm yapılmıştır.</a:t>
            </a:r>
          </a:p>
          <a:p>
            <a:endParaRPr lang="tr-TR" sz="2800" dirty="0"/>
          </a:p>
          <a:p>
            <a:r>
              <a:rPr lang="tr-TR" sz="2800" b="1" dirty="0" smtClean="0"/>
              <a:t>a)</a:t>
            </a:r>
            <a:r>
              <a:rPr lang="tr-TR" sz="2800" dirty="0" smtClean="0"/>
              <a:t>Voltmetre </a:t>
            </a:r>
            <a:r>
              <a:rPr lang="tr-TR" sz="2800" dirty="0"/>
              <a:t>bağlı değilken U</a:t>
            </a:r>
            <a:r>
              <a:rPr lang="tr-TR" sz="2800" baseline="-25000" dirty="0"/>
              <a:t>R2</a:t>
            </a:r>
            <a:r>
              <a:rPr lang="tr-TR" sz="2800" dirty="0"/>
              <a:t> geriliminin değerini </a:t>
            </a:r>
            <a:endParaRPr lang="tr-TR" sz="2800" dirty="0" smtClean="0"/>
          </a:p>
          <a:p>
            <a:r>
              <a:rPr lang="tr-TR" sz="2800" b="1" dirty="0" smtClean="0"/>
              <a:t>b)</a:t>
            </a:r>
            <a:r>
              <a:rPr lang="tr-TR" sz="2800" dirty="0" smtClean="0"/>
              <a:t>Voltmetre </a:t>
            </a:r>
            <a:r>
              <a:rPr lang="tr-TR" sz="2800" dirty="0"/>
              <a:t>bağlı iken U</a:t>
            </a:r>
            <a:r>
              <a:rPr lang="tr-TR" sz="2800" baseline="-25000" dirty="0"/>
              <a:t>R2</a:t>
            </a:r>
            <a:r>
              <a:rPr lang="tr-TR" sz="2800" dirty="0"/>
              <a:t> geriliminin değerini </a:t>
            </a:r>
            <a:endParaRPr lang="tr-TR" sz="2800" dirty="0" smtClean="0"/>
          </a:p>
          <a:p>
            <a:r>
              <a:rPr lang="tr-TR" sz="2800" b="1" dirty="0" smtClean="0"/>
              <a:t>c)</a:t>
            </a:r>
            <a:r>
              <a:rPr lang="tr-TR" sz="2800" dirty="0" smtClean="0"/>
              <a:t>Bağıl </a:t>
            </a:r>
            <a:r>
              <a:rPr lang="tr-TR" sz="2800" dirty="0"/>
              <a:t>hatayı bulunuz.</a:t>
            </a:r>
            <a:endParaRPr lang="tr-TR" sz="2800" dirty="0"/>
          </a:p>
        </p:txBody>
      </p:sp>
      <p:sp>
        <p:nvSpPr>
          <p:cNvPr id="4" name="AutoShape 2" descr="Elektrikte Sol El ve Sağ El Kuralları » Elektrikc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" name="Picture 2" descr="http://3.bp.blogspot.com/-R_zn9rJJCJo/Tkhs2WvcsQI/AAAAAAAABW8/WBmAxaLrjnI/s1600/Man-With-Question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0950" y="3863718"/>
            <a:ext cx="2305371" cy="230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2436" y="1233713"/>
            <a:ext cx="3962401" cy="2409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963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05313" y="486462"/>
            <a:ext cx="108029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rgbClr val="FF0000"/>
                </a:solidFill>
              </a:rPr>
              <a:t>Döner bobinli ölçü aletinin ampermetre olarak kullanılması</a:t>
            </a:r>
            <a:endParaRPr lang="tr-TR" sz="2800" b="1" dirty="0" smtClean="0">
              <a:solidFill>
                <a:srgbClr val="FF0000"/>
              </a:solidFill>
            </a:endParaRPr>
          </a:p>
          <a:p>
            <a:pPr algn="ctr"/>
            <a:endParaRPr lang="tr-TR" sz="2800" dirty="0" smtClean="0"/>
          </a:p>
          <a:p>
            <a:pPr algn="ctr"/>
            <a:r>
              <a:rPr lang="tr-TR" sz="2800" b="1" dirty="0" smtClean="0"/>
              <a:t>Galvanometre;</a:t>
            </a:r>
            <a:endParaRPr lang="tr-TR" sz="2800" b="1" dirty="0"/>
          </a:p>
        </p:txBody>
      </p:sp>
      <p:sp>
        <p:nvSpPr>
          <p:cNvPr id="6" name="Unvan 1">
            <a:extLst>
              <a:ext uri="{FF2B5EF4-FFF2-40B4-BE49-F238E27FC236}">
                <a16:creationId xmlns="" xmlns:a16="http://schemas.microsoft.com/office/drawing/2014/main" id="{330B6942-06C3-48AE-88B0-652F26A6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5588000"/>
            <a:ext cx="9042400" cy="584200"/>
          </a:xfrm>
        </p:spPr>
        <p:txBody>
          <a:bodyPr>
            <a:normAutofit/>
          </a:bodyPr>
          <a:lstStyle/>
          <a:p>
            <a:r>
              <a:rPr lang="tr-TR" sz="2200" dirty="0" smtClean="0"/>
              <a:t>Ölçme</a:t>
            </a:r>
            <a:endParaRPr lang="tr-TR" sz="2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910112" y="1828818"/>
            <a:ext cx="4837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  <a:p>
            <a:pPr marL="457200" indent="-457200">
              <a:buFont typeface="Wingdings" pitchFamily="2" charset="2"/>
              <a:buChar char="ü"/>
            </a:pPr>
            <a:r>
              <a:rPr lang="tr-TR" sz="2800" dirty="0" smtClean="0"/>
              <a:t>Akım </a:t>
            </a:r>
            <a:r>
              <a:rPr lang="tr-TR" sz="2800" dirty="0"/>
              <a:t>ölçer.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tr-TR" sz="2800" dirty="0" smtClean="0"/>
              <a:t>Akımın </a:t>
            </a:r>
            <a:r>
              <a:rPr lang="tr-TR" sz="2800" dirty="0"/>
              <a:t>var olup olmadığını ve yönünü belirtir. </a:t>
            </a:r>
          </a:p>
          <a:p>
            <a:pPr marL="819150" indent="-457200">
              <a:buFont typeface="Wingdings" pitchFamily="2" charset="2"/>
              <a:buChar char="Ø"/>
            </a:pPr>
            <a:r>
              <a:rPr lang="tr-TR" sz="2800" dirty="0" err="1" smtClean="0"/>
              <a:t>Mikroampermetre</a:t>
            </a:r>
            <a:r>
              <a:rPr lang="tr-TR" sz="2800" dirty="0" smtClean="0"/>
              <a:t> </a:t>
            </a:r>
            <a:endParaRPr lang="tr-TR" sz="2800" dirty="0"/>
          </a:p>
          <a:p>
            <a:pPr marL="819150" indent="-457200">
              <a:buFont typeface="Wingdings" pitchFamily="2" charset="2"/>
              <a:buChar char="Ø"/>
            </a:pPr>
            <a:r>
              <a:rPr lang="tr-TR" sz="2800" dirty="0" err="1" smtClean="0"/>
              <a:t>Miliampermetre</a:t>
            </a:r>
            <a:r>
              <a:rPr lang="tr-TR" sz="2800" dirty="0" smtClean="0"/>
              <a:t> </a:t>
            </a:r>
            <a:endParaRPr lang="tr-TR" sz="2800" dirty="0"/>
          </a:p>
          <a:p>
            <a:pPr marL="819150" indent="-457200">
              <a:buFont typeface="Wingdings" pitchFamily="2" charset="2"/>
              <a:buChar char="Ø"/>
            </a:pPr>
            <a:r>
              <a:rPr lang="tr-TR" sz="2800" dirty="0" smtClean="0"/>
              <a:t>Ampermetre </a:t>
            </a:r>
            <a:r>
              <a:rPr lang="tr-TR" sz="2800" dirty="0"/>
              <a:t>olarak isimlendirilir. </a:t>
            </a:r>
          </a:p>
        </p:txBody>
      </p:sp>
      <p:sp>
        <p:nvSpPr>
          <p:cNvPr id="4" name="AutoShape 2" descr="Elektrikte Sol El ve Sağ El Kuralları » Elektrikc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6043054" y="2143593"/>
            <a:ext cx="522002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tr-TR" sz="2800" dirty="0" smtClean="0"/>
              <a:t>Skalası </a:t>
            </a:r>
            <a:r>
              <a:rPr lang="tr-TR" sz="2800" dirty="0"/>
              <a:t>volt veya </a:t>
            </a:r>
            <a:r>
              <a:rPr lang="el-GR" sz="2800" dirty="0"/>
              <a:t>Ω </a:t>
            </a:r>
            <a:r>
              <a:rPr lang="tr-TR" sz="2800" dirty="0"/>
              <a:t>gibi büyüklüklere kalibreli ise, </a:t>
            </a:r>
          </a:p>
          <a:p>
            <a:pPr marL="906463" indent="-457200">
              <a:buFont typeface="Wingdings" pitchFamily="2" charset="2"/>
              <a:buChar char="Ø"/>
            </a:pPr>
            <a:r>
              <a:rPr lang="tr-TR" sz="2800" dirty="0" smtClean="0"/>
              <a:t>Voltmetre </a:t>
            </a:r>
            <a:endParaRPr lang="tr-TR" sz="2800" dirty="0"/>
          </a:p>
          <a:p>
            <a:pPr marL="906463" indent="-457200">
              <a:buFont typeface="Wingdings" pitchFamily="2" charset="2"/>
              <a:buChar char="Ø"/>
            </a:pPr>
            <a:r>
              <a:rPr lang="tr-TR" sz="2800" dirty="0" err="1" smtClean="0"/>
              <a:t>Ohmmetre</a:t>
            </a:r>
            <a:r>
              <a:rPr lang="tr-TR" sz="2800" dirty="0" smtClean="0"/>
              <a:t> </a:t>
            </a:r>
            <a:r>
              <a:rPr lang="tr-TR" sz="2800" dirty="0"/>
              <a:t>olarak isimlendirilir.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tr-TR" sz="2800" dirty="0" smtClean="0"/>
              <a:t>Büyük </a:t>
            </a:r>
            <a:r>
              <a:rPr lang="tr-TR" sz="2800" dirty="0"/>
              <a:t>akımları ölçmek için galvanometreye paralel küçük bir direnç ilave edilir. </a:t>
            </a:r>
          </a:p>
        </p:txBody>
      </p:sp>
    </p:spTree>
    <p:extLst>
      <p:ext uri="{BB962C8B-B14F-4D97-AF65-F5344CB8AC3E}">
        <p14:creationId xmlns:p14="http://schemas.microsoft.com/office/powerpoint/2010/main" val="188457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05313" y="486462"/>
            <a:ext cx="108029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rgbClr val="FF0000"/>
                </a:solidFill>
              </a:rPr>
              <a:t>Döner bobinli ölçü aletinin ampermetre olarak kullanılması</a:t>
            </a:r>
            <a:endParaRPr lang="tr-TR" sz="2800" b="1" dirty="0" smtClean="0">
              <a:solidFill>
                <a:srgbClr val="FF0000"/>
              </a:solidFill>
            </a:endParaRPr>
          </a:p>
          <a:p>
            <a:pPr algn="ctr"/>
            <a:endParaRPr lang="tr-TR" sz="2800" dirty="0" smtClean="0"/>
          </a:p>
        </p:txBody>
      </p:sp>
      <p:sp>
        <p:nvSpPr>
          <p:cNvPr id="6" name="Unvan 1">
            <a:extLst>
              <a:ext uri="{FF2B5EF4-FFF2-40B4-BE49-F238E27FC236}">
                <a16:creationId xmlns="" xmlns:a16="http://schemas.microsoft.com/office/drawing/2014/main" id="{330B6942-06C3-48AE-88B0-652F26A6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5588000"/>
            <a:ext cx="9042400" cy="584200"/>
          </a:xfrm>
        </p:spPr>
        <p:txBody>
          <a:bodyPr>
            <a:normAutofit/>
          </a:bodyPr>
          <a:lstStyle/>
          <a:p>
            <a:r>
              <a:rPr lang="tr-TR" sz="2200" dirty="0" smtClean="0"/>
              <a:t>Ölçme</a:t>
            </a:r>
            <a:endParaRPr lang="tr-TR" sz="2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2020455" y="4267218"/>
            <a:ext cx="456903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/>
              <a:t>Rg: </a:t>
            </a:r>
            <a:r>
              <a:rPr lang="tr-TR" sz="2000" dirty="0"/>
              <a:t>Galvanometrenin iç direnci </a:t>
            </a:r>
          </a:p>
          <a:p>
            <a:r>
              <a:rPr lang="tr-TR" sz="2000" b="1" dirty="0" err="1"/>
              <a:t>Ig</a:t>
            </a:r>
            <a:r>
              <a:rPr lang="tr-TR" sz="2000" b="1" dirty="0"/>
              <a:t>: </a:t>
            </a:r>
            <a:r>
              <a:rPr lang="tr-TR" sz="2000" b="1" dirty="0" smtClean="0"/>
              <a:t> </a:t>
            </a:r>
            <a:r>
              <a:rPr lang="tr-TR" sz="2000" dirty="0" smtClean="0"/>
              <a:t>Galvanometrenin </a:t>
            </a:r>
            <a:r>
              <a:rPr lang="tr-TR" sz="2000" dirty="0"/>
              <a:t>tam sapma akımı </a:t>
            </a:r>
          </a:p>
          <a:p>
            <a:r>
              <a:rPr lang="tr-TR" sz="2000" b="1" dirty="0" err="1"/>
              <a:t>Rp</a:t>
            </a:r>
            <a:r>
              <a:rPr lang="tr-TR" sz="2000" b="1" dirty="0"/>
              <a:t>: </a:t>
            </a:r>
            <a:r>
              <a:rPr lang="tr-TR" sz="2000" dirty="0"/>
              <a:t>Paralel (</a:t>
            </a:r>
            <a:r>
              <a:rPr lang="tr-TR" sz="2000" dirty="0" err="1"/>
              <a:t>şönt</a:t>
            </a:r>
            <a:r>
              <a:rPr lang="tr-TR" sz="2000" dirty="0"/>
              <a:t>) direnç </a:t>
            </a:r>
          </a:p>
          <a:p>
            <a:r>
              <a:rPr lang="tr-TR" sz="2000" b="1" dirty="0" err="1"/>
              <a:t>Ip</a:t>
            </a:r>
            <a:r>
              <a:rPr lang="tr-TR" sz="2000" b="1" dirty="0"/>
              <a:t>: </a:t>
            </a:r>
            <a:r>
              <a:rPr lang="tr-TR" sz="2000" b="1" dirty="0" smtClean="0"/>
              <a:t> </a:t>
            </a:r>
            <a:r>
              <a:rPr lang="tr-TR" sz="2000" dirty="0" smtClean="0"/>
              <a:t>Paralel </a:t>
            </a:r>
            <a:r>
              <a:rPr lang="tr-TR" sz="2000" dirty="0"/>
              <a:t>(</a:t>
            </a:r>
            <a:r>
              <a:rPr lang="tr-TR" sz="2000" dirty="0" err="1"/>
              <a:t>şönt</a:t>
            </a:r>
            <a:r>
              <a:rPr lang="tr-TR" sz="2000" dirty="0"/>
              <a:t>) dirençten geçen akım </a:t>
            </a:r>
          </a:p>
          <a:p>
            <a:r>
              <a:rPr lang="tr-TR" sz="2000" b="1" dirty="0"/>
              <a:t>I: </a:t>
            </a:r>
            <a:r>
              <a:rPr lang="tr-TR" sz="2000" b="1" dirty="0" smtClean="0"/>
              <a:t>   </a:t>
            </a:r>
            <a:r>
              <a:rPr lang="tr-TR" sz="2000" dirty="0" smtClean="0"/>
              <a:t>Ampermetrenin </a:t>
            </a:r>
            <a:r>
              <a:rPr lang="tr-TR" sz="2000" dirty="0"/>
              <a:t>tam sapma akımı </a:t>
            </a:r>
          </a:p>
        </p:txBody>
      </p:sp>
      <p:sp>
        <p:nvSpPr>
          <p:cNvPr id="4" name="AutoShape 2" descr="Elektrikte Sol El ve Sağ El Kuralları » Elektrikc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771" y="1153659"/>
            <a:ext cx="8382000" cy="286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8521" y="4267218"/>
            <a:ext cx="2045154" cy="664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3477" y="4374704"/>
            <a:ext cx="1525444" cy="512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7132" y="5176715"/>
            <a:ext cx="1613553" cy="814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9063" y="4448547"/>
            <a:ext cx="483119" cy="301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858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05313" y="486462"/>
            <a:ext cx="10802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</a:rPr>
              <a:t>Galvanometre ile çok </a:t>
            </a:r>
            <a:r>
              <a:rPr lang="tr-TR" sz="2800" b="1" dirty="0">
                <a:solidFill>
                  <a:srgbClr val="FF0000"/>
                </a:solidFill>
              </a:rPr>
              <a:t>kademeli </a:t>
            </a:r>
            <a:r>
              <a:rPr lang="tr-TR" sz="2800" b="1" dirty="0" smtClean="0">
                <a:solidFill>
                  <a:srgbClr val="FF0000"/>
                </a:solidFill>
              </a:rPr>
              <a:t>ampermetre yapımı</a:t>
            </a:r>
            <a:endParaRPr lang="tr-TR" sz="2800" dirty="0" smtClean="0"/>
          </a:p>
        </p:txBody>
      </p:sp>
      <p:sp>
        <p:nvSpPr>
          <p:cNvPr id="6" name="Unvan 1">
            <a:extLst>
              <a:ext uri="{FF2B5EF4-FFF2-40B4-BE49-F238E27FC236}">
                <a16:creationId xmlns="" xmlns:a16="http://schemas.microsoft.com/office/drawing/2014/main" id="{330B6942-06C3-48AE-88B0-652F26A6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5588000"/>
            <a:ext cx="9042400" cy="584200"/>
          </a:xfrm>
        </p:spPr>
        <p:txBody>
          <a:bodyPr>
            <a:normAutofit/>
          </a:bodyPr>
          <a:lstStyle/>
          <a:p>
            <a:r>
              <a:rPr lang="tr-TR" sz="2200" dirty="0" smtClean="0"/>
              <a:t>Ölçme</a:t>
            </a:r>
            <a:endParaRPr lang="tr-TR" sz="2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888339" y="1407903"/>
            <a:ext cx="571566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tr-TR" sz="2800" dirty="0"/>
              <a:t>Farklı </a:t>
            </a:r>
            <a:r>
              <a:rPr lang="tr-TR" sz="2800" dirty="0">
                <a:solidFill>
                  <a:srgbClr val="FF0000"/>
                </a:solidFill>
              </a:rPr>
              <a:t>paralel dirençlerin kademeli </a:t>
            </a:r>
            <a:r>
              <a:rPr lang="tr-TR" sz="2800" dirty="0"/>
              <a:t>olarak devreye alınması ile çok kademeli ampermetreler elde edilir. </a:t>
            </a:r>
            <a:endParaRPr lang="tr-TR" sz="2800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tr-TR" sz="2800" dirty="0" smtClean="0"/>
              <a:t>Bu </a:t>
            </a:r>
            <a:r>
              <a:rPr lang="tr-TR" sz="2800" dirty="0"/>
              <a:t>sayede </a:t>
            </a:r>
            <a:r>
              <a:rPr lang="tr-TR" sz="2800" b="1" dirty="0"/>
              <a:t>ampermetrenin ölçme sınırları genişletilebilir. </a:t>
            </a:r>
          </a:p>
        </p:txBody>
      </p:sp>
      <p:sp>
        <p:nvSpPr>
          <p:cNvPr id="4" name="AutoShape 2" descr="Elektrikte Sol El ve Sağ El Kuralları » Elektrikc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077" y="1407902"/>
            <a:ext cx="4381282" cy="4194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529" y="4231368"/>
            <a:ext cx="1179185" cy="84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6243" y="4234660"/>
            <a:ext cx="1645312" cy="845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2791" y="4506844"/>
            <a:ext cx="483119" cy="301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411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>
            <a:extLst>
              <a:ext uri="{FF2B5EF4-FFF2-40B4-BE49-F238E27FC236}">
                <a16:creationId xmlns="" xmlns:a16="http://schemas.microsoft.com/office/drawing/2014/main" id="{330B6942-06C3-48AE-88B0-652F26A6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5588000"/>
            <a:ext cx="9042400" cy="584200"/>
          </a:xfrm>
        </p:spPr>
        <p:txBody>
          <a:bodyPr>
            <a:normAutofit/>
          </a:bodyPr>
          <a:lstStyle/>
          <a:p>
            <a:r>
              <a:rPr lang="tr-TR" sz="2200" dirty="0" smtClean="0"/>
              <a:t>Ölçme</a:t>
            </a:r>
            <a:endParaRPr lang="tr-TR" sz="2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888339" y="957969"/>
            <a:ext cx="1051989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Soru:</a:t>
            </a:r>
          </a:p>
          <a:p>
            <a:endParaRPr lang="tr-TR" sz="2800" b="1" dirty="0" smtClean="0"/>
          </a:p>
          <a:p>
            <a:r>
              <a:rPr lang="tr-TR" sz="2800" dirty="0"/>
              <a:t>Bobin direnci </a:t>
            </a:r>
            <a:r>
              <a:rPr lang="tr-TR" sz="2800" dirty="0" smtClean="0">
                <a:solidFill>
                  <a:srgbClr val="FF0000"/>
                </a:solidFill>
              </a:rPr>
              <a:t>10</a:t>
            </a:r>
            <a:r>
              <a:rPr lang="el-GR" sz="2800" dirty="0">
                <a:solidFill>
                  <a:srgbClr val="FF0000"/>
                </a:solidFill>
              </a:rPr>
              <a:t>Ω </a:t>
            </a:r>
            <a:r>
              <a:rPr lang="tr-TR" sz="2800" dirty="0">
                <a:solidFill>
                  <a:srgbClr val="FF0000"/>
                </a:solidFill>
              </a:rPr>
              <a:t>olan 1mA </a:t>
            </a:r>
            <a:r>
              <a:rPr lang="tr-TR" sz="2800" dirty="0" err="1">
                <a:solidFill>
                  <a:srgbClr val="FF0000"/>
                </a:solidFill>
              </a:rPr>
              <a:t>lik</a:t>
            </a:r>
            <a:r>
              <a:rPr lang="tr-TR" sz="2800" dirty="0">
                <a:solidFill>
                  <a:srgbClr val="FF0000"/>
                </a:solidFill>
              </a:rPr>
              <a:t> </a:t>
            </a:r>
            <a:r>
              <a:rPr lang="tr-TR" sz="2800" dirty="0"/>
              <a:t>döner bobinli ölçü aleti ile </a:t>
            </a:r>
            <a:r>
              <a:rPr lang="tr-TR" sz="2800" dirty="0" smtClean="0">
                <a:solidFill>
                  <a:srgbClr val="FF0000"/>
                </a:solidFill>
              </a:rPr>
              <a:t>1A</a:t>
            </a:r>
            <a:r>
              <a:rPr lang="tr-TR" sz="2800" dirty="0" smtClean="0"/>
              <a:t> </a:t>
            </a:r>
            <a:r>
              <a:rPr lang="tr-TR" sz="2800" dirty="0"/>
              <a:t>ölçmek için ölçü aletine bağlanacak </a:t>
            </a:r>
            <a:r>
              <a:rPr lang="tr-TR" sz="2800" u="sng" dirty="0"/>
              <a:t>paralel direnç ne olmalıdır? </a:t>
            </a:r>
            <a:endParaRPr lang="tr-TR" sz="2800" b="1" u="sng" dirty="0"/>
          </a:p>
        </p:txBody>
      </p:sp>
      <p:sp>
        <p:nvSpPr>
          <p:cNvPr id="4" name="AutoShape 2" descr="Elektrikte Sol El ve Sağ El Kuralları » Elektrikc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" name="Picture 2" descr="http://3.bp.blogspot.com/-R_zn9rJJCJo/Tkhs2WvcsQI/AAAAAAAABW8/WBmAxaLrjnI/s1600/Man-With-Question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5598" y="3196061"/>
            <a:ext cx="2305371" cy="230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984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>
            <a:extLst>
              <a:ext uri="{FF2B5EF4-FFF2-40B4-BE49-F238E27FC236}">
                <a16:creationId xmlns="" xmlns:a16="http://schemas.microsoft.com/office/drawing/2014/main" id="{330B6942-06C3-48AE-88B0-652F26A6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5588000"/>
            <a:ext cx="9042400" cy="584200"/>
          </a:xfrm>
        </p:spPr>
        <p:txBody>
          <a:bodyPr>
            <a:normAutofit/>
          </a:bodyPr>
          <a:lstStyle/>
          <a:p>
            <a:r>
              <a:rPr lang="tr-TR" sz="2200" dirty="0" smtClean="0"/>
              <a:t>Ölçme</a:t>
            </a:r>
            <a:endParaRPr lang="tr-TR" sz="2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888339" y="957969"/>
            <a:ext cx="1051989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Soru:</a:t>
            </a:r>
          </a:p>
          <a:p>
            <a:endParaRPr lang="tr-TR" sz="2800" b="1" dirty="0" smtClean="0"/>
          </a:p>
          <a:p>
            <a:r>
              <a:rPr lang="tr-TR" sz="2800" dirty="0" smtClean="0">
                <a:solidFill>
                  <a:srgbClr val="FF0000"/>
                </a:solidFill>
              </a:rPr>
              <a:t>100 µA </a:t>
            </a:r>
            <a:r>
              <a:rPr lang="tr-TR" sz="2800" dirty="0">
                <a:solidFill>
                  <a:srgbClr val="FF0000"/>
                </a:solidFill>
              </a:rPr>
              <a:t>ve </a:t>
            </a:r>
            <a:r>
              <a:rPr lang="tr-TR" sz="2800" dirty="0" smtClean="0">
                <a:solidFill>
                  <a:srgbClr val="FF0000"/>
                </a:solidFill>
              </a:rPr>
              <a:t>800 </a:t>
            </a:r>
            <a:r>
              <a:rPr lang="el-GR" sz="2800" dirty="0" smtClean="0">
                <a:solidFill>
                  <a:srgbClr val="FF0000"/>
                </a:solidFill>
              </a:rPr>
              <a:t>Ω</a:t>
            </a:r>
            <a:r>
              <a:rPr lang="el-GR" sz="2800" dirty="0" smtClean="0"/>
              <a:t>‘</a:t>
            </a:r>
            <a:r>
              <a:rPr lang="tr-TR" sz="2800" dirty="0" err="1"/>
              <a:t>luk</a:t>
            </a:r>
            <a:r>
              <a:rPr lang="tr-TR" sz="2800" dirty="0"/>
              <a:t> bir galvanometre kullanılarak, </a:t>
            </a:r>
            <a:r>
              <a:rPr lang="tr-TR" sz="2800" dirty="0" smtClean="0">
                <a:solidFill>
                  <a:srgbClr val="FF0000"/>
                </a:solidFill>
              </a:rPr>
              <a:t>0 - </a:t>
            </a:r>
            <a:r>
              <a:rPr lang="tr-TR" sz="2800" dirty="0">
                <a:solidFill>
                  <a:srgbClr val="FF0000"/>
                </a:solidFill>
              </a:rPr>
              <a:t>100mA </a:t>
            </a:r>
            <a:r>
              <a:rPr lang="tr-TR" sz="2800" dirty="0"/>
              <a:t>ölçen bir ampermetre tasarlayınız. </a:t>
            </a:r>
            <a:r>
              <a:rPr lang="tr-TR" sz="2800" u="sng" dirty="0" smtClean="0"/>
              <a:t> </a:t>
            </a:r>
            <a:endParaRPr lang="tr-TR" sz="2800" b="1" u="sng" dirty="0"/>
          </a:p>
        </p:txBody>
      </p:sp>
      <p:sp>
        <p:nvSpPr>
          <p:cNvPr id="4" name="AutoShape 2" descr="Elektrikte Sol El ve Sağ El Kuralları » Elektrikc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" name="Picture 2" descr="http://3.bp.blogspot.com/-R_zn9rJJCJo/Tkhs2WvcsQI/AAAAAAAABW8/WBmAxaLrjnI/s1600/Man-With-Question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5598" y="3196061"/>
            <a:ext cx="2305371" cy="230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562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>
            <a:extLst>
              <a:ext uri="{FF2B5EF4-FFF2-40B4-BE49-F238E27FC236}">
                <a16:creationId xmlns="" xmlns:a16="http://schemas.microsoft.com/office/drawing/2014/main" id="{330B6942-06C3-48AE-88B0-652F26A6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5588000"/>
            <a:ext cx="9042400" cy="584200"/>
          </a:xfrm>
        </p:spPr>
        <p:txBody>
          <a:bodyPr>
            <a:normAutofit/>
          </a:bodyPr>
          <a:lstStyle/>
          <a:p>
            <a:r>
              <a:rPr lang="tr-TR" sz="2200" dirty="0" smtClean="0"/>
              <a:t>Ölçme</a:t>
            </a:r>
            <a:endParaRPr lang="tr-TR" sz="2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888339" y="740259"/>
            <a:ext cx="633977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Soru:</a:t>
            </a:r>
          </a:p>
          <a:p>
            <a:endParaRPr lang="tr-TR" sz="2800" b="1" dirty="0" smtClean="0"/>
          </a:p>
          <a:p>
            <a:r>
              <a:rPr lang="tr-TR" sz="2800" dirty="0"/>
              <a:t>Şekildeki değerleri verilen galvanometre ile </a:t>
            </a:r>
            <a:r>
              <a:rPr lang="tr-TR" sz="2800" dirty="0">
                <a:solidFill>
                  <a:srgbClr val="FF0000"/>
                </a:solidFill>
              </a:rPr>
              <a:t>çok kademeli bir ampermetre tasarımı </a:t>
            </a:r>
            <a:r>
              <a:rPr lang="tr-TR" sz="2800" dirty="0"/>
              <a:t>yapılmak istenmektedir. Verilen kademe değerlerine göre bağlanması gereken </a:t>
            </a:r>
            <a:r>
              <a:rPr lang="tr-TR" sz="2800" b="1" dirty="0"/>
              <a:t>kademe dirençlerini hesaplayınız.</a:t>
            </a:r>
            <a:r>
              <a:rPr lang="tr-TR" sz="2800" dirty="0"/>
              <a:t> </a:t>
            </a:r>
            <a:r>
              <a:rPr lang="tr-TR" sz="2800" u="sng" dirty="0" smtClean="0"/>
              <a:t> </a:t>
            </a:r>
            <a:endParaRPr lang="tr-TR" sz="2800" b="1" u="sng" dirty="0"/>
          </a:p>
        </p:txBody>
      </p:sp>
      <p:sp>
        <p:nvSpPr>
          <p:cNvPr id="4" name="AutoShape 2" descr="Elektrikte Sol El ve Sağ El Kuralları » Elektrikc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" name="Picture 2" descr="http://3.bp.blogspot.com/-R_zn9rJJCJo/Tkhs2WvcsQI/AAAAAAAABW8/WBmAxaLrjnI/s1600/Man-With-Question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540" y="3791147"/>
            <a:ext cx="2305371" cy="230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013" y="1313512"/>
            <a:ext cx="4976587" cy="4451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385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05313" y="486462"/>
            <a:ext cx="10802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rgbClr val="FF0000"/>
                </a:solidFill>
              </a:rPr>
              <a:t>Ampermetrenin Yükleme Etkisi</a:t>
            </a:r>
            <a:endParaRPr lang="tr-TR" sz="2800" dirty="0" smtClean="0"/>
          </a:p>
        </p:txBody>
      </p:sp>
      <p:sp>
        <p:nvSpPr>
          <p:cNvPr id="6" name="Unvan 1">
            <a:extLst>
              <a:ext uri="{FF2B5EF4-FFF2-40B4-BE49-F238E27FC236}">
                <a16:creationId xmlns="" xmlns:a16="http://schemas.microsoft.com/office/drawing/2014/main" id="{330B6942-06C3-48AE-88B0-652F26A6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5588000"/>
            <a:ext cx="9042400" cy="584200"/>
          </a:xfrm>
        </p:spPr>
        <p:txBody>
          <a:bodyPr>
            <a:normAutofit/>
          </a:bodyPr>
          <a:lstStyle/>
          <a:p>
            <a:r>
              <a:rPr lang="tr-TR" sz="2200" dirty="0" smtClean="0"/>
              <a:t>Ölçme</a:t>
            </a:r>
            <a:endParaRPr lang="tr-TR" sz="2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612573" y="1407903"/>
            <a:ext cx="790731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tr-TR" sz="2800" dirty="0"/>
              <a:t>Daha önceki kısımlarda </a:t>
            </a:r>
            <a:r>
              <a:rPr lang="tr-TR" sz="2800" dirty="0" smtClean="0"/>
              <a:t>belirtildiği </a:t>
            </a:r>
            <a:r>
              <a:rPr lang="tr-TR" sz="2800" dirty="0"/>
              <a:t>gibi </a:t>
            </a:r>
            <a:r>
              <a:rPr lang="tr-TR" sz="2800" dirty="0">
                <a:solidFill>
                  <a:srgbClr val="FF0000"/>
                </a:solidFill>
              </a:rPr>
              <a:t>ampermetrenin</a:t>
            </a:r>
            <a:r>
              <a:rPr lang="tr-TR" sz="2800" dirty="0"/>
              <a:t> </a:t>
            </a:r>
            <a:r>
              <a:rPr lang="tr-TR" sz="2800" dirty="0">
                <a:solidFill>
                  <a:srgbClr val="FF0000"/>
                </a:solidFill>
              </a:rPr>
              <a:t>küçük bir iç direnci vardır.</a:t>
            </a:r>
            <a:r>
              <a:rPr lang="tr-TR" sz="2800" dirty="0"/>
              <a:t> </a:t>
            </a:r>
            <a:endParaRPr lang="tr-TR" sz="2800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tr-TR" sz="2800" u="sng" dirty="0" smtClean="0"/>
              <a:t>İdeal </a:t>
            </a:r>
            <a:r>
              <a:rPr lang="tr-TR" sz="2800" u="sng" dirty="0"/>
              <a:t>ampermetrede sıfır olması gereken bu iç direnç</a:t>
            </a:r>
            <a:r>
              <a:rPr lang="tr-TR" sz="2800" dirty="0"/>
              <a:t>, mikro amper kademesinde 1k</a:t>
            </a:r>
            <a:r>
              <a:rPr lang="el-GR" sz="2800" dirty="0"/>
              <a:t>Ω </a:t>
            </a:r>
            <a:r>
              <a:rPr lang="tr-TR" sz="2800" dirty="0"/>
              <a:t>veya </a:t>
            </a:r>
            <a:r>
              <a:rPr lang="tr-TR" sz="2800" dirty="0" smtClean="0"/>
              <a:t>büyük bir </a:t>
            </a:r>
            <a:r>
              <a:rPr lang="tr-TR" sz="2800" dirty="0"/>
              <a:t>amper kademesinde 1</a:t>
            </a:r>
            <a:r>
              <a:rPr lang="el-GR" sz="2800" dirty="0"/>
              <a:t>Ω’</a:t>
            </a:r>
            <a:r>
              <a:rPr lang="tr-TR" sz="2800" dirty="0"/>
              <a:t>dan küçük değerlidir. </a:t>
            </a:r>
            <a:endParaRPr lang="tr-TR" sz="2800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tr-TR" sz="2800" dirty="0"/>
              <a:t>Ampermetre devreye seri </a:t>
            </a:r>
            <a:r>
              <a:rPr lang="tr-TR" sz="2800" dirty="0" smtClean="0"/>
              <a:t>bağlandığından</a:t>
            </a:r>
            <a:r>
              <a:rPr lang="tr-TR" sz="2800" dirty="0"/>
              <a:t>, bunun </a:t>
            </a:r>
            <a:r>
              <a:rPr lang="tr-TR" sz="2800" dirty="0" smtClean="0"/>
              <a:t>iç direnci </a:t>
            </a:r>
            <a:r>
              <a:rPr lang="tr-TR" sz="2800" dirty="0"/>
              <a:t>kadar seri bir </a:t>
            </a:r>
            <a:r>
              <a:rPr lang="tr-TR" sz="2800" dirty="0" smtClean="0"/>
              <a:t>direnç devreye </a:t>
            </a:r>
            <a:r>
              <a:rPr lang="tr-TR" sz="2800" dirty="0"/>
              <a:t>ilave </a:t>
            </a:r>
            <a:r>
              <a:rPr lang="tr-TR" sz="2800" dirty="0" smtClean="0"/>
              <a:t>edilmiş olur</a:t>
            </a:r>
            <a:r>
              <a:rPr lang="tr-TR" sz="2800" dirty="0"/>
              <a:t>. </a:t>
            </a:r>
            <a:r>
              <a:rPr lang="tr-TR" sz="2800" dirty="0">
                <a:solidFill>
                  <a:srgbClr val="FF0000"/>
                </a:solidFill>
              </a:rPr>
              <a:t>Bu </a:t>
            </a:r>
            <a:r>
              <a:rPr lang="tr-TR" sz="2800" dirty="0" smtClean="0">
                <a:solidFill>
                  <a:srgbClr val="FF0000"/>
                </a:solidFill>
              </a:rPr>
              <a:t>değişiklik </a:t>
            </a:r>
            <a:r>
              <a:rPr lang="tr-TR" sz="2800" dirty="0">
                <a:solidFill>
                  <a:srgbClr val="FF0000"/>
                </a:solidFill>
              </a:rPr>
              <a:t>veya etki </a:t>
            </a:r>
            <a:r>
              <a:rPr lang="tr-TR" sz="2800" dirty="0" smtClean="0">
                <a:solidFill>
                  <a:srgbClr val="FF0000"/>
                </a:solidFill>
              </a:rPr>
              <a:t>yükleme etkisi </a:t>
            </a:r>
            <a:r>
              <a:rPr lang="tr-TR" sz="2800" dirty="0">
                <a:solidFill>
                  <a:srgbClr val="FF0000"/>
                </a:solidFill>
              </a:rPr>
              <a:t>olarak isimlendirilir.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4" name="AutoShape 2" descr="Elektrikte Sol El ve Sağ El Kuralları » Elektrikc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2148" y="1544082"/>
            <a:ext cx="3467557" cy="171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2147" y="3709082"/>
            <a:ext cx="3543915" cy="204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788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05313" y="486462"/>
            <a:ext cx="10802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rgbClr val="FF0000"/>
                </a:solidFill>
              </a:rPr>
              <a:t>Ampermetrenin Yükleme Etkisi</a:t>
            </a:r>
            <a:endParaRPr lang="tr-TR" sz="2800" dirty="0" smtClean="0"/>
          </a:p>
        </p:txBody>
      </p:sp>
      <p:sp>
        <p:nvSpPr>
          <p:cNvPr id="6" name="Unvan 1">
            <a:extLst>
              <a:ext uri="{FF2B5EF4-FFF2-40B4-BE49-F238E27FC236}">
                <a16:creationId xmlns="" xmlns:a16="http://schemas.microsoft.com/office/drawing/2014/main" id="{330B6942-06C3-48AE-88B0-652F26A6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5588000"/>
            <a:ext cx="9042400" cy="584200"/>
          </a:xfrm>
        </p:spPr>
        <p:txBody>
          <a:bodyPr>
            <a:normAutofit/>
          </a:bodyPr>
          <a:lstStyle/>
          <a:p>
            <a:r>
              <a:rPr lang="tr-TR" sz="2200" dirty="0" smtClean="0"/>
              <a:t>Ölçme</a:t>
            </a:r>
            <a:endParaRPr lang="tr-TR" sz="22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612573" y="1407903"/>
            <a:ext cx="790731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tr-TR" sz="2800" dirty="0" smtClean="0"/>
              <a:t>Şekilde </a:t>
            </a:r>
            <a:r>
              <a:rPr lang="tr-TR" sz="2800" dirty="0"/>
              <a:t>ki devrede akan akım, </a:t>
            </a:r>
            <a:endParaRPr lang="tr-TR" sz="2800" dirty="0" smtClean="0"/>
          </a:p>
          <a:p>
            <a:pPr algn="ctr"/>
            <a:r>
              <a:rPr lang="tr-TR" sz="2800" b="1" dirty="0" smtClean="0"/>
              <a:t>I=E/R=100/10=A</a:t>
            </a:r>
            <a:r>
              <a:rPr lang="tr-TR" sz="2800" dirty="0" smtClean="0"/>
              <a:t> olmaktadır.</a:t>
            </a:r>
          </a:p>
          <a:p>
            <a:pPr marL="457200" indent="-457200">
              <a:buFont typeface="Wingdings" pitchFamily="2" charset="2"/>
              <a:buChar char="Ø"/>
            </a:pPr>
            <a:endParaRPr lang="tr-TR" sz="2800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tr-TR" sz="2800" dirty="0" smtClean="0"/>
              <a:t>bunu </a:t>
            </a:r>
            <a:r>
              <a:rPr lang="tr-TR" sz="2800" dirty="0"/>
              <a:t>ölçmek için deveye seri olarak iç direnci </a:t>
            </a:r>
            <a:r>
              <a:rPr lang="tr-TR" sz="2800" dirty="0" err="1"/>
              <a:t>Ra</a:t>
            </a:r>
            <a:r>
              <a:rPr lang="tr-TR" sz="2800" dirty="0"/>
              <a:t> olan bir ampermetre bağlanırsa, akacak olan veya ölçeceği </a:t>
            </a:r>
            <a:r>
              <a:rPr lang="tr-TR" sz="2800" dirty="0" smtClean="0"/>
              <a:t>akım; </a:t>
            </a:r>
          </a:p>
          <a:p>
            <a:pPr marL="457200" indent="-457200">
              <a:buFont typeface="Wingdings" pitchFamily="2" charset="2"/>
              <a:buChar char="Ø"/>
            </a:pPr>
            <a:endParaRPr lang="tr-TR" sz="2800" dirty="0" smtClean="0">
              <a:solidFill>
                <a:srgbClr val="FF0000"/>
              </a:solidFill>
            </a:endParaRPr>
          </a:p>
          <a:p>
            <a:pPr lvl="8"/>
            <a:r>
              <a:rPr lang="tr-TR" sz="4600" dirty="0">
                <a:solidFill>
                  <a:srgbClr val="FF0000"/>
                </a:solidFill>
                <a:sym typeface="Symbol"/>
              </a:rPr>
              <a:t> </a:t>
            </a:r>
            <a:r>
              <a:rPr lang="tr-TR" sz="4600" dirty="0" smtClean="0">
                <a:solidFill>
                  <a:srgbClr val="FF0000"/>
                </a:solidFill>
                <a:sym typeface="Symbol"/>
              </a:rPr>
              <a:t>   </a:t>
            </a:r>
            <a:r>
              <a:rPr lang="tr-TR" sz="4600" dirty="0" smtClean="0">
                <a:sym typeface="Symbol"/>
              </a:rPr>
              <a:t>=</a:t>
            </a:r>
            <a:endParaRPr lang="tr-TR" sz="4600" dirty="0"/>
          </a:p>
        </p:txBody>
      </p:sp>
      <p:sp>
        <p:nvSpPr>
          <p:cNvPr id="4" name="AutoShape 2" descr="Elektrikte Sol El ve Sağ El Kuralları » Elektrikc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2148" y="1544082"/>
            <a:ext cx="3467557" cy="171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2147" y="3709082"/>
            <a:ext cx="3543915" cy="204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884" y="4454071"/>
            <a:ext cx="3190388" cy="916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352" y="4477309"/>
            <a:ext cx="2464932" cy="734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017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6468</TotalTime>
  <Words>620</Words>
  <Application>Microsoft Office PowerPoint</Application>
  <PresentationFormat>Özel</PresentationFormat>
  <Paragraphs>99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NewsPrint</vt:lpstr>
      <vt:lpstr>ELEKTRİK MÜHENDİSLİĞİNDE ÖLÇME</vt:lpstr>
      <vt:lpstr>Ölçme</vt:lpstr>
      <vt:lpstr>Ölçme</vt:lpstr>
      <vt:lpstr>Ölçme</vt:lpstr>
      <vt:lpstr>Ölçme</vt:lpstr>
      <vt:lpstr>Ölçme</vt:lpstr>
      <vt:lpstr>Ölçme</vt:lpstr>
      <vt:lpstr>Ölçme</vt:lpstr>
      <vt:lpstr>Ölçme</vt:lpstr>
      <vt:lpstr>Ölçme</vt:lpstr>
      <vt:lpstr>Ölçme</vt:lpstr>
      <vt:lpstr>Ölçme</vt:lpstr>
      <vt:lpstr>Ölçme</vt:lpstr>
      <vt:lpstr>Ölçme</vt:lpstr>
      <vt:lpstr>Ölçme</vt:lpstr>
      <vt:lpstr>Ölçme</vt:lpstr>
      <vt:lpstr>Ölçme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ademdalcali</dc:creator>
  <cp:lastModifiedBy>Harun</cp:lastModifiedBy>
  <cp:revision>120</cp:revision>
  <dcterms:created xsi:type="dcterms:W3CDTF">2018-09-16T15:38:38Z</dcterms:created>
  <dcterms:modified xsi:type="dcterms:W3CDTF">2020-04-14T23:22:07Z</dcterms:modified>
</cp:coreProperties>
</file>