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2"/>
  </p:notesMasterIdLst>
  <p:sldIdLst>
    <p:sldId id="256" r:id="rId2"/>
    <p:sldId id="325" r:id="rId3"/>
    <p:sldId id="326" r:id="rId4"/>
    <p:sldId id="327" r:id="rId5"/>
    <p:sldId id="341" r:id="rId6"/>
    <p:sldId id="351" r:id="rId7"/>
    <p:sldId id="352" r:id="rId8"/>
    <p:sldId id="339" r:id="rId9"/>
    <p:sldId id="353" r:id="rId10"/>
    <p:sldId id="354" r:id="rId11"/>
    <p:sldId id="355" r:id="rId12"/>
    <p:sldId id="356" r:id="rId13"/>
    <p:sldId id="357" r:id="rId14"/>
    <p:sldId id="358" r:id="rId15"/>
    <p:sldId id="359" r:id="rId16"/>
    <p:sldId id="362" r:id="rId17"/>
    <p:sldId id="360" r:id="rId18"/>
    <p:sldId id="361" r:id="rId19"/>
    <p:sldId id="363" r:id="rId20"/>
    <p:sldId id="364" r:id="rId2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6" d="100"/>
          <a:sy n="66" d="100"/>
        </p:scale>
        <p:origin x="-75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CF813-1AF0-47F5-8D5B-A1F7BDE5D9E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C99839-612A-4A1D-9F05-D3DC9B2B942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467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3200400"/>
            <a:ext cx="100584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724400"/>
            <a:ext cx="9144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85800"/>
            <a:ext cx="9652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6000" y="685802"/>
            <a:ext cx="24384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685801"/>
            <a:ext cx="7620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36320" y="0"/>
            <a:ext cx="100584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3276600"/>
            <a:ext cx="100584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4953000"/>
            <a:ext cx="9144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160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609601"/>
            <a:ext cx="48768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19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119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536" y="609600"/>
            <a:ext cx="48768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1329264"/>
            <a:ext cx="48768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10119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93536" y="1249362"/>
            <a:ext cx="4876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7821" y="457201"/>
            <a:ext cx="6126579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16002" y="457200"/>
            <a:ext cx="3564876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2871259" y="2514336"/>
            <a:ext cx="3810000" cy="2117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936" y="4572000"/>
            <a:ext cx="9046464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320" y="457200"/>
            <a:ext cx="100584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33856" y="3505200"/>
            <a:ext cx="98552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16000" y="4572000"/>
            <a:ext cx="90424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16000" y="685800"/>
            <a:ext cx="100584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31200" y="620877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85C7A79-8A58-4547-8696-F9AA9B41B4B3}" type="datetimeFigureOut">
              <a:rPr lang="tr-TR" smtClean="0"/>
              <a:t>28.4.2020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5999" y="6208777"/>
            <a:ext cx="649849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5687569"/>
            <a:ext cx="1016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EC9FA40B-6FFC-401B-8E63-EDE118853BFB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1036320" y="0"/>
            <a:ext cx="100584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036320" y="6172200"/>
            <a:ext cx="100584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Fatih\Desktop\yükse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12192000" cy="4465984"/>
          </a:xfrm>
          <a:prstGeom prst="rect">
            <a:avLst/>
          </a:prstGeom>
          <a:noFill/>
        </p:spPr>
      </p:pic>
      <p:sp>
        <p:nvSpPr>
          <p:cNvPr id="2" name="Unvan 1">
            <a:extLst>
              <a:ext uri="{FF2B5EF4-FFF2-40B4-BE49-F238E27FC236}">
                <a16:creationId xmlns="" xmlns:a16="http://schemas.microsoft.com/office/drawing/2014/main" id="{40BC143A-D23D-4EFB-8D76-89F529A2C9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51583" y="2613134"/>
            <a:ext cx="8640417" cy="1852849"/>
          </a:xfrm>
        </p:spPr>
        <p:txBody>
          <a:bodyPr>
            <a:noAutofit/>
          </a:bodyPr>
          <a:lstStyle/>
          <a:p>
            <a:pPr algn="ctr"/>
            <a:r>
              <a:rPr lang="tr-TR" sz="4800" i="1" dirty="0" smtClean="0">
                <a:solidFill>
                  <a:srgbClr val="FF0000"/>
                </a:solidFill>
              </a:rPr>
              <a:t>ELEKTRİK MÜHENDİSLİĞİNDE ÖLÇME</a:t>
            </a:r>
            <a:endParaRPr lang="tr-TR" sz="4800" i="1" dirty="0">
              <a:solidFill>
                <a:srgbClr val="FF000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="" xmlns:a16="http://schemas.microsoft.com/office/drawing/2014/main" id="{A0C04324-AE28-4366-8CB8-1355F19AD9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1808" y="4693660"/>
            <a:ext cx="8269357" cy="1375836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/>
              <a:t>11. </a:t>
            </a:r>
            <a:r>
              <a:rPr lang="tr-TR" b="1" dirty="0" smtClean="0"/>
              <a:t>HAFTA</a:t>
            </a:r>
          </a:p>
          <a:p>
            <a:pPr algn="ctr"/>
            <a:r>
              <a:rPr lang="tr-TR" b="1" dirty="0" smtClean="0"/>
              <a:t> </a:t>
            </a:r>
            <a:r>
              <a:rPr lang="tr-TR" b="1" dirty="0" smtClean="0"/>
              <a:t>-</a:t>
            </a:r>
            <a:r>
              <a:rPr lang="tr-TR" dirty="0" err="1"/>
              <a:t>Wheatstone</a:t>
            </a:r>
            <a:r>
              <a:rPr lang="tr-TR" dirty="0"/>
              <a:t> Köprüsü-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583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</a:t>
            </a:r>
            <a:r>
              <a:rPr lang="tr-TR" sz="2800" b="1" dirty="0" smtClean="0">
                <a:solidFill>
                  <a:srgbClr val="FF0000"/>
                </a:solidFill>
              </a:rPr>
              <a:t>Köprüsünün Duyarlılığı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Köprü </a:t>
            </a:r>
            <a:r>
              <a:rPr lang="tr-TR" sz="2800" u="sng" dirty="0"/>
              <a:t>dengesiz iken</a:t>
            </a:r>
            <a:r>
              <a:rPr lang="tr-TR" sz="2800" dirty="0"/>
              <a:t> galvanometreden </a:t>
            </a:r>
            <a:r>
              <a:rPr lang="tr-TR" sz="2800" b="1" dirty="0"/>
              <a:t>bir akım akar. </a:t>
            </a:r>
            <a:endParaRPr lang="tr-TR" sz="2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/>
              <a:t>akım değeri galvanometre ibresinin sapmasına neden olur.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u="sng" dirty="0" smtClean="0"/>
              <a:t>Sapma </a:t>
            </a:r>
            <a:r>
              <a:rPr lang="tr-TR" sz="2800" u="sng" dirty="0"/>
              <a:t>miktarı, </a:t>
            </a:r>
            <a:r>
              <a:rPr lang="tr-TR" sz="2800" dirty="0"/>
              <a:t>galvanometre </a:t>
            </a:r>
            <a:r>
              <a:rPr lang="tr-TR" sz="2800" dirty="0">
                <a:solidFill>
                  <a:srgbClr val="FF0000"/>
                </a:solidFill>
              </a:rPr>
              <a:t>duyarlılığı ile orantılıdır. </a:t>
            </a:r>
            <a:endParaRPr lang="tr-TR" sz="2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Yani </a:t>
            </a:r>
            <a:r>
              <a:rPr lang="tr-TR" sz="2800" u="sng" dirty="0"/>
              <a:t>aynı akım değeri için</a:t>
            </a:r>
            <a:r>
              <a:rPr lang="tr-TR" sz="2800" dirty="0"/>
              <a:t> </a:t>
            </a:r>
            <a:r>
              <a:rPr lang="tr-TR" sz="2800" b="1" dirty="0"/>
              <a:t>daha duyarlı galvanometrede </a:t>
            </a:r>
            <a:r>
              <a:rPr lang="tr-TR" sz="2800" u="sng" dirty="0"/>
              <a:t>daha fazla sapma</a:t>
            </a:r>
            <a:r>
              <a:rPr lang="tr-TR" sz="2800" dirty="0"/>
              <a:t> olur.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Sapma </a:t>
            </a:r>
            <a:r>
              <a:rPr lang="tr-TR" sz="2800" dirty="0"/>
              <a:t>miktarı </a:t>
            </a:r>
            <a:r>
              <a:rPr lang="tr-TR" sz="2800" dirty="0">
                <a:solidFill>
                  <a:srgbClr val="FF0000"/>
                </a:solidFill>
              </a:rPr>
              <a:t>doğrusal veya </a:t>
            </a:r>
            <a:r>
              <a:rPr lang="tr-TR" sz="2800" dirty="0" err="1">
                <a:solidFill>
                  <a:srgbClr val="FF0000"/>
                </a:solidFill>
              </a:rPr>
              <a:t>açısal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olarak ifade edilebilir.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Sapma </a:t>
            </a:r>
            <a:r>
              <a:rPr lang="tr-TR" sz="2800" dirty="0"/>
              <a:t>miktarına bağlı olarak ifade edilen parametre akım duyarlılığıdır. </a:t>
            </a:r>
            <a:r>
              <a:rPr lang="tr-TR" sz="2800" i="1" dirty="0"/>
              <a:t>Akım duyarlılığı</a:t>
            </a:r>
            <a:r>
              <a:rPr lang="tr-TR" sz="2800" dirty="0"/>
              <a:t>,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endParaRPr lang="tr-TR" sz="2800" b="1" u="sng" dirty="0"/>
          </a:p>
          <a:p>
            <a:r>
              <a:rPr lang="tr-TR" sz="2800" b="1" dirty="0"/>
              <a:t> </a:t>
            </a:r>
            <a:r>
              <a:rPr lang="tr-TR" sz="2800" b="1" dirty="0" smtClean="0"/>
              <a:t>       D=milimetre/</a:t>
            </a:r>
            <a:r>
              <a:rPr lang="el-GR" sz="2800" b="1" dirty="0"/>
              <a:t>μ</a:t>
            </a:r>
            <a:r>
              <a:rPr lang="tr-TR" sz="2800" b="1" dirty="0"/>
              <a:t>A </a:t>
            </a:r>
            <a:r>
              <a:rPr lang="tr-TR" sz="2800" b="1" dirty="0" smtClean="0"/>
              <a:t>  </a:t>
            </a:r>
            <a:r>
              <a:rPr lang="tr-TR" sz="2800" dirty="0" smtClean="0"/>
              <a:t>veya</a:t>
            </a:r>
            <a:r>
              <a:rPr lang="tr-TR" sz="2800" b="1" dirty="0" smtClean="0"/>
              <a:t>   D=derece/</a:t>
            </a:r>
            <a:r>
              <a:rPr lang="el-GR" sz="2800" b="1" dirty="0"/>
              <a:t>μ</a:t>
            </a:r>
            <a:r>
              <a:rPr lang="tr-TR" sz="2800" b="1" dirty="0"/>
              <a:t>A </a:t>
            </a:r>
            <a:r>
              <a:rPr lang="tr-TR" sz="2800" b="1" dirty="0" smtClean="0"/>
              <a:t>  </a:t>
            </a:r>
            <a:r>
              <a:rPr lang="tr-TR" sz="2800" dirty="0" smtClean="0"/>
              <a:t>veya</a:t>
            </a:r>
            <a:r>
              <a:rPr lang="tr-TR" sz="2800" b="1" dirty="0" smtClean="0"/>
              <a:t>   D=radyan/</a:t>
            </a:r>
            <a:r>
              <a:rPr lang="el-GR" sz="2800" b="1" dirty="0"/>
              <a:t>μ</a:t>
            </a:r>
            <a:r>
              <a:rPr lang="tr-TR" sz="2800" b="1" dirty="0"/>
              <a:t>A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15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Dengesiz </a:t>
            </a:r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Dengesiz olan bir köprüde, </a:t>
            </a:r>
            <a:r>
              <a:rPr lang="tr-TR" sz="2800" u="sng" dirty="0"/>
              <a:t>sapma miktarı devre denklemleri kullanılarak</a:t>
            </a:r>
            <a:r>
              <a:rPr lang="tr-TR" sz="2800" dirty="0"/>
              <a:t> hesaplanır.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 smtClean="0"/>
              <a:t>Wheatstone</a:t>
            </a:r>
            <a:r>
              <a:rPr lang="tr-TR" sz="2800" dirty="0" smtClean="0"/>
              <a:t> </a:t>
            </a:r>
            <a:r>
              <a:rPr lang="tr-TR" sz="2800" dirty="0"/>
              <a:t>köprüsünün a-b uçlarına göre </a:t>
            </a:r>
            <a:r>
              <a:rPr lang="tr-TR" sz="2800" dirty="0" err="1">
                <a:solidFill>
                  <a:srgbClr val="FF0000"/>
                </a:solidFill>
              </a:rPr>
              <a:t>Thevenin</a:t>
            </a:r>
            <a:r>
              <a:rPr lang="tr-TR" sz="2800" dirty="0">
                <a:solidFill>
                  <a:srgbClr val="FF0000"/>
                </a:solidFill>
              </a:rPr>
              <a:t> eşdeğer devresi </a:t>
            </a:r>
            <a:r>
              <a:rPr lang="tr-TR" sz="2800" dirty="0"/>
              <a:t>çıkartılır. </a:t>
            </a:r>
            <a:r>
              <a:rPr lang="tr-TR" sz="2800" dirty="0" smtClean="0"/>
              <a:t>					</a:t>
            </a:r>
          </a:p>
          <a:p>
            <a:r>
              <a:rPr lang="tr-TR" sz="2800" dirty="0"/>
              <a:t>	</a:t>
            </a:r>
            <a:r>
              <a:rPr lang="tr-TR" sz="2800" dirty="0" smtClean="0"/>
              <a:t>						a-b </a:t>
            </a:r>
            <a:r>
              <a:rPr lang="tr-TR" sz="2800" dirty="0"/>
              <a:t>uçlarındaki </a:t>
            </a:r>
            <a:r>
              <a:rPr lang="tr-TR" sz="2800" dirty="0" err="1"/>
              <a:t>Thevenin</a:t>
            </a:r>
            <a:r>
              <a:rPr lang="tr-TR" sz="2800" dirty="0"/>
              <a:t> </a:t>
            </a:r>
            <a:r>
              <a:rPr lang="tr-TR" sz="2800" dirty="0" smtClean="0"/>
              <a:t>								gerilimi</a:t>
            </a:r>
            <a:r>
              <a:rPr lang="tr-TR" sz="2800" dirty="0"/>
              <a:t>,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1669" y="2846418"/>
            <a:ext cx="4695248" cy="32513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411" y="4105620"/>
            <a:ext cx="2006035" cy="732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5635" y="4105620"/>
            <a:ext cx="2097120" cy="732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1479" y="5413829"/>
            <a:ext cx="5274144" cy="555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981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Dengesiz </a:t>
            </a:r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a-b uçları arasındaki direnç </a:t>
            </a:r>
            <a:r>
              <a:rPr lang="tr-TR" sz="2800" dirty="0" err="1"/>
              <a:t>Rth</a:t>
            </a:r>
            <a:r>
              <a:rPr lang="tr-TR" sz="2800" dirty="0"/>
              <a:t> hesaplanırken E kaynağı kısa devre edilir.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741" y="1904102"/>
            <a:ext cx="3846060" cy="3417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605" y="5553993"/>
            <a:ext cx="5700331" cy="462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50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Dengesiz </a:t>
            </a:r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/>
          </a:p>
          <a:p>
            <a:r>
              <a:rPr lang="tr-TR" sz="2800" dirty="0" smtClean="0"/>
              <a:t>           </a:t>
            </a:r>
            <a:r>
              <a:rPr lang="tr-TR" sz="2800" dirty="0" err="1" smtClean="0"/>
              <a:t>Wheatstone</a:t>
            </a:r>
            <a:r>
              <a:rPr lang="tr-TR" sz="2800" dirty="0" smtClean="0"/>
              <a:t> </a:t>
            </a:r>
            <a:r>
              <a:rPr lang="tr-TR" sz="2800" dirty="0"/>
              <a:t>köprüsü </a:t>
            </a:r>
            <a:r>
              <a:rPr lang="tr-TR" sz="2800" dirty="0" smtClean="0"/>
              <a:t>                      </a:t>
            </a:r>
            <a:r>
              <a:rPr lang="tr-TR" sz="2800" dirty="0" err="1" smtClean="0"/>
              <a:t>Thevenin</a:t>
            </a:r>
            <a:r>
              <a:rPr lang="tr-TR" sz="2800" dirty="0" smtClean="0"/>
              <a:t> </a:t>
            </a:r>
            <a:r>
              <a:rPr lang="tr-TR" sz="2800" dirty="0"/>
              <a:t>eşdeğer devresi </a:t>
            </a:r>
          </a:p>
          <a:p>
            <a:endParaRPr lang="tr-TR" sz="2800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9956" y="2318767"/>
            <a:ext cx="4242358" cy="2943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6017" y="2276020"/>
            <a:ext cx="2799443" cy="30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498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Dengesiz </a:t>
            </a:r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a-b uçlarına iç direnci Rg olan bir galvanometre bağlanırsa akacak olan akım,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727" y="2223861"/>
            <a:ext cx="4799565" cy="3596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9742" y="3590245"/>
            <a:ext cx="2249377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3133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7" y="725745"/>
            <a:ext cx="104473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Soru:</a:t>
            </a:r>
          </a:p>
          <a:p>
            <a:endParaRPr lang="tr-TR" sz="2800" b="1" dirty="0" smtClean="0"/>
          </a:p>
          <a:p>
            <a:r>
              <a:rPr lang="tr-TR" sz="2800" dirty="0">
                <a:solidFill>
                  <a:srgbClr val="FF0000"/>
                </a:solidFill>
              </a:rPr>
              <a:t>R1=1k</a:t>
            </a:r>
            <a:r>
              <a:rPr lang="el-GR" sz="2800" dirty="0">
                <a:solidFill>
                  <a:srgbClr val="FF0000"/>
                </a:solidFill>
              </a:rPr>
              <a:t>Ω, </a:t>
            </a:r>
            <a:r>
              <a:rPr lang="tr-TR" sz="2800" dirty="0">
                <a:solidFill>
                  <a:srgbClr val="FF0000"/>
                </a:solidFill>
              </a:rPr>
              <a:t>R2=3.5k</a:t>
            </a:r>
            <a:r>
              <a:rPr lang="el-GR" sz="2800" dirty="0">
                <a:solidFill>
                  <a:srgbClr val="FF0000"/>
                </a:solidFill>
              </a:rPr>
              <a:t>Ω, </a:t>
            </a:r>
            <a:r>
              <a:rPr lang="tr-TR" sz="2800" dirty="0">
                <a:solidFill>
                  <a:srgbClr val="FF0000"/>
                </a:solidFill>
              </a:rPr>
              <a:t>R3=1.6k</a:t>
            </a:r>
            <a:r>
              <a:rPr lang="el-GR" sz="2800" dirty="0">
                <a:solidFill>
                  <a:srgbClr val="FF0000"/>
                </a:solidFill>
              </a:rPr>
              <a:t>Ω, </a:t>
            </a:r>
            <a:r>
              <a:rPr lang="tr-TR" sz="2800" dirty="0">
                <a:solidFill>
                  <a:srgbClr val="FF0000"/>
                </a:solidFill>
              </a:rPr>
              <a:t>R4=7.5k</a:t>
            </a:r>
            <a:r>
              <a:rPr lang="el-GR" sz="2800" dirty="0">
                <a:solidFill>
                  <a:srgbClr val="FF0000"/>
                </a:solidFill>
              </a:rPr>
              <a:t>Ω, </a:t>
            </a:r>
            <a:r>
              <a:rPr lang="tr-TR" sz="2800" dirty="0">
                <a:solidFill>
                  <a:srgbClr val="FF0000"/>
                </a:solidFill>
              </a:rPr>
              <a:t>Rg=200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/>
              <a:t>ve </a:t>
            </a:r>
            <a:r>
              <a:rPr lang="tr-TR" sz="2800" dirty="0">
                <a:solidFill>
                  <a:srgbClr val="FF0000"/>
                </a:solidFill>
              </a:rPr>
              <a:t>E=6V</a:t>
            </a:r>
            <a:r>
              <a:rPr lang="tr-TR" sz="2800" dirty="0"/>
              <a:t> olan bir </a:t>
            </a:r>
            <a:r>
              <a:rPr lang="tr-TR" sz="2800" dirty="0" err="1"/>
              <a:t>Wheatstone</a:t>
            </a:r>
            <a:r>
              <a:rPr lang="tr-TR" sz="2800" dirty="0"/>
              <a:t> köprüsünde galvanometreden akacak olan akımı bulunuz. </a:t>
            </a:r>
            <a:endParaRPr lang="tr-TR" sz="2800" dirty="0" smtClean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311" y="3323770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45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ile Sıcaklık Kontrolü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6734" y="1009682"/>
            <a:ext cx="9700074" cy="4731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004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ile Sıcaklık Kontrolü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204707"/>
            <a:ext cx="1051989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/>
              <a:t>Wheatstone</a:t>
            </a:r>
            <a:r>
              <a:rPr lang="tr-TR" sz="2800" dirty="0"/>
              <a:t> köprüsü </a:t>
            </a:r>
            <a:r>
              <a:rPr lang="tr-TR" sz="2800" dirty="0">
                <a:solidFill>
                  <a:srgbClr val="FF0000"/>
                </a:solidFill>
              </a:rPr>
              <a:t>sıcaklık kontrol devresinde </a:t>
            </a:r>
            <a:r>
              <a:rPr lang="tr-TR" sz="2800" dirty="0"/>
              <a:t>de kullanılır.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/>
              <a:t>devrede köprünün bir koluna sıcaklığa karşı duyarlı olan bir </a:t>
            </a:r>
            <a:r>
              <a:rPr lang="tr-TR" sz="2800" b="1" dirty="0" err="1"/>
              <a:t>termistör</a:t>
            </a:r>
            <a:r>
              <a:rPr lang="tr-TR" sz="2800" dirty="0"/>
              <a:t> bağlanmıştır.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İstenen </a:t>
            </a:r>
            <a:r>
              <a:rPr lang="tr-TR" sz="2800" dirty="0"/>
              <a:t>sıcaklık değerinde </a:t>
            </a:r>
            <a:r>
              <a:rPr lang="tr-TR" sz="2800" dirty="0" err="1"/>
              <a:t>termistör</a:t>
            </a:r>
            <a:r>
              <a:rPr lang="tr-TR" sz="2800" dirty="0"/>
              <a:t> direnci </a:t>
            </a:r>
            <a:r>
              <a:rPr lang="tr-TR" sz="2800" dirty="0">
                <a:solidFill>
                  <a:srgbClr val="FF0000"/>
                </a:solidFill>
              </a:rPr>
              <a:t>R’ye eşittir. </a:t>
            </a:r>
            <a:endParaRPr lang="tr-TR" sz="2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/>
              <a:t>değer için köprü dengededir ve herhangi bir </a:t>
            </a:r>
            <a:r>
              <a:rPr lang="tr-TR" sz="2800" u="sng" dirty="0"/>
              <a:t>hata işareti oluşmamaktadır. </a:t>
            </a:r>
            <a:endParaRPr lang="tr-TR" sz="2800" u="sng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Hata </a:t>
            </a:r>
            <a:r>
              <a:rPr lang="tr-TR" sz="2800" dirty="0"/>
              <a:t>işareti sıfır olduğundan, </a:t>
            </a:r>
            <a:r>
              <a:rPr lang="tr-TR" sz="2800" u="sng" dirty="0"/>
              <a:t>amplifikatör çıkışında </a:t>
            </a:r>
            <a:r>
              <a:rPr lang="tr-TR" sz="2800" dirty="0"/>
              <a:t>veya </a:t>
            </a:r>
            <a:r>
              <a:rPr lang="tr-TR" sz="2800" dirty="0" err="1"/>
              <a:t>transistör</a:t>
            </a:r>
            <a:r>
              <a:rPr lang="tr-TR" sz="2800" dirty="0"/>
              <a:t> </a:t>
            </a:r>
            <a:r>
              <a:rPr lang="tr-TR" sz="2800" dirty="0" err="1"/>
              <a:t>base</a:t>
            </a:r>
            <a:r>
              <a:rPr lang="tr-TR" sz="2800" dirty="0"/>
              <a:t> noktasındaki </a:t>
            </a:r>
            <a:r>
              <a:rPr lang="tr-TR" sz="2800" dirty="0">
                <a:solidFill>
                  <a:srgbClr val="FF0000"/>
                </a:solidFill>
              </a:rPr>
              <a:t>gerilim değeri sıfırdır</a:t>
            </a:r>
            <a:r>
              <a:rPr lang="tr-TR" sz="2800" dirty="0" smtClean="0">
                <a:solidFill>
                  <a:srgbClr val="FF0000"/>
                </a:solidFill>
              </a:rPr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 </a:t>
            </a:r>
            <a:r>
              <a:rPr lang="tr-TR" sz="2800" dirty="0"/>
              <a:t>Buna bağlı olarak </a:t>
            </a:r>
            <a:r>
              <a:rPr lang="tr-TR" sz="2800" dirty="0" err="1"/>
              <a:t>transistör</a:t>
            </a:r>
            <a:r>
              <a:rPr lang="tr-TR" sz="2800" dirty="0"/>
              <a:t> kesime girer ve ısıtıcıdan </a:t>
            </a:r>
            <a:r>
              <a:rPr lang="tr-TR" sz="2800" b="1" dirty="0"/>
              <a:t>herhangi bir akım akmaz.</a:t>
            </a:r>
            <a:r>
              <a:rPr lang="tr-TR" sz="2800" dirty="0"/>
              <a:t>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936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ile Sıcaklık Kontrolü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204707"/>
            <a:ext cx="105198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Sıcaklık azaldığında </a:t>
            </a:r>
            <a:r>
              <a:rPr lang="tr-TR" sz="2800" dirty="0" err="1">
                <a:solidFill>
                  <a:srgbClr val="FF0000"/>
                </a:solidFill>
              </a:rPr>
              <a:t>termistörün</a:t>
            </a:r>
            <a:r>
              <a:rPr lang="tr-TR" sz="2800" dirty="0">
                <a:solidFill>
                  <a:srgbClr val="FF0000"/>
                </a:solidFill>
              </a:rPr>
              <a:t> direnci azalır</a:t>
            </a:r>
            <a:r>
              <a:rPr lang="tr-TR" sz="2800" dirty="0"/>
              <a:t>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Köprü </a:t>
            </a:r>
            <a:r>
              <a:rPr lang="tr-TR" sz="2800" dirty="0"/>
              <a:t>dengesiz duruma gelerek oluşan hata işareti ile </a:t>
            </a:r>
            <a:r>
              <a:rPr lang="tr-TR" sz="2800" u="sng" dirty="0" err="1"/>
              <a:t>transistör</a:t>
            </a:r>
            <a:r>
              <a:rPr lang="tr-TR" sz="2800" u="sng" dirty="0"/>
              <a:t> iletime girer. </a:t>
            </a:r>
            <a:endParaRPr lang="tr-TR" sz="2800" u="sng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Akan </a:t>
            </a:r>
            <a:r>
              <a:rPr lang="tr-TR" sz="2800" dirty="0"/>
              <a:t>akım ile ısıtıcının sıcaklığı dolayısıyla </a:t>
            </a:r>
            <a:r>
              <a:rPr lang="tr-TR" sz="2800" b="1" dirty="0" err="1"/>
              <a:t>termistörün</a:t>
            </a:r>
            <a:r>
              <a:rPr lang="tr-TR" sz="2800" b="1" dirty="0"/>
              <a:t> sıcaklığı artar ve direnci yükselir. </a:t>
            </a:r>
            <a:endParaRPr lang="tr-TR" sz="2800" b="1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Direnç </a:t>
            </a:r>
            <a:r>
              <a:rPr lang="tr-TR" sz="2800" dirty="0"/>
              <a:t>R değerine ulaşınca, köprü R değerine gelir ve </a:t>
            </a:r>
            <a:r>
              <a:rPr lang="tr-TR" sz="2800" dirty="0" err="1"/>
              <a:t>transistör</a:t>
            </a:r>
            <a:r>
              <a:rPr lang="tr-TR" sz="2800" dirty="0"/>
              <a:t> </a:t>
            </a:r>
            <a:r>
              <a:rPr lang="tr-TR" sz="2800" dirty="0">
                <a:solidFill>
                  <a:srgbClr val="FF0000"/>
                </a:solidFill>
              </a:rPr>
              <a:t>tekrar kesime girer. </a:t>
            </a:r>
            <a:endParaRPr lang="tr-TR" sz="2800" dirty="0" smtClean="0">
              <a:solidFill>
                <a:srgbClr val="FF0000"/>
              </a:solidFill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Bu </a:t>
            </a:r>
            <a:r>
              <a:rPr lang="tr-TR" sz="2800" dirty="0"/>
              <a:t>devre </a:t>
            </a:r>
            <a:r>
              <a:rPr lang="tr-TR" sz="2800" u="sng" dirty="0"/>
              <a:t>çok hassas sıcaklık kontrolü gerektiren </a:t>
            </a:r>
            <a:r>
              <a:rPr lang="tr-TR" sz="2800" dirty="0"/>
              <a:t>değişik </a:t>
            </a:r>
            <a:r>
              <a:rPr lang="tr-TR" sz="2800" b="1" dirty="0"/>
              <a:t>sanayi uygulamalarında </a:t>
            </a:r>
            <a:r>
              <a:rPr lang="tr-TR" sz="2800" dirty="0"/>
              <a:t>kullanılmaktadır.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13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7" y="580605"/>
            <a:ext cx="104473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Soru:</a:t>
            </a:r>
          </a:p>
          <a:p>
            <a:endParaRPr lang="tr-TR" sz="2800" b="1" dirty="0" smtClean="0"/>
          </a:p>
          <a:p>
            <a:r>
              <a:rPr lang="tr-TR" sz="2800" dirty="0"/>
              <a:t>Şekilde köprü devresi ve </a:t>
            </a:r>
            <a:r>
              <a:rPr lang="tr-TR" sz="2800" dirty="0" err="1"/>
              <a:t>termistörün</a:t>
            </a:r>
            <a:r>
              <a:rPr lang="tr-TR" sz="2800" dirty="0"/>
              <a:t> sıcaklık karakteristiği verilmiştir. </a:t>
            </a:r>
            <a:r>
              <a:rPr lang="tr-TR" sz="2800" dirty="0">
                <a:solidFill>
                  <a:srgbClr val="FF0000"/>
                </a:solidFill>
              </a:rPr>
              <a:t>R1=R2=R3=5k</a:t>
            </a:r>
            <a:r>
              <a:rPr lang="el-GR" sz="2800" dirty="0">
                <a:solidFill>
                  <a:srgbClr val="FF0000"/>
                </a:solidFill>
              </a:rPr>
              <a:t>Ω</a:t>
            </a:r>
            <a:r>
              <a:rPr lang="el-GR" sz="2800" dirty="0"/>
              <a:t> </a:t>
            </a:r>
            <a:r>
              <a:rPr lang="tr-TR" sz="2800" dirty="0"/>
              <a:t>ve </a:t>
            </a:r>
            <a:r>
              <a:rPr lang="tr-TR" sz="2800" dirty="0">
                <a:solidFill>
                  <a:srgbClr val="FF0000"/>
                </a:solidFill>
              </a:rPr>
              <a:t>U=6V</a:t>
            </a:r>
            <a:r>
              <a:rPr lang="tr-TR" sz="2800" dirty="0"/>
              <a:t> olduğuna göre </a:t>
            </a:r>
            <a:r>
              <a:rPr lang="tr-TR" sz="2800" dirty="0">
                <a:solidFill>
                  <a:srgbClr val="FF0000"/>
                </a:solidFill>
              </a:rPr>
              <a:t>60°C</a:t>
            </a:r>
            <a:r>
              <a:rPr lang="tr-TR" sz="2800" dirty="0"/>
              <a:t> sıcaklıkta köprünün çıkış gerilimini bulunuz. </a:t>
            </a:r>
            <a:endParaRPr lang="tr-TR" sz="2800" dirty="0" smtClean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024" y="3243665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7651" y="2827336"/>
            <a:ext cx="3838575" cy="279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592" y="2827334"/>
            <a:ext cx="3160291" cy="3138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25432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DİRENÇ ÖLÇMELERİ VE </a:t>
            </a:r>
            <a:r>
              <a:rPr lang="tr-TR" sz="2800" b="1" dirty="0" smtClean="0">
                <a:solidFill>
                  <a:srgbClr val="FF0000"/>
                </a:solidFill>
              </a:rPr>
              <a:t>OHMMETRELER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757712" y="1335332"/>
            <a:ext cx="1049811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/>
              <a:t>Ohm</a:t>
            </a:r>
            <a:r>
              <a:rPr lang="tr-TR" sz="2800" dirty="0"/>
              <a:t> kanununa göre </a:t>
            </a:r>
            <a:r>
              <a:rPr lang="tr-TR" sz="2800" dirty="0">
                <a:solidFill>
                  <a:srgbClr val="FF0000"/>
                </a:solidFill>
              </a:rPr>
              <a:t>direnç, gerilimin akıma oran</a:t>
            </a:r>
            <a:r>
              <a:rPr lang="tr-TR" sz="2800" dirty="0"/>
              <a:t>ı olarak tanımlanır</a:t>
            </a:r>
            <a:r>
              <a:rPr lang="tr-TR" sz="28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Dolayısıyla </a:t>
            </a:r>
            <a:r>
              <a:rPr lang="tr-TR" sz="2800" dirty="0"/>
              <a:t>direnç, gerilim ile akım arasındaki </a:t>
            </a:r>
            <a:r>
              <a:rPr lang="tr-TR" sz="2800" u="sng" dirty="0"/>
              <a:t>orantı katsayısına eşit </a:t>
            </a:r>
            <a:r>
              <a:rPr lang="tr-TR" sz="2800" dirty="0"/>
              <a:t>olmuş olur.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Matematiksel </a:t>
            </a:r>
            <a:r>
              <a:rPr lang="tr-TR" sz="2800" dirty="0"/>
              <a:t>olarak </a:t>
            </a:r>
            <a:r>
              <a:rPr lang="tr-TR" sz="2800" dirty="0" smtClean="0">
                <a:solidFill>
                  <a:srgbClr val="FF0000"/>
                </a:solidFill>
              </a:rPr>
              <a:t>R=V/I</a:t>
            </a:r>
            <a:r>
              <a:rPr lang="tr-TR" sz="2800" dirty="0" smtClean="0"/>
              <a:t> </a:t>
            </a:r>
            <a:r>
              <a:rPr lang="tr-TR" sz="2800" dirty="0"/>
              <a:t>şeklinde </a:t>
            </a:r>
            <a:r>
              <a:rPr lang="tr-TR" sz="2800" dirty="0" smtClean="0"/>
              <a:t>ifade edilmektedir.</a:t>
            </a:r>
          </a:p>
          <a:p>
            <a:pPr marL="457200" indent="-457200">
              <a:buFont typeface="Wingdings" pitchFamily="2" charset="2"/>
              <a:buChar char="Ø"/>
            </a:pPr>
            <a:endParaRPr lang="tr-TR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tr-TR" sz="2800" i="1" dirty="0"/>
              <a:t>Dirençler değerlerine göre aşağıdaki gibi sınıflandırılır</a:t>
            </a:r>
          </a:p>
          <a:p>
            <a:pPr marL="993775" indent="-457200">
              <a:buFont typeface="Wingdings" pitchFamily="2" charset="2"/>
              <a:buChar char="ü"/>
            </a:pPr>
            <a:r>
              <a:rPr lang="tr-TR" sz="2800" dirty="0" smtClean="0"/>
              <a:t> </a:t>
            </a:r>
            <a:r>
              <a:rPr lang="tr-TR" sz="2800" b="1" dirty="0"/>
              <a:t>Küçük değerli direnç: </a:t>
            </a:r>
            <a:r>
              <a:rPr lang="tr-TR" sz="2800" dirty="0">
                <a:solidFill>
                  <a:srgbClr val="FF0000"/>
                </a:solidFill>
              </a:rPr>
              <a:t>1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>
                <a:solidFill>
                  <a:srgbClr val="FF0000"/>
                </a:solidFill>
              </a:rPr>
              <a:t>ve daha küçük </a:t>
            </a:r>
            <a:r>
              <a:rPr lang="tr-TR" sz="2800" dirty="0"/>
              <a:t>değerli dirençlerdir.</a:t>
            </a:r>
          </a:p>
          <a:p>
            <a:pPr marL="993775" indent="-457200">
              <a:buFont typeface="Wingdings" pitchFamily="2" charset="2"/>
              <a:buChar char="ü"/>
            </a:pPr>
            <a:r>
              <a:rPr lang="tr-TR" sz="2800" dirty="0"/>
              <a:t> </a:t>
            </a:r>
            <a:r>
              <a:rPr lang="tr-TR" sz="2800" b="1" dirty="0" smtClean="0"/>
              <a:t>Orta </a:t>
            </a:r>
            <a:r>
              <a:rPr lang="tr-TR" sz="2800" b="1" dirty="0"/>
              <a:t>değerli dirençle: </a:t>
            </a:r>
            <a:r>
              <a:rPr lang="tr-TR" sz="2800" dirty="0">
                <a:solidFill>
                  <a:srgbClr val="FF0000"/>
                </a:solidFill>
              </a:rPr>
              <a:t>1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>
                <a:solidFill>
                  <a:srgbClr val="FF0000"/>
                </a:solidFill>
              </a:rPr>
              <a:t>ile 0.1M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/>
              <a:t>arsındaki dirençler.</a:t>
            </a:r>
          </a:p>
          <a:p>
            <a:pPr marL="993775" indent="-457200">
              <a:buFont typeface="Wingdings" pitchFamily="2" charset="2"/>
              <a:buChar char="ü"/>
            </a:pPr>
            <a:r>
              <a:rPr lang="tr-TR" sz="2800" b="1" dirty="0" smtClean="0"/>
              <a:t> </a:t>
            </a:r>
            <a:r>
              <a:rPr lang="tr-TR" sz="2800" b="1" dirty="0"/>
              <a:t>Büyük değerli dirençler: </a:t>
            </a:r>
            <a:r>
              <a:rPr lang="tr-TR" sz="2800" dirty="0">
                <a:solidFill>
                  <a:srgbClr val="FF0000"/>
                </a:solidFill>
              </a:rPr>
              <a:t>0.1M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>
                <a:solidFill>
                  <a:srgbClr val="FF0000"/>
                </a:solidFill>
              </a:rPr>
              <a:t>ve </a:t>
            </a:r>
            <a:r>
              <a:rPr lang="tr-TR" sz="2800" dirty="0" smtClean="0">
                <a:solidFill>
                  <a:srgbClr val="FF0000"/>
                </a:solidFill>
              </a:rPr>
              <a:t>daha büyük</a:t>
            </a:r>
            <a:r>
              <a:rPr lang="tr-TR" sz="2800" dirty="0" smtClean="0"/>
              <a:t> değerli </a:t>
            </a:r>
            <a:r>
              <a:rPr lang="tr-TR" sz="2800" dirty="0"/>
              <a:t>dirençlerdir.</a:t>
            </a:r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57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7" y="725745"/>
            <a:ext cx="104473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Soru:</a:t>
            </a:r>
          </a:p>
          <a:p>
            <a:endParaRPr lang="tr-TR" sz="2800" b="1" dirty="0" smtClean="0"/>
          </a:p>
          <a:p>
            <a:r>
              <a:rPr lang="tr-TR" sz="2800" dirty="0" smtClean="0"/>
              <a:t>Şekilde </a:t>
            </a:r>
            <a:r>
              <a:rPr lang="tr-TR" sz="2800" dirty="0"/>
              <a:t>verilen sıcaklık kontrol devresinde </a:t>
            </a:r>
            <a:r>
              <a:rPr lang="tr-TR" sz="2800" dirty="0">
                <a:solidFill>
                  <a:srgbClr val="FF0000"/>
                </a:solidFill>
              </a:rPr>
              <a:t>R2=R3=R4=500</a:t>
            </a:r>
            <a:r>
              <a:rPr lang="el-GR" sz="2800" dirty="0">
                <a:solidFill>
                  <a:srgbClr val="FF0000"/>
                </a:solidFill>
              </a:rPr>
              <a:t>Ω</a:t>
            </a:r>
            <a:r>
              <a:rPr lang="el-GR" sz="2800" dirty="0"/>
              <a:t>, </a:t>
            </a:r>
            <a:r>
              <a:rPr lang="tr-TR" sz="2800" dirty="0">
                <a:solidFill>
                  <a:srgbClr val="FF0000"/>
                </a:solidFill>
              </a:rPr>
              <a:t>E=1.5V</a:t>
            </a:r>
            <a:r>
              <a:rPr lang="tr-TR" sz="2800" dirty="0"/>
              <a:t> ve </a:t>
            </a:r>
            <a:r>
              <a:rPr lang="tr-TR" sz="2800" dirty="0" smtClean="0"/>
              <a:t>amplifikatörün iç </a:t>
            </a:r>
            <a:r>
              <a:rPr lang="tr-TR" sz="2800" dirty="0"/>
              <a:t>direnci </a:t>
            </a:r>
            <a:r>
              <a:rPr lang="tr-TR" sz="2800" dirty="0" err="1">
                <a:solidFill>
                  <a:srgbClr val="FF0000"/>
                </a:solidFill>
              </a:rPr>
              <a:t>Ra</a:t>
            </a:r>
            <a:r>
              <a:rPr lang="tr-TR" sz="2800" dirty="0">
                <a:solidFill>
                  <a:srgbClr val="FF0000"/>
                </a:solidFill>
              </a:rPr>
              <a:t>=5k</a:t>
            </a:r>
            <a:r>
              <a:rPr lang="el-GR" sz="2800" dirty="0">
                <a:solidFill>
                  <a:srgbClr val="FF0000"/>
                </a:solidFill>
              </a:rPr>
              <a:t>Ω</a:t>
            </a:r>
            <a:r>
              <a:rPr lang="el-GR" sz="2800" dirty="0"/>
              <a:t> </a:t>
            </a:r>
            <a:r>
              <a:rPr lang="tr-TR" sz="2800" dirty="0"/>
              <a:t>dur. </a:t>
            </a:r>
            <a:r>
              <a:rPr lang="tr-TR" sz="2800" dirty="0">
                <a:solidFill>
                  <a:srgbClr val="FF0000"/>
                </a:solidFill>
              </a:rPr>
              <a:t>25°C sıcaklıkta R=500</a:t>
            </a:r>
            <a:r>
              <a:rPr lang="el-GR" sz="2800" dirty="0">
                <a:solidFill>
                  <a:srgbClr val="FF0000"/>
                </a:solidFill>
              </a:rPr>
              <a:t>Ω’</a:t>
            </a:r>
            <a:r>
              <a:rPr lang="tr-TR" sz="2800" dirty="0"/>
              <a:t>dur ve </a:t>
            </a:r>
            <a:r>
              <a:rPr lang="tr-TR" sz="2800" dirty="0" err="1"/>
              <a:t>termistörün</a:t>
            </a:r>
            <a:r>
              <a:rPr lang="tr-TR" sz="2800" dirty="0"/>
              <a:t> direnci </a:t>
            </a:r>
            <a:r>
              <a:rPr lang="tr-TR" sz="2800" dirty="0">
                <a:solidFill>
                  <a:srgbClr val="FF0000"/>
                </a:solidFill>
              </a:rPr>
              <a:t>her bir °C’de 0.7</a:t>
            </a:r>
            <a:r>
              <a:rPr lang="el-GR" sz="2800" dirty="0" smtClean="0">
                <a:solidFill>
                  <a:srgbClr val="FF0000"/>
                </a:solidFill>
              </a:rPr>
              <a:t>Ω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artmaktadır</a:t>
            </a:r>
            <a:r>
              <a:rPr lang="tr-TR" sz="2800" dirty="0"/>
              <a:t>. Sıcaklık </a:t>
            </a:r>
            <a:r>
              <a:rPr lang="tr-TR" sz="2800" dirty="0">
                <a:solidFill>
                  <a:srgbClr val="FF0000"/>
                </a:solidFill>
              </a:rPr>
              <a:t>50°C</a:t>
            </a:r>
            <a:r>
              <a:rPr lang="tr-TR" sz="2800" dirty="0"/>
              <a:t> ise </a:t>
            </a:r>
            <a:r>
              <a:rPr lang="tr-TR" sz="2800" u="sng" dirty="0"/>
              <a:t>amplifikatörün girişine uygulanacak akımı </a:t>
            </a:r>
            <a:r>
              <a:rPr lang="tr-TR" sz="2800" dirty="0"/>
              <a:t>hesaplayın.</a:t>
            </a:r>
            <a:endParaRPr lang="tr-TR" sz="2800" dirty="0" smtClean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310" y="3759198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305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>
                <a:solidFill>
                  <a:srgbClr val="FF0000"/>
                </a:solidFill>
              </a:rPr>
              <a:t>Döner bobinli ölçü aletinin ampermetre olarak kullanılması</a:t>
            </a:r>
            <a:endParaRPr lang="tr-TR" sz="2800" b="1" dirty="0" smtClean="0">
              <a:solidFill>
                <a:srgbClr val="FF0000"/>
              </a:solidFill>
            </a:endParaRPr>
          </a:p>
          <a:p>
            <a:pPr algn="ctr"/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605313" y="1502276"/>
            <a:ext cx="540145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smtClean="0"/>
              <a:t>Küçük ve Orta </a:t>
            </a:r>
            <a:r>
              <a:rPr lang="tr-TR" sz="2800" b="1" dirty="0"/>
              <a:t>değerli dirençler aşağıdaki yöntemler ile </a:t>
            </a:r>
            <a:r>
              <a:rPr lang="tr-TR" sz="2800" b="1" dirty="0" smtClean="0"/>
              <a:t>ölçülebilir:</a:t>
            </a:r>
          </a:p>
          <a:p>
            <a:endParaRPr lang="tr-TR" sz="2800" dirty="0"/>
          </a:p>
          <a:p>
            <a:pPr marL="619125" indent="-342900">
              <a:buFont typeface="Wingdings" pitchFamily="2" charset="2"/>
              <a:buChar char="ü"/>
            </a:pPr>
            <a:r>
              <a:rPr lang="tr-TR" sz="2800" dirty="0" smtClean="0"/>
              <a:t>Voltmetre—ampermetre </a:t>
            </a:r>
            <a:r>
              <a:rPr lang="tr-TR" sz="2800" dirty="0"/>
              <a:t>metodu </a:t>
            </a:r>
          </a:p>
          <a:p>
            <a:pPr marL="619125" indent="-342900">
              <a:buFont typeface="Wingdings" pitchFamily="2" charset="2"/>
              <a:buChar char="ü"/>
            </a:pPr>
            <a:r>
              <a:rPr lang="tr-TR" sz="2800" dirty="0" smtClean="0"/>
              <a:t>Karşılaştırma </a:t>
            </a:r>
            <a:r>
              <a:rPr lang="tr-TR" sz="2800" dirty="0"/>
              <a:t>metodu </a:t>
            </a:r>
          </a:p>
          <a:p>
            <a:pPr marL="619125" indent="-342900">
              <a:buFont typeface="Wingdings" pitchFamily="2" charset="2"/>
              <a:buChar char="ü"/>
            </a:pPr>
            <a:r>
              <a:rPr lang="tr-TR" sz="2800" dirty="0" err="1" smtClean="0"/>
              <a:t>Ohmmetre</a:t>
            </a:r>
            <a:r>
              <a:rPr lang="tr-TR" sz="2800" dirty="0" smtClean="0"/>
              <a:t> </a:t>
            </a:r>
            <a:r>
              <a:rPr lang="tr-TR" sz="2800" dirty="0"/>
              <a:t>metodu </a:t>
            </a:r>
          </a:p>
          <a:p>
            <a:pPr marL="619125" indent="-342900">
              <a:buFont typeface="Wingdings" pitchFamily="2" charset="2"/>
              <a:buChar char="ü"/>
            </a:pPr>
            <a:r>
              <a:rPr lang="tr-TR" sz="2800" dirty="0" err="1" smtClean="0"/>
              <a:t>Wheatstone</a:t>
            </a:r>
            <a:r>
              <a:rPr lang="tr-TR" sz="2800" dirty="0" smtClean="0"/>
              <a:t> </a:t>
            </a:r>
            <a:r>
              <a:rPr lang="tr-TR" sz="2800" dirty="0"/>
              <a:t>köprüsü metodu </a:t>
            </a:r>
          </a:p>
          <a:p>
            <a:endParaRPr lang="tr-TR" sz="2800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sp>
        <p:nvSpPr>
          <p:cNvPr id="11" name="Metin kutusu 10"/>
          <p:cNvSpPr txBox="1"/>
          <p:nvPr/>
        </p:nvSpPr>
        <p:spPr>
          <a:xfrm>
            <a:off x="6265885" y="1513139"/>
            <a:ext cx="514234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/>
              <a:t>Büyük değerli dirençlerin ölçümünde aşağıdaki yöntemler kullanılır: </a:t>
            </a:r>
            <a:endParaRPr lang="tr-TR" sz="2800" b="1" dirty="0" smtClean="0"/>
          </a:p>
          <a:p>
            <a:pPr algn="ctr"/>
            <a:endParaRPr lang="tr-TR" sz="2800" dirty="0"/>
          </a:p>
          <a:p>
            <a:pPr marL="982663" indent="-342900">
              <a:buFont typeface="Wingdings" pitchFamily="2" charset="2"/>
              <a:buChar char="ü"/>
            </a:pPr>
            <a:r>
              <a:rPr lang="tr-TR" sz="2800" b="1" dirty="0" smtClean="0"/>
              <a:t> </a:t>
            </a:r>
            <a:r>
              <a:rPr lang="tr-TR" sz="2800" dirty="0"/>
              <a:t>Korumalı metot </a:t>
            </a:r>
            <a:endParaRPr lang="tr-TR" sz="2800" dirty="0" smtClean="0"/>
          </a:p>
          <a:p>
            <a:pPr marL="982663" indent="-342900">
              <a:buFont typeface="Wingdings" pitchFamily="2" charset="2"/>
              <a:buChar char="ü"/>
            </a:pPr>
            <a:r>
              <a:rPr lang="tr-TR" sz="2800" b="1" dirty="0" smtClean="0"/>
              <a:t> </a:t>
            </a:r>
            <a:r>
              <a:rPr lang="tr-TR" sz="2800" dirty="0"/>
              <a:t>Yük kaybı metodu </a:t>
            </a:r>
            <a:endParaRPr lang="tr-TR" sz="2800" dirty="0" smtClean="0"/>
          </a:p>
          <a:p>
            <a:pPr marL="982663" indent="-342900">
              <a:buFont typeface="Wingdings" pitchFamily="2" charset="2"/>
              <a:buChar char="ü"/>
            </a:pPr>
            <a:r>
              <a:rPr lang="tr-TR" sz="2800" b="1" dirty="0" smtClean="0"/>
              <a:t> </a:t>
            </a:r>
            <a:r>
              <a:rPr lang="tr-TR" sz="2800" dirty="0" err="1"/>
              <a:t>Megaohm</a:t>
            </a:r>
            <a:r>
              <a:rPr lang="tr-TR" sz="2800" dirty="0"/>
              <a:t> metodu </a:t>
            </a:r>
            <a:endParaRPr lang="tr-TR" sz="2800" dirty="0" smtClean="0"/>
          </a:p>
          <a:p>
            <a:pPr marL="982663" indent="-342900">
              <a:buFont typeface="Wingdings" pitchFamily="2" charset="2"/>
              <a:buChar char="ü"/>
            </a:pPr>
            <a:r>
              <a:rPr lang="tr-TR" sz="2800" b="1" dirty="0" smtClean="0"/>
              <a:t> </a:t>
            </a:r>
            <a:r>
              <a:rPr lang="tr-TR" sz="2800" dirty="0" err="1"/>
              <a:t>Meger</a:t>
            </a:r>
            <a:r>
              <a:rPr lang="tr-TR" sz="2800" dirty="0"/>
              <a:t> </a:t>
            </a:r>
          </a:p>
        </p:txBody>
      </p:sp>
      <p:cxnSp>
        <p:nvCxnSpPr>
          <p:cNvPr id="7" name="Düz Bağlayıcı 6"/>
          <p:cNvCxnSpPr/>
          <p:nvPr/>
        </p:nvCxnSpPr>
        <p:spPr>
          <a:xfrm>
            <a:off x="6149773" y="1658279"/>
            <a:ext cx="0" cy="40320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858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</a:t>
            </a:r>
            <a:r>
              <a:rPr lang="tr-TR" sz="2800" b="1" dirty="0">
                <a:solidFill>
                  <a:srgbClr val="FF0000"/>
                </a:solidFill>
              </a:rPr>
              <a:t>metodu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407903"/>
            <a:ext cx="1051989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u="sng" dirty="0" smtClean="0"/>
              <a:t>Orta </a:t>
            </a:r>
            <a:r>
              <a:rPr lang="tr-TR" sz="2800" u="sng" dirty="0"/>
              <a:t>değerli dirençlerin </a:t>
            </a:r>
            <a:r>
              <a:rPr lang="tr-TR" sz="2800" u="sng" dirty="0" smtClean="0"/>
              <a:t>ölçümünde</a:t>
            </a:r>
            <a:r>
              <a:rPr lang="tr-TR" sz="2800" dirty="0" smtClean="0"/>
              <a:t> </a:t>
            </a:r>
            <a:r>
              <a:rPr lang="tr-TR" sz="2800" dirty="0"/>
              <a:t>yaygın olarak kullanılan yöntemlerden biri </a:t>
            </a:r>
            <a:r>
              <a:rPr lang="tr-TR" sz="2800" dirty="0" err="1">
                <a:solidFill>
                  <a:srgbClr val="FF0000"/>
                </a:solidFill>
              </a:rPr>
              <a:t>Wheatstone</a:t>
            </a:r>
            <a:r>
              <a:rPr lang="tr-TR" sz="2800" dirty="0">
                <a:solidFill>
                  <a:srgbClr val="FF0000"/>
                </a:solidFill>
              </a:rPr>
              <a:t> köprüsüdür</a:t>
            </a:r>
            <a:r>
              <a:rPr lang="tr-TR" sz="2800" dirty="0"/>
              <a:t>. </a:t>
            </a:r>
            <a:endParaRPr lang="tr-TR" sz="28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/>
              <a:t>Ohmmetreler</a:t>
            </a:r>
            <a:r>
              <a:rPr lang="tr-TR" sz="2800" dirty="0"/>
              <a:t> ile </a:t>
            </a:r>
            <a:r>
              <a:rPr lang="tr-TR" sz="2800" b="1" dirty="0"/>
              <a:t>%3-5 doğrulukta </a:t>
            </a:r>
            <a:r>
              <a:rPr lang="tr-TR" sz="2800" dirty="0"/>
              <a:t>ölçme yapılırken, </a:t>
            </a:r>
            <a:r>
              <a:rPr lang="tr-TR" sz="2800" dirty="0" err="1"/>
              <a:t>Wheatstone</a:t>
            </a:r>
            <a:r>
              <a:rPr lang="tr-TR" sz="2800" dirty="0"/>
              <a:t> köprüsü ile </a:t>
            </a:r>
            <a:r>
              <a:rPr lang="tr-TR" sz="2800" b="1" dirty="0"/>
              <a:t>%0.1 ve daha </a:t>
            </a:r>
            <a:r>
              <a:rPr lang="tr-TR" sz="2800" b="1" dirty="0" smtClean="0"/>
              <a:t>yüksek </a:t>
            </a:r>
            <a:r>
              <a:rPr lang="tr-TR" sz="2800" dirty="0" smtClean="0"/>
              <a:t>doğrulukta </a:t>
            </a:r>
            <a:r>
              <a:rPr lang="tr-TR" sz="2800" dirty="0"/>
              <a:t>ölçme yapılabilir</a:t>
            </a:r>
            <a:r>
              <a:rPr lang="tr-TR" sz="28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/>
              <a:t>Wheatstone</a:t>
            </a:r>
            <a:r>
              <a:rPr lang="tr-TR" sz="2800" dirty="0"/>
              <a:t> köprüsü direnç değişimi oluşturan </a:t>
            </a:r>
            <a:r>
              <a:rPr lang="tr-TR" sz="2800" dirty="0">
                <a:solidFill>
                  <a:srgbClr val="FF0000"/>
                </a:solidFill>
              </a:rPr>
              <a:t>bir çok fiziksel büyüklüklerin ölçülmesinde </a:t>
            </a:r>
            <a:r>
              <a:rPr lang="tr-TR" sz="2800" dirty="0" smtClean="0"/>
              <a:t>de kullanılır.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err="1"/>
              <a:t>Wheatstone</a:t>
            </a:r>
            <a:r>
              <a:rPr lang="tr-TR" sz="2800" dirty="0"/>
              <a:t> köprüsünde DC kaynak kullanılırsa bu köprüye </a:t>
            </a:r>
            <a:r>
              <a:rPr lang="tr-TR" sz="2800" b="1" dirty="0"/>
              <a:t>DC köprü</a:t>
            </a:r>
            <a:r>
              <a:rPr lang="tr-TR" sz="2800" dirty="0"/>
              <a:t>, AC kaynak kullanılırsa </a:t>
            </a:r>
            <a:r>
              <a:rPr lang="tr-TR" sz="2800" b="1" dirty="0" smtClean="0"/>
              <a:t>AC köprü </a:t>
            </a:r>
            <a:r>
              <a:rPr lang="tr-TR" sz="2800" dirty="0" smtClean="0"/>
              <a:t>denilmektedir.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AC köprüler ile </a:t>
            </a:r>
            <a:r>
              <a:rPr lang="tr-TR" sz="2800" dirty="0">
                <a:solidFill>
                  <a:srgbClr val="FF0000"/>
                </a:solidFill>
              </a:rPr>
              <a:t>kapasite</a:t>
            </a:r>
            <a:r>
              <a:rPr lang="tr-TR" sz="2800" dirty="0" smtClean="0">
                <a:solidFill>
                  <a:srgbClr val="FF0000"/>
                </a:solidFill>
              </a:rPr>
              <a:t>, </a:t>
            </a:r>
            <a:r>
              <a:rPr lang="tr-TR" sz="2800" dirty="0">
                <a:solidFill>
                  <a:srgbClr val="FF0000"/>
                </a:solidFill>
              </a:rPr>
              <a:t>empedans ve </a:t>
            </a:r>
            <a:r>
              <a:rPr lang="tr-TR" sz="2800" dirty="0" err="1">
                <a:solidFill>
                  <a:srgbClr val="FF0000"/>
                </a:solidFill>
              </a:rPr>
              <a:t>admitans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/>
              <a:t>ölçülür.</a:t>
            </a:r>
            <a:endParaRPr lang="tr-TR" sz="2800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11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</a:t>
            </a:r>
            <a:r>
              <a:rPr lang="tr-TR" sz="2800" b="1" dirty="0">
                <a:solidFill>
                  <a:srgbClr val="FF0000"/>
                </a:solidFill>
              </a:rPr>
              <a:t>metodu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1051989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u="sng" dirty="0"/>
              <a:t>Ampermetre-voltmetre yöntemi ve </a:t>
            </a:r>
            <a:r>
              <a:rPr lang="tr-TR" sz="2800" u="sng" dirty="0" err="1"/>
              <a:t>ohmmetre</a:t>
            </a:r>
            <a:r>
              <a:rPr lang="tr-TR" sz="2800" u="sng" dirty="0"/>
              <a:t> </a:t>
            </a:r>
            <a:r>
              <a:rPr lang="tr-TR" sz="2800" dirty="0"/>
              <a:t>ile direnç ölçümüne alternatif olarak aşağıdaki </a:t>
            </a:r>
            <a:r>
              <a:rPr lang="tr-TR" sz="2800" dirty="0" smtClean="0"/>
              <a:t>şekilde verilen </a:t>
            </a:r>
            <a:r>
              <a:rPr lang="tr-TR" sz="2800" b="1" dirty="0" err="1"/>
              <a:t>Wheatstone</a:t>
            </a:r>
            <a:r>
              <a:rPr lang="tr-TR" sz="2800" b="1" dirty="0"/>
              <a:t> köprüsü </a:t>
            </a:r>
            <a:r>
              <a:rPr lang="tr-TR" sz="2800" dirty="0"/>
              <a:t>kullanılabilir. </a:t>
            </a:r>
            <a:r>
              <a:rPr lang="tr-TR" sz="2800" dirty="0" smtClean="0"/>
              <a:t>Köprünün </a:t>
            </a:r>
            <a:r>
              <a:rPr lang="tr-TR" sz="2800" dirty="0"/>
              <a:t>karşılıklı iki ucuna bir </a:t>
            </a:r>
            <a:r>
              <a:rPr lang="tr-TR" sz="2800" dirty="0">
                <a:solidFill>
                  <a:srgbClr val="FF0000"/>
                </a:solidFill>
              </a:rPr>
              <a:t>DC kaynak (E)</a:t>
            </a:r>
            <a:r>
              <a:rPr lang="tr-TR" sz="2800" dirty="0"/>
              <a:t> ve diğer </a:t>
            </a:r>
            <a:r>
              <a:rPr lang="tr-TR" sz="2800" dirty="0" smtClean="0"/>
              <a:t>iki ucuna </a:t>
            </a:r>
            <a:r>
              <a:rPr lang="tr-TR" sz="2800" dirty="0"/>
              <a:t>bir </a:t>
            </a:r>
            <a:r>
              <a:rPr lang="tr-TR" sz="2800" dirty="0">
                <a:solidFill>
                  <a:srgbClr val="FF0000"/>
                </a:solidFill>
              </a:rPr>
              <a:t>galvanometre</a:t>
            </a:r>
            <a:r>
              <a:rPr lang="tr-TR" sz="2800" dirty="0"/>
              <a:t> bağlanmıştır.</a:t>
            </a:r>
            <a:endParaRPr lang="tr-TR" sz="2800" b="1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394" y="2874894"/>
            <a:ext cx="4969779" cy="3253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4686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</a:t>
            </a:r>
            <a:r>
              <a:rPr lang="tr-TR" sz="2800" b="1" dirty="0">
                <a:solidFill>
                  <a:srgbClr val="FF0000"/>
                </a:solidFill>
              </a:rPr>
              <a:t>metodu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555011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/>
              <a:t>Köprünün dengesiz olması halinde, </a:t>
            </a:r>
            <a:r>
              <a:rPr lang="tr-TR" sz="2800" dirty="0">
                <a:solidFill>
                  <a:srgbClr val="FF0000"/>
                </a:solidFill>
              </a:rPr>
              <a:t>galvanometreden bir akım akar.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Dirençlerden </a:t>
            </a:r>
            <a:r>
              <a:rPr lang="tr-TR" sz="2800" dirty="0"/>
              <a:t>biri veya ikisi ayarlanarak köprü dengelendiği zaman a-b noktaları arasındaki </a:t>
            </a:r>
            <a:r>
              <a:rPr lang="tr-TR" sz="2800" dirty="0" smtClean="0">
                <a:solidFill>
                  <a:srgbClr val="FF0000"/>
                </a:solidFill>
              </a:rPr>
              <a:t>gerilim farkı </a:t>
            </a:r>
            <a:r>
              <a:rPr lang="tr-TR" sz="2800" dirty="0">
                <a:solidFill>
                  <a:srgbClr val="FF0000"/>
                </a:solidFill>
              </a:rPr>
              <a:t>sıfır olur </a:t>
            </a:r>
            <a:r>
              <a:rPr lang="tr-TR" sz="2800" dirty="0"/>
              <a:t>ve galvanometreden herhangi bir akım akmaz. </a:t>
            </a:r>
            <a:r>
              <a:rPr lang="tr-TR" sz="2800" u="sng" dirty="0"/>
              <a:t>Dolayısıyla a-b arası açık devre </a:t>
            </a:r>
            <a:r>
              <a:rPr lang="tr-TR" sz="2800" u="sng" dirty="0" smtClean="0"/>
              <a:t>kabul edilebilir</a:t>
            </a:r>
            <a:r>
              <a:rPr lang="tr-TR" sz="2800" u="sng" dirty="0"/>
              <a:t>.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50" y="1336381"/>
            <a:ext cx="4969779" cy="3253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593" y="4831212"/>
            <a:ext cx="1787750" cy="108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4886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05313" y="486462"/>
            <a:ext cx="108029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800" b="1" dirty="0" err="1">
                <a:solidFill>
                  <a:srgbClr val="FF0000"/>
                </a:solidFill>
              </a:rPr>
              <a:t>Wheatstone</a:t>
            </a:r>
            <a:r>
              <a:rPr lang="tr-TR" sz="2800" b="1" dirty="0">
                <a:solidFill>
                  <a:srgbClr val="FF0000"/>
                </a:solidFill>
              </a:rPr>
              <a:t> Köprüsü </a:t>
            </a:r>
            <a:r>
              <a:rPr lang="tr-TR" sz="2800" b="1" dirty="0">
                <a:solidFill>
                  <a:srgbClr val="FF0000"/>
                </a:solidFill>
              </a:rPr>
              <a:t>metodu</a:t>
            </a:r>
            <a:endParaRPr lang="tr-TR" sz="2800" dirty="0" smtClean="0"/>
          </a:p>
        </p:txBody>
      </p:sp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9" y="1132137"/>
            <a:ext cx="555011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tr-TR" sz="2800" dirty="0" smtClean="0"/>
              <a:t>Dengeyi </a:t>
            </a:r>
            <a:r>
              <a:rPr lang="tr-TR" sz="2800" dirty="0"/>
              <a:t>sağlamak için dirençlerden </a:t>
            </a:r>
            <a:r>
              <a:rPr lang="tr-TR" sz="2800" dirty="0">
                <a:solidFill>
                  <a:srgbClr val="FF0000"/>
                </a:solidFill>
              </a:rPr>
              <a:t>biri ayarlı direnç </a:t>
            </a:r>
            <a:r>
              <a:rPr lang="tr-TR" sz="2800" dirty="0"/>
              <a:t>olarak seçilir. Köprü dengeye ulaşınca galvanometreden akım akmaz. Denge durumu denklemi kullanılarak </a:t>
            </a:r>
            <a:r>
              <a:rPr lang="tr-TR" sz="2800" u="sng" dirty="0"/>
              <a:t>bilinmeyen direnç, </a:t>
            </a:r>
            <a:endParaRPr lang="tr-TR" sz="2800" b="1" u="sng" dirty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8450" y="1336381"/>
            <a:ext cx="4969779" cy="3253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2593" y="4831212"/>
            <a:ext cx="1787750" cy="1083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1656" y="4356553"/>
            <a:ext cx="1320573" cy="72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049" y="4356553"/>
            <a:ext cx="1800390" cy="729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28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7" y="725745"/>
            <a:ext cx="104473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Soru:</a:t>
            </a:r>
          </a:p>
          <a:p>
            <a:endParaRPr lang="tr-TR" sz="2800" b="1" dirty="0" smtClean="0"/>
          </a:p>
          <a:p>
            <a:r>
              <a:rPr lang="tr-TR" sz="2800" dirty="0"/>
              <a:t>Bir </a:t>
            </a:r>
            <a:r>
              <a:rPr lang="tr-TR" sz="2800" dirty="0" err="1"/>
              <a:t>Wheatstone</a:t>
            </a:r>
            <a:r>
              <a:rPr lang="tr-TR" sz="2800" dirty="0"/>
              <a:t> köprüsünde fabrika </a:t>
            </a:r>
            <a:r>
              <a:rPr lang="tr-TR" sz="2800" dirty="0">
                <a:solidFill>
                  <a:srgbClr val="FF0000"/>
                </a:solidFill>
              </a:rPr>
              <a:t>yapım hataları %1</a:t>
            </a:r>
            <a:r>
              <a:rPr lang="tr-TR" sz="2800" dirty="0"/>
              <a:t> olan </a:t>
            </a:r>
            <a:r>
              <a:rPr lang="tr-TR" sz="2800" dirty="0">
                <a:solidFill>
                  <a:srgbClr val="FF0000"/>
                </a:solidFill>
              </a:rPr>
              <a:t>R2=32k</a:t>
            </a:r>
            <a:r>
              <a:rPr lang="el-GR" sz="2800" dirty="0">
                <a:solidFill>
                  <a:srgbClr val="FF0000"/>
                </a:solidFill>
              </a:rPr>
              <a:t>Ω, </a:t>
            </a:r>
            <a:r>
              <a:rPr lang="tr-TR" sz="2800" dirty="0">
                <a:solidFill>
                  <a:srgbClr val="FF0000"/>
                </a:solidFill>
              </a:rPr>
              <a:t>R3=15k</a:t>
            </a:r>
            <a:r>
              <a:rPr lang="el-GR" sz="2800" dirty="0">
                <a:solidFill>
                  <a:srgbClr val="FF0000"/>
                </a:solidFill>
              </a:rPr>
              <a:t>Ω </a:t>
            </a:r>
            <a:r>
              <a:rPr lang="tr-TR" sz="2800" dirty="0"/>
              <a:t>ve </a:t>
            </a:r>
            <a:r>
              <a:rPr lang="tr-TR" sz="2800" dirty="0">
                <a:solidFill>
                  <a:srgbClr val="FF0000"/>
                </a:solidFill>
              </a:rPr>
              <a:t>R4=12k</a:t>
            </a:r>
            <a:r>
              <a:rPr lang="el-GR" sz="2800" dirty="0">
                <a:solidFill>
                  <a:srgbClr val="FF0000"/>
                </a:solidFill>
              </a:rPr>
              <a:t>Ω</a:t>
            </a:r>
            <a:r>
              <a:rPr lang="el-GR" sz="2800" dirty="0"/>
              <a:t> </a:t>
            </a:r>
            <a:r>
              <a:rPr lang="tr-TR" sz="2800" dirty="0"/>
              <a:t>direnç değerleri için denge sağlanmıştır. Bilinmeyen direncin değerini sınırları ile birlikte bulunuz. </a:t>
            </a:r>
            <a:endParaRPr lang="tr-TR" sz="2800" dirty="0" smtClean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4951" y="3381828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963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1">
            <a:extLst>
              <a:ext uri="{FF2B5EF4-FFF2-40B4-BE49-F238E27FC236}">
                <a16:creationId xmlns="" xmlns:a16="http://schemas.microsoft.com/office/drawing/2014/main" id="{330B6942-06C3-48AE-88B0-652F26A66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000" y="5588000"/>
            <a:ext cx="9042400" cy="584200"/>
          </a:xfrm>
        </p:spPr>
        <p:txBody>
          <a:bodyPr>
            <a:normAutofit/>
          </a:bodyPr>
          <a:lstStyle/>
          <a:p>
            <a:r>
              <a:rPr lang="tr-TR" sz="2200" dirty="0" smtClean="0"/>
              <a:t>Ölçme</a:t>
            </a:r>
            <a:endParaRPr lang="tr-TR" sz="2200" dirty="0"/>
          </a:p>
        </p:txBody>
      </p:sp>
      <p:sp>
        <p:nvSpPr>
          <p:cNvPr id="3" name="Metin kutusu 2"/>
          <p:cNvSpPr txBox="1"/>
          <p:nvPr/>
        </p:nvSpPr>
        <p:spPr>
          <a:xfrm>
            <a:off x="888337" y="725745"/>
            <a:ext cx="104473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 smtClean="0"/>
              <a:t>Soru:</a:t>
            </a:r>
          </a:p>
          <a:p>
            <a:endParaRPr lang="tr-TR" sz="2800" b="1" dirty="0" smtClean="0"/>
          </a:p>
          <a:p>
            <a:r>
              <a:rPr lang="tr-TR" sz="2800" dirty="0"/>
              <a:t>Bir </a:t>
            </a:r>
            <a:r>
              <a:rPr lang="tr-TR" sz="2800" dirty="0" err="1"/>
              <a:t>Wheatstone</a:t>
            </a:r>
            <a:r>
              <a:rPr lang="tr-TR" sz="2800" dirty="0"/>
              <a:t> </a:t>
            </a:r>
            <a:r>
              <a:rPr lang="tr-TR" sz="2800" dirty="0" smtClean="0"/>
              <a:t>köprüsündeki </a:t>
            </a:r>
            <a:r>
              <a:rPr lang="tr-TR" sz="2800" dirty="0" smtClean="0">
                <a:solidFill>
                  <a:srgbClr val="FF0000"/>
                </a:solidFill>
              </a:rPr>
              <a:t>R3 ve R4 </a:t>
            </a:r>
            <a:r>
              <a:rPr lang="tr-TR" sz="2800" dirty="0" smtClean="0"/>
              <a:t>dirençlerine </a:t>
            </a:r>
            <a:r>
              <a:rPr lang="tr-TR" sz="2800" dirty="0" smtClean="0">
                <a:solidFill>
                  <a:srgbClr val="FF0000"/>
                </a:solidFill>
              </a:rPr>
              <a:t>10</a:t>
            </a:r>
            <a:r>
              <a:rPr lang="el-GR" sz="2800" dirty="0" smtClean="0">
                <a:solidFill>
                  <a:srgbClr val="FF0000"/>
                </a:solidFill>
              </a:rPr>
              <a:t>Ω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/>
              <a:t>ve</a:t>
            </a:r>
            <a:r>
              <a:rPr lang="tr-TR" sz="2800" dirty="0" smtClean="0">
                <a:solidFill>
                  <a:srgbClr val="FF0000"/>
                </a:solidFill>
              </a:rPr>
              <a:t> 100</a:t>
            </a:r>
            <a:r>
              <a:rPr lang="el-GR" sz="2800" dirty="0" smtClean="0">
                <a:solidFill>
                  <a:srgbClr val="FF0000"/>
                </a:solidFill>
              </a:rPr>
              <a:t>Ω</a:t>
            </a:r>
            <a:r>
              <a:rPr lang="tr-TR" sz="2800" dirty="0" smtClean="0"/>
              <a:t> </a:t>
            </a:r>
          </a:p>
          <a:p>
            <a:r>
              <a:rPr lang="tr-TR" sz="2800" dirty="0" smtClean="0"/>
              <a:t>verilebilmektedir. Ayarlanabilir olan R2 direnci ise birer </a:t>
            </a:r>
            <a:r>
              <a:rPr lang="el-GR" sz="2800" dirty="0" smtClean="0"/>
              <a:t>Ω</a:t>
            </a:r>
            <a:r>
              <a:rPr lang="tr-TR" sz="2800" dirty="0" smtClean="0"/>
              <a:t>’</a:t>
            </a:r>
            <a:r>
              <a:rPr lang="tr-TR" sz="2800" dirty="0" err="1" smtClean="0"/>
              <a:t>luk</a:t>
            </a:r>
            <a:r>
              <a:rPr lang="tr-TR" sz="2800" dirty="0" smtClean="0"/>
              <a:t> hassasiyet </a:t>
            </a:r>
            <a:r>
              <a:rPr lang="tr-TR" sz="2800" dirty="0"/>
              <a:t>ile </a:t>
            </a:r>
            <a:r>
              <a:rPr lang="tr-TR" sz="2800" dirty="0" smtClean="0">
                <a:solidFill>
                  <a:srgbClr val="FF0000"/>
                </a:solidFill>
              </a:rPr>
              <a:t>1</a:t>
            </a:r>
            <a:r>
              <a:rPr lang="el-GR" sz="2800" dirty="0" smtClean="0">
                <a:solidFill>
                  <a:srgbClr val="FF0000"/>
                </a:solidFill>
              </a:rPr>
              <a:t>Ω 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/>
              <a:t>ile</a:t>
            </a:r>
            <a:r>
              <a:rPr lang="tr-TR" sz="2800" dirty="0" smtClean="0">
                <a:solidFill>
                  <a:srgbClr val="FF0000"/>
                </a:solidFill>
              </a:rPr>
              <a:t> 100k</a:t>
            </a:r>
            <a:r>
              <a:rPr lang="el-GR" sz="2800" dirty="0" smtClean="0">
                <a:solidFill>
                  <a:srgbClr val="FF0000"/>
                </a:solidFill>
              </a:rPr>
              <a:t>Ω 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/>
              <a:t>arasında ayarlanabilmektedir.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Buna göre ölçülebilecek </a:t>
            </a:r>
            <a:r>
              <a:rPr lang="tr-TR" sz="2800" dirty="0" smtClean="0">
                <a:solidFill>
                  <a:srgbClr val="FF0000"/>
                </a:solidFill>
              </a:rPr>
              <a:t>en küçük ve en büyük </a:t>
            </a:r>
            <a:r>
              <a:rPr lang="tr-TR" sz="2800" dirty="0" err="1" smtClean="0">
                <a:solidFill>
                  <a:srgbClr val="FF0000"/>
                </a:solidFill>
              </a:rPr>
              <a:t>Rx</a:t>
            </a:r>
            <a:r>
              <a:rPr lang="tr-TR" sz="2800" dirty="0" smtClean="0">
                <a:solidFill>
                  <a:srgbClr val="FF0000"/>
                </a:solidFill>
              </a:rPr>
              <a:t> </a:t>
            </a:r>
            <a:r>
              <a:rPr lang="tr-TR" sz="2800" dirty="0" smtClean="0"/>
              <a:t>direncini hesaplayınız.</a:t>
            </a:r>
            <a:endParaRPr lang="tr-TR" sz="2800" dirty="0" smtClean="0"/>
          </a:p>
        </p:txBody>
      </p:sp>
      <p:sp>
        <p:nvSpPr>
          <p:cNvPr id="4" name="AutoShape 2" descr="Elektrikte Sol El ve Sağ El Kuralları » Elektrikce.Co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r-TR"/>
          </a:p>
        </p:txBody>
      </p:sp>
      <p:pic>
        <p:nvPicPr>
          <p:cNvPr id="10" name="Picture 2" descr="http://3.bp.blogspot.com/-R_zn9rJJCJo/Tkhs2WvcsQI/AAAAAAAABW8/WBmAxaLrjnI/s1600/Man-With-Question-0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9311" y="3643085"/>
            <a:ext cx="2305371" cy="230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722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7018</TotalTime>
  <Words>795</Words>
  <Application>Microsoft Office PowerPoint</Application>
  <PresentationFormat>Özel</PresentationFormat>
  <Paragraphs>107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NewsPrint</vt:lpstr>
      <vt:lpstr>ELEKTRİK MÜHENDİSLİĞİNDE 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  <vt:lpstr>Ölçme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ademdalcali</dc:creator>
  <cp:lastModifiedBy>Harun</cp:lastModifiedBy>
  <cp:revision>140</cp:revision>
  <dcterms:created xsi:type="dcterms:W3CDTF">2018-09-16T15:38:38Z</dcterms:created>
  <dcterms:modified xsi:type="dcterms:W3CDTF">2020-04-28T15:59:54Z</dcterms:modified>
</cp:coreProperties>
</file>