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CF813-1AF0-47F5-8D5B-A1F7BDE5D9E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99839-612A-4A1D-9F05-D3DC9B2B94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67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85C7A79-8A58-4547-8696-F9AA9B41B4B3}" type="datetimeFigureOut">
              <a:rPr lang="tr-TR" smtClean="0"/>
              <a:t>10.3.2020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Fatih\Desktop\yükse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2000" cy="4465984"/>
          </a:xfrm>
          <a:prstGeom prst="rect">
            <a:avLst/>
          </a:prstGeom>
          <a:noFill/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40BC143A-D23D-4EFB-8D76-89F529A2C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1583" y="2613134"/>
            <a:ext cx="8640417" cy="1852849"/>
          </a:xfrm>
        </p:spPr>
        <p:txBody>
          <a:bodyPr>
            <a:noAutofit/>
          </a:bodyPr>
          <a:lstStyle/>
          <a:p>
            <a:pPr algn="ctr"/>
            <a:r>
              <a:rPr lang="tr-TR" sz="4800" i="1" dirty="0" smtClean="0">
                <a:solidFill>
                  <a:srgbClr val="FF0000"/>
                </a:solidFill>
              </a:rPr>
              <a:t>ELEKTRİK MÜHENDİSLİĞİNDE ÖLÇME</a:t>
            </a:r>
            <a:endParaRPr lang="tr-TR" sz="4800" i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A0C04324-AE28-4366-8CB8-1355F19AD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1808" y="4693660"/>
            <a:ext cx="8269357" cy="1375836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/>
              <a:t>5. </a:t>
            </a:r>
            <a:r>
              <a:rPr lang="tr-TR" b="1" dirty="0" smtClean="0"/>
              <a:t>HAFTA</a:t>
            </a:r>
          </a:p>
          <a:p>
            <a:pPr algn="ctr"/>
            <a:r>
              <a:rPr lang="tr-TR" b="1" dirty="0" smtClean="0"/>
              <a:t> 1</a:t>
            </a:r>
            <a:r>
              <a:rPr lang="tr-TR" b="1" dirty="0" smtClean="0"/>
              <a:t>.</a:t>
            </a:r>
            <a:r>
              <a:rPr lang="tr-TR" dirty="0"/>
              <a:t> Ölçme Hatalarının </a:t>
            </a:r>
            <a:r>
              <a:rPr lang="tr-TR" dirty="0" smtClean="0"/>
              <a:t>Birleştirilmesi</a:t>
            </a:r>
            <a:endParaRPr lang="tr-TR" dirty="0" smtClean="0"/>
          </a:p>
          <a:p>
            <a:pPr algn="ctr"/>
            <a:r>
              <a:rPr lang="tr-TR" b="1" dirty="0" smtClean="0"/>
              <a:t>2. </a:t>
            </a:r>
            <a:r>
              <a:rPr lang="tr-TR" dirty="0" smtClean="0"/>
              <a:t>Elektriksel Büyüklükler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83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399378"/>
            <a:ext cx="1080291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3. </a:t>
            </a:r>
            <a:r>
              <a:rPr lang="tr-TR" sz="2400" b="1" dirty="0">
                <a:solidFill>
                  <a:srgbClr val="FF0000"/>
                </a:solidFill>
              </a:rPr>
              <a:t>Frekans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ü"/>
            </a:pPr>
            <a:endParaRPr lang="tr-TR" sz="2800" dirty="0" smtClean="0"/>
          </a:p>
          <a:p>
            <a:pPr marL="1979613" indent="-457200">
              <a:buFont typeface="Wingdings" pitchFamily="2" charset="2"/>
              <a:buChar char="Ø"/>
            </a:pPr>
            <a:r>
              <a:rPr lang="tr-TR" sz="2800" dirty="0" smtClean="0"/>
              <a:t>1 </a:t>
            </a:r>
            <a:r>
              <a:rPr lang="tr-TR" sz="2800" dirty="0"/>
              <a:t>saniyedeki periyot sayısıdır. </a:t>
            </a:r>
          </a:p>
          <a:p>
            <a:pPr marL="1979613" indent="-457200">
              <a:buFont typeface="Wingdings" pitchFamily="2" charset="2"/>
              <a:buChar char="Ø"/>
            </a:pPr>
            <a:r>
              <a:rPr lang="tr-TR" sz="2800" dirty="0" smtClean="0"/>
              <a:t>Fonksiyonun </a:t>
            </a:r>
            <a:r>
              <a:rPr lang="tr-TR" sz="2800" dirty="0"/>
              <a:t>değişim sıklığını belirtir. </a:t>
            </a:r>
          </a:p>
          <a:p>
            <a:pPr marL="1979613" indent="-457200">
              <a:buFont typeface="Wingdings" pitchFamily="2" charset="2"/>
              <a:buChar char="Ø"/>
            </a:pPr>
            <a:r>
              <a:rPr lang="tr-TR" sz="2800" dirty="0" smtClean="0"/>
              <a:t>Periyodun </a:t>
            </a:r>
            <a:r>
              <a:rPr lang="tr-TR" sz="2800" dirty="0"/>
              <a:t>tersine eşittir. (f=1/T [Hz]) </a:t>
            </a:r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824" y="2719612"/>
            <a:ext cx="4337277" cy="344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0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399378"/>
            <a:ext cx="1080291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4. </a:t>
            </a:r>
            <a:r>
              <a:rPr lang="tr-TR" sz="2400" b="1" dirty="0" err="1">
                <a:solidFill>
                  <a:srgbClr val="FF0000"/>
                </a:solidFill>
              </a:rPr>
              <a:t>Alternans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Genel </a:t>
            </a:r>
            <a:r>
              <a:rPr lang="tr-TR" sz="2800" dirty="0"/>
              <a:t>olarak </a:t>
            </a:r>
            <a:r>
              <a:rPr lang="tr-TR" sz="2800" u="sng" dirty="0"/>
              <a:t>periyodun yarısıdır.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Bir </a:t>
            </a:r>
            <a:r>
              <a:rPr lang="tr-TR" sz="2800" dirty="0"/>
              <a:t>periyot </a:t>
            </a:r>
            <a:r>
              <a:rPr lang="tr-TR" sz="2800" i="1" dirty="0"/>
              <a:t>pozitif ve negatif </a:t>
            </a:r>
            <a:r>
              <a:rPr lang="tr-TR" sz="2800" dirty="0" err="1"/>
              <a:t>alternanslardan</a:t>
            </a:r>
            <a:r>
              <a:rPr lang="tr-TR" sz="2800" dirty="0"/>
              <a:t> oluşur.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İşaret </a:t>
            </a:r>
            <a:r>
              <a:rPr lang="tr-TR" sz="2800" dirty="0"/>
              <a:t>bazı durumlarda tek yönlü bir </a:t>
            </a:r>
            <a:r>
              <a:rPr lang="tr-TR" sz="2800" dirty="0" err="1"/>
              <a:t>alternanstan</a:t>
            </a:r>
            <a:r>
              <a:rPr lang="tr-TR" sz="2800" dirty="0"/>
              <a:t> da oluşabilir.</a:t>
            </a:r>
            <a:endParaRPr lang="tr-TR" sz="2800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734" y="2584591"/>
            <a:ext cx="5278801" cy="3206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071" y="2994552"/>
            <a:ext cx="4623158" cy="2386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08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820284"/>
            <a:ext cx="108029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5. Ani Değer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dirty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Bir </a:t>
            </a:r>
            <a:r>
              <a:rPr lang="tr-TR" sz="2800" dirty="0"/>
              <a:t>büyüklüğün herhangi bir </a:t>
            </a:r>
            <a:r>
              <a:rPr lang="tr-TR" sz="2800" b="1" i="1" dirty="0"/>
              <a:t>t</a:t>
            </a:r>
            <a:r>
              <a:rPr lang="tr-TR" sz="2800" dirty="0"/>
              <a:t> anındaki değerine denir. </a:t>
            </a:r>
            <a:r>
              <a:rPr lang="tr-TR" sz="2800" i="1" dirty="0"/>
              <a:t>x=x(t)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Bir </a:t>
            </a:r>
            <a:r>
              <a:rPr lang="tr-TR" sz="2800" dirty="0"/>
              <a:t>büyüklüğün tam olarak ölçülmesi demek her </a:t>
            </a:r>
            <a:r>
              <a:rPr lang="tr-TR" sz="2800" b="1" i="1" dirty="0"/>
              <a:t>t</a:t>
            </a:r>
            <a:r>
              <a:rPr lang="tr-TR" sz="2800" dirty="0"/>
              <a:t> anı için, </a:t>
            </a:r>
            <a:r>
              <a:rPr lang="tr-TR" sz="2800" b="1" i="1" dirty="0"/>
              <a:t>x </a:t>
            </a:r>
            <a:r>
              <a:rPr lang="tr-TR" sz="2800" dirty="0"/>
              <a:t>ani değerinin ayrı ayrı ölçülmüş olması demektir.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Ani </a:t>
            </a:r>
            <a:r>
              <a:rPr lang="tr-TR" sz="2800" dirty="0">
                <a:solidFill>
                  <a:srgbClr val="FF0000"/>
                </a:solidFill>
              </a:rPr>
              <a:t>değer küçük harflerle gösterilir.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u, i, p veya </a:t>
            </a:r>
            <a:r>
              <a:rPr lang="tr-TR" sz="2800" b="1" i="1" dirty="0"/>
              <a:t>u(t1), i(t1), p(t1)</a:t>
            </a:r>
            <a:r>
              <a:rPr lang="tr-TR" sz="2800" i="1" dirty="0"/>
              <a:t> </a:t>
            </a:r>
            <a:r>
              <a:rPr lang="tr-TR" sz="2800" dirty="0"/>
              <a:t>(</a:t>
            </a:r>
            <a:r>
              <a:rPr lang="tr-TR" sz="2800" u="sng" dirty="0"/>
              <a:t>t1: herhangi bir an</a:t>
            </a:r>
            <a:r>
              <a:rPr lang="tr-TR" sz="2800" dirty="0"/>
              <a:t>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Periyodik </a:t>
            </a:r>
            <a:r>
              <a:rPr lang="tr-TR" sz="2800" dirty="0"/>
              <a:t>bir işarette ani değer genel olarak </a:t>
            </a:r>
            <a:r>
              <a:rPr lang="tr-TR" sz="2800" i="1" dirty="0"/>
              <a:t>x(t)=x(</a:t>
            </a:r>
            <a:r>
              <a:rPr lang="tr-TR" sz="2800" i="1" dirty="0" err="1"/>
              <a:t>t+nT</a:t>
            </a:r>
            <a:r>
              <a:rPr lang="tr-TR" sz="2800" i="1" dirty="0"/>
              <a:t>) </a:t>
            </a:r>
            <a:r>
              <a:rPr lang="tr-TR" sz="2800" dirty="0"/>
              <a:t>olarak ifade edilir. n=1,2,3….</a:t>
            </a:r>
            <a:endParaRPr lang="tr-TR" sz="2800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78629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820284"/>
            <a:ext cx="1080291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6. Tepe Değer (Maksimum Değer</a:t>
            </a:r>
            <a:r>
              <a:rPr lang="tr-TR" sz="2400" b="1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Bir </a:t>
            </a:r>
            <a:r>
              <a:rPr lang="tr-TR" sz="2800" dirty="0"/>
              <a:t>fonksiyonun pozitif veya negatif yönde aldığı </a:t>
            </a:r>
            <a:r>
              <a:rPr lang="tr-TR" sz="2800" b="1" dirty="0"/>
              <a:t>en büyük değere </a:t>
            </a:r>
            <a:r>
              <a:rPr lang="tr-TR" sz="2800" dirty="0"/>
              <a:t>denir.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Eğer </a:t>
            </a:r>
            <a:r>
              <a:rPr lang="tr-TR" sz="2800" dirty="0"/>
              <a:t>fonksiyonun pozitif ve negatif tepe değerleri aynı ve sabitse </a:t>
            </a:r>
            <a:r>
              <a:rPr lang="tr-TR" sz="2800" b="1" dirty="0">
                <a:solidFill>
                  <a:srgbClr val="FF0000"/>
                </a:solidFill>
              </a:rPr>
              <a:t>genlik</a:t>
            </a:r>
            <a:r>
              <a:rPr lang="tr-TR" sz="2800" dirty="0"/>
              <a:t> adını alır.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Tepe </a:t>
            </a:r>
            <a:r>
              <a:rPr lang="tr-TR" sz="2800" dirty="0"/>
              <a:t>değer büyük harflerle </a:t>
            </a:r>
            <a:r>
              <a:rPr lang="tr-TR" sz="2800" dirty="0" smtClean="0"/>
              <a:t>gösterilir.  </a:t>
            </a:r>
            <a:r>
              <a:rPr lang="tr-TR" sz="2800" b="1" dirty="0" smtClean="0"/>
              <a:t>Um</a:t>
            </a:r>
            <a:r>
              <a:rPr lang="tr-TR" sz="2800" b="1" dirty="0"/>
              <a:t>, </a:t>
            </a:r>
            <a:r>
              <a:rPr lang="tr-TR" sz="2800" b="1" dirty="0" err="1"/>
              <a:t>Im</a:t>
            </a:r>
            <a:r>
              <a:rPr lang="tr-TR" sz="2800" b="1" dirty="0"/>
              <a:t>, </a:t>
            </a:r>
            <a:r>
              <a:rPr lang="tr-TR" sz="2800" b="1" dirty="0" smtClean="0"/>
              <a:t>Pm</a:t>
            </a:r>
          </a:p>
          <a:p>
            <a:pPr marL="457200" indent="-457200">
              <a:buFont typeface="Wingdings" pitchFamily="2" charset="2"/>
              <a:buChar char="Ø"/>
            </a:pPr>
            <a:endParaRPr lang="tr-TR" sz="2800" b="1" dirty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tr-TR" sz="2800" i="1" dirty="0" smtClean="0"/>
              <a:t>Yalıtkan </a:t>
            </a:r>
            <a:r>
              <a:rPr lang="tr-TR" sz="2800" i="1" dirty="0"/>
              <a:t>ve </a:t>
            </a:r>
            <a:r>
              <a:rPr lang="tr-TR" sz="2800" i="1" dirty="0" err="1"/>
              <a:t>dielektrik</a:t>
            </a:r>
            <a:r>
              <a:rPr lang="tr-TR" sz="2800" i="1" dirty="0"/>
              <a:t> malzemeler belirli bir elektrik alan şiddetine dayanabildiklerinden, </a:t>
            </a:r>
            <a:r>
              <a:rPr lang="tr-TR" sz="2800" b="1" i="1" dirty="0"/>
              <a:t>kabloların </a:t>
            </a:r>
            <a:r>
              <a:rPr lang="tr-TR" sz="2800" b="1" i="1" dirty="0" err="1"/>
              <a:t>yalıtkanlıkları</a:t>
            </a:r>
            <a:r>
              <a:rPr lang="tr-TR" sz="2800" b="1" i="1" dirty="0"/>
              <a:t> ve </a:t>
            </a:r>
            <a:r>
              <a:rPr lang="tr-TR" sz="2800" b="1" i="1" dirty="0" err="1"/>
              <a:t>kapasitörlerin</a:t>
            </a:r>
            <a:r>
              <a:rPr lang="tr-TR" sz="2800" b="1" i="1" dirty="0"/>
              <a:t> </a:t>
            </a:r>
            <a:r>
              <a:rPr lang="tr-TR" sz="2800" b="1" i="1" dirty="0" err="1"/>
              <a:t>dielektrikleri</a:t>
            </a:r>
            <a:r>
              <a:rPr lang="tr-TR" sz="2800" b="1" i="1" dirty="0"/>
              <a:t> </a:t>
            </a:r>
            <a:r>
              <a:rPr lang="tr-TR" sz="2800" i="1" dirty="0"/>
              <a:t>için önemli olan değer </a:t>
            </a:r>
            <a:r>
              <a:rPr lang="tr-TR" sz="2800" i="1" u="sng" dirty="0"/>
              <a:t>gerilimin tepe </a:t>
            </a:r>
            <a:r>
              <a:rPr lang="tr-TR" sz="2800" i="1" dirty="0"/>
              <a:t>değeridir.</a:t>
            </a:r>
            <a:r>
              <a:rPr lang="tr-TR" sz="2800" i="1" dirty="0">
                <a:solidFill>
                  <a:srgbClr val="FF0000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endParaRPr lang="tr-TR" sz="2800" b="1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6251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7. Ortalama Değer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s-ES" sz="2800" dirty="0" smtClean="0"/>
              <a:t>Bir </a:t>
            </a:r>
            <a:r>
              <a:rPr lang="es-ES" sz="2800" dirty="0"/>
              <a:t>fonksiyonun bir periyot boyunca almış olduğu ani değerlerin ortalamasına denir.</a:t>
            </a:r>
            <a:endParaRPr lang="tr-TR" sz="2800" b="1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87" y="2022242"/>
            <a:ext cx="3091769" cy="75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819" y="2832792"/>
            <a:ext cx="3678352" cy="3345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771" y="2818277"/>
            <a:ext cx="3939487" cy="3360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75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8. Efektif (Etkin-</a:t>
            </a:r>
            <a:r>
              <a:rPr lang="tr-TR" sz="2400" b="1" dirty="0" err="1">
                <a:solidFill>
                  <a:srgbClr val="FF0000"/>
                </a:solidFill>
              </a:rPr>
              <a:t>Karesel</a:t>
            </a:r>
            <a:r>
              <a:rPr lang="tr-TR" sz="2400" b="1" dirty="0">
                <a:solidFill>
                  <a:srgbClr val="FF0000"/>
                </a:solidFill>
              </a:rPr>
              <a:t> Ortalama-RMS) </a:t>
            </a:r>
            <a:r>
              <a:rPr lang="tr-TR" sz="2400" b="1" dirty="0" smtClean="0">
                <a:solidFill>
                  <a:srgbClr val="FF0000"/>
                </a:solidFill>
              </a:rPr>
              <a:t>Değer</a:t>
            </a:r>
          </a:p>
          <a:p>
            <a:pPr algn="ctr"/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s-ES" sz="2800" dirty="0" smtClean="0"/>
              <a:t>Alternatif </a:t>
            </a:r>
            <a:r>
              <a:rPr lang="es-ES" sz="2800" dirty="0"/>
              <a:t>akımda en çok kullanılan büyüklüktür.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s-ES" sz="2800" dirty="0" smtClean="0"/>
              <a:t>Alternatif </a:t>
            </a:r>
            <a:r>
              <a:rPr lang="es-ES" sz="2800" dirty="0"/>
              <a:t>akımın ısı etkisi ile ilgilidir.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s-ES" sz="2800" dirty="0" smtClean="0"/>
              <a:t>Alternatif </a:t>
            </a:r>
            <a:r>
              <a:rPr lang="es-ES" sz="2800" dirty="0"/>
              <a:t>akımın oluşturacağı </a:t>
            </a:r>
            <a:r>
              <a:rPr lang="es-ES" sz="2800" dirty="0">
                <a:solidFill>
                  <a:srgbClr val="FF0000"/>
                </a:solidFill>
              </a:rPr>
              <a:t>ısı etkisine eşit etki</a:t>
            </a:r>
            <a:r>
              <a:rPr lang="es-ES" sz="2800" dirty="0"/>
              <a:t> oluşturacak doğru akım değeridir.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s-ES" sz="2800" dirty="0" smtClean="0"/>
              <a:t>Başka </a:t>
            </a:r>
            <a:r>
              <a:rPr lang="es-ES" sz="2800" dirty="0"/>
              <a:t>bir deyişle, </a:t>
            </a:r>
            <a:r>
              <a:rPr lang="es-ES" sz="2800" u="sng" dirty="0"/>
              <a:t>bir direnç üzerinde</a:t>
            </a:r>
            <a:r>
              <a:rPr lang="es-ES" sz="2800" dirty="0"/>
              <a:t> doğru akımın yaptığı işe eşit iş yapan </a:t>
            </a:r>
            <a:r>
              <a:rPr lang="es-ES" sz="2800" dirty="0">
                <a:solidFill>
                  <a:srgbClr val="FF0000"/>
                </a:solidFill>
              </a:rPr>
              <a:t>(eşit ısı üreten)</a:t>
            </a:r>
            <a:r>
              <a:rPr lang="es-ES" sz="2800" dirty="0"/>
              <a:t> alternatif akımın </a:t>
            </a:r>
            <a:r>
              <a:rPr lang="es-ES" sz="2800" b="1" dirty="0"/>
              <a:t>doğru akıma eş olan </a:t>
            </a:r>
            <a:r>
              <a:rPr lang="es-ES" sz="2800" dirty="0"/>
              <a:t>değeridir.</a:t>
            </a:r>
            <a:endParaRPr lang="tr-TR" sz="2800" b="1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117" y="4332513"/>
            <a:ext cx="3367770" cy="97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47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Ölçme</a:t>
            </a:r>
            <a:endParaRPr lang="tr-TR" sz="2200" dirty="0"/>
          </a:p>
        </p:txBody>
      </p:sp>
      <p:sp>
        <p:nvSpPr>
          <p:cNvPr id="5" name="İçerik Yer Tutucusu 4"/>
          <p:cNvSpPr txBox="1">
            <a:spLocks noGrp="1"/>
          </p:cNvSpPr>
          <p:nvPr>
            <p:ph idx="1"/>
          </p:nvPr>
        </p:nvSpPr>
        <p:spPr>
          <a:xfrm>
            <a:off x="811213" y="1017147"/>
            <a:ext cx="10515600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/>
              <a:t>Soru: </a:t>
            </a:r>
            <a:r>
              <a:rPr lang="tr-TR" dirty="0"/>
              <a:t>Şekildeki sinüs fonksiyonunun </a:t>
            </a:r>
            <a:r>
              <a:rPr lang="tr-TR" dirty="0">
                <a:solidFill>
                  <a:srgbClr val="FF0000"/>
                </a:solidFill>
              </a:rPr>
              <a:t>tepe değerini, ortalama değerini, mutlak ortalama değerini ve etkin değerini </a:t>
            </a:r>
            <a:r>
              <a:rPr lang="tr-TR" dirty="0"/>
              <a:t>bulunuz. </a:t>
            </a:r>
            <a:endParaRPr lang="tr-TR" sz="2400" dirty="0"/>
          </a:p>
        </p:txBody>
      </p:sp>
      <p:pic>
        <p:nvPicPr>
          <p:cNvPr id="6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383" y="3384229"/>
            <a:ext cx="1732603" cy="173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940" y="2317979"/>
            <a:ext cx="6080842" cy="363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4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Ölçme</a:t>
            </a:r>
            <a:endParaRPr lang="tr-TR" sz="2200" dirty="0"/>
          </a:p>
        </p:txBody>
      </p:sp>
      <p:sp>
        <p:nvSpPr>
          <p:cNvPr id="5" name="İçerik Yer Tutucusu 4"/>
          <p:cNvSpPr txBox="1">
            <a:spLocks noGrp="1"/>
          </p:cNvSpPr>
          <p:nvPr>
            <p:ph idx="1"/>
          </p:nvPr>
        </p:nvSpPr>
        <p:spPr>
          <a:xfrm>
            <a:off x="811213" y="618650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b="1" dirty="0"/>
              <a:t>Soru: </a:t>
            </a:r>
            <a:r>
              <a:rPr lang="tr-TR" sz="2400" dirty="0" smtClean="0"/>
              <a:t>Şekildeki devrede I akımı ölçülerek U gerilimi hesaplanmak istenmektedir. Ampermetre </a:t>
            </a:r>
            <a:r>
              <a:rPr lang="tr-TR" sz="2400" dirty="0" smtClean="0">
                <a:solidFill>
                  <a:srgbClr val="FF0000"/>
                </a:solidFill>
              </a:rPr>
              <a:t>0.5 sınıfı </a:t>
            </a:r>
            <a:r>
              <a:rPr lang="tr-TR" sz="2400" dirty="0" smtClean="0"/>
              <a:t>olup ölçme sınırı </a:t>
            </a:r>
            <a:r>
              <a:rPr lang="tr-TR" sz="2400" dirty="0" smtClean="0">
                <a:solidFill>
                  <a:srgbClr val="FF0000"/>
                </a:solidFill>
              </a:rPr>
              <a:t>6A</a:t>
            </a:r>
            <a:r>
              <a:rPr lang="tr-TR" sz="2400" dirty="0" smtClean="0"/>
              <a:t>’dir. Dirençlerin yapım hataları sırasıyla </a:t>
            </a:r>
            <a:r>
              <a:rPr lang="tr-TR" sz="2400" dirty="0" smtClean="0">
                <a:solidFill>
                  <a:srgbClr val="FF0000"/>
                </a:solidFill>
              </a:rPr>
              <a:t>R1 için %0.2,  R2 için %0.5’tir</a:t>
            </a:r>
            <a:r>
              <a:rPr lang="tr-TR" sz="2400" dirty="0" smtClean="0"/>
              <a:t>. Buna göre U geriliminin ölçülmesinde yapılan </a:t>
            </a:r>
            <a:r>
              <a:rPr lang="tr-TR" sz="2400" u="sng" dirty="0" smtClean="0"/>
              <a:t>bağıl hatayı ve gerilim değerini</a:t>
            </a:r>
            <a:r>
              <a:rPr lang="tr-TR" sz="2400" dirty="0" smtClean="0"/>
              <a:t> hesaplayınız.</a:t>
            </a:r>
            <a:endParaRPr lang="tr-TR" sz="2400" dirty="0"/>
          </a:p>
        </p:txBody>
      </p:sp>
      <p:pic>
        <p:nvPicPr>
          <p:cNvPr id="6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930" y="3196061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814" y="3319691"/>
            <a:ext cx="4751437" cy="205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36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689658"/>
            <a:ext cx="1080291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Ölçü Hatalarının İstatistik Analizi 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endParaRPr lang="tr-TR" sz="2400" b="1" dirty="0"/>
          </a:p>
          <a:p>
            <a:pPr algn="just"/>
            <a:r>
              <a:rPr lang="tr-TR" sz="2400" dirty="0"/>
              <a:t>Etkenlerin değişimi </a:t>
            </a:r>
            <a:r>
              <a:rPr lang="tr-TR" sz="2400" u="sng" dirty="0"/>
              <a:t>belirsiz ve rastgele </a:t>
            </a:r>
            <a:r>
              <a:rPr lang="tr-TR" sz="2400" dirty="0"/>
              <a:t>olduğundan, bunlardan kaynaklanan hataların analizi istatistik yöntemlerle yapılır. İstatistik analizde</a:t>
            </a:r>
            <a:r>
              <a:rPr lang="tr-TR" sz="2400" dirty="0">
                <a:solidFill>
                  <a:srgbClr val="FF0000"/>
                </a:solidFill>
              </a:rPr>
              <a:t>, ortalama değer, ortalama sapma ve standart sapma</a:t>
            </a:r>
            <a:r>
              <a:rPr lang="tr-TR" sz="2400" dirty="0"/>
              <a:t> gibi büyüklükler tanımlanmıştır. Bu büyüklükler ile bahsedilen hataların sayısal değerlendirilmesi yapılır.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Ortalama veya aritmetik ortalama değer(</a:t>
            </a:r>
            <a:r>
              <a:rPr lang="tr-TR" sz="2400" dirty="0" err="1">
                <a:solidFill>
                  <a:srgbClr val="FF0000"/>
                </a:solidFill>
              </a:rPr>
              <a:t>Xo</a:t>
            </a:r>
            <a:r>
              <a:rPr lang="tr-TR" sz="2400" dirty="0">
                <a:solidFill>
                  <a:srgbClr val="FF0000"/>
                </a:solidFill>
              </a:rPr>
              <a:t>): </a:t>
            </a:r>
            <a:r>
              <a:rPr lang="tr-TR" sz="2400" dirty="0"/>
              <a:t>Bir büyüklüğün n adet ölçmede elde edilen değerlerinin cebirsel toplamının n’ye bölünmesi ile elde edilir. Bu ortalama, aritmetik ortalamadır. </a:t>
            </a:r>
          </a:p>
          <a:p>
            <a:pPr algn="ctr"/>
            <a:endParaRPr lang="tr-TR" sz="2800" b="1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559" y="4501448"/>
            <a:ext cx="3641497" cy="109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38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689658"/>
            <a:ext cx="108029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Ölçü Hatalarının İstatistik Analizi 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endParaRPr lang="tr-TR" sz="2400" b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Sapma: </a:t>
            </a:r>
            <a:r>
              <a:rPr lang="tr-TR" sz="2400" dirty="0"/>
              <a:t>Ölçülen her bir değer ile ortalama değer arasındaki farktır. </a:t>
            </a:r>
            <a:r>
              <a:rPr lang="pt-BR" sz="2400" i="1" dirty="0"/>
              <a:t>X</a:t>
            </a:r>
            <a:r>
              <a:rPr lang="pt-BR" sz="2400" i="1" baseline="-25000" dirty="0"/>
              <a:t>1</a:t>
            </a:r>
            <a:r>
              <a:rPr lang="tr-TR" sz="2400" dirty="0" smtClean="0"/>
              <a:t>, </a:t>
            </a:r>
            <a:r>
              <a:rPr lang="pt-BR" sz="2400" i="1" dirty="0"/>
              <a:t>X</a:t>
            </a:r>
            <a:r>
              <a:rPr lang="pt-BR" sz="2400" i="1" baseline="-25000" dirty="0"/>
              <a:t>2</a:t>
            </a:r>
            <a:r>
              <a:rPr lang="tr-TR" sz="2400" dirty="0" smtClean="0"/>
              <a:t>, </a:t>
            </a:r>
            <a:r>
              <a:rPr lang="tr-TR" sz="2400" dirty="0"/>
              <a:t>…, </a:t>
            </a:r>
            <a:r>
              <a:rPr lang="pt-BR" sz="2400" i="1" dirty="0"/>
              <a:t>Xn</a:t>
            </a:r>
            <a:r>
              <a:rPr lang="tr-TR" sz="2400" dirty="0" smtClean="0"/>
              <a:t> </a:t>
            </a:r>
            <a:r>
              <a:rPr lang="tr-TR" sz="2400" dirty="0"/>
              <a:t>değerlerinin </a:t>
            </a:r>
            <a:r>
              <a:rPr lang="tr-TR" sz="2400" dirty="0" smtClean="0"/>
              <a:t>sapması </a:t>
            </a:r>
            <a:r>
              <a:rPr lang="tr-TR" sz="2400" dirty="0"/>
              <a:t>şeklindedir. Sapmaların </a:t>
            </a:r>
            <a:r>
              <a:rPr lang="tr-TR" sz="2400" u="sng" dirty="0"/>
              <a:t>cebirsel toplamı sıfırdır. </a:t>
            </a:r>
            <a:r>
              <a:rPr lang="tr-TR" sz="2400" u="sng" dirty="0" smtClean="0"/>
              <a:t> </a:t>
            </a:r>
          </a:p>
          <a:p>
            <a:pPr algn="just"/>
            <a:endParaRPr lang="tr-TR" sz="2400" b="1" dirty="0"/>
          </a:p>
          <a:p>
            <a:pPr algn="just"/>
            <a:r>
              <a:rPr lang="tr-TR" sz="2800" i="1" dirty="0" smtClean="0"/>
              <a:t>		</a:t>
            </a:r>
            <a:r>
              <a:rPr lang="pt-BR" sz="2800" i="1" dirty="0" smtClean="0"/>
              <a:t>D</a:t>
            </a:r>
            <a:r>
              <a:rPr lang="pt-BR" sz="2800" i="1" baseline="-25000" dirty="0" smtClean="0"/>
              <a:t>1</a:t>
            </a:r>
            <a:r>
              <a:rPr lang="pt-BR" sz="2800" i="1" dirty="0"/>
              <a:t>= X</a:t>
            </a:r>
            <a:r>
              <a:rPr lang="pt-BR" sz="2800" i="1" baseline="-25000" dirty="0"/>
              <a:t>1</a:t>
            </a:r>
            <a:r>
              <a:rPr lang="pt-BR" sz="2800" i="1" dirty="0"/>
              <a:t>- Xo, D</a:t>
            </a:r>
            <a:r>
              <a:rPr lang="pt-BR" sz="2800" i="1" baseline="-25000" dirty="0"/>
              <a:t>2</a:t>
            </a:r>
            <a:r>
              <a:rPr lang="pt-BR" sz="2800" i="1" dirty="0"/>
              <a:t>= X</a:t>
            </a:r>
            <a:r>
              <a:rPr lang="pt-BR" sz="2800" i="1" baseline="-25000" dirty="0"/>
              <a:t>2</a:t>
            </a:r>
            <a:r>
              <a:rPr lang="pt-BR" sz="2800" i="1" dirty="0"/>
              <a:t>- Xo, …, Dn= Xn- Xo </a:t>
            </a:r>
            <a:endParaRPr lang="tr-TR" sz="2800" i="1" dirty="0" smtClean="0"/>
          </a:p>
          <a:p>
            <a:pPr algn="just"/>
            <a:endParaRPr lang="tr-TR" sz="2800" b="1" i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Soru: </a:t>
            </a:r>
            <a:r>
              <a:rPr lang="tr-TR" sz="2400" dirty="0"/>
              <a:t>50</a:t>
            </a:r>
            <a:r>
              <a:rPr lang="el-GR" sz="2400" dirty="0"/>
              <a:t>Ω’</a:t>
            </a:r>
            <a:r>
              <a:rPr lang="tr-TR" sz="2400" dirty="0" err="1"/>
              <a:t>luk</a:t>
            </a:r>
            <a:r>
              <a:rPr lang="tr-TR" sz="2400" dirty="0"/>
              <a:t> bir direnç serisinin 4 tanesinin değeri aşağıdaki gibi ölçülmüştür. Bu büyüklükler için </a:t>
            </a:r>
            <a:r>
              <a:rPr lang="tr-TR" sz="2400" b="1" dirty="0" smtClean="0"/>
              <a:t>a) </a:t>
            </a:r>
            <a:r>
              <a:rPr lang="tr-TR" sz="2400" dirty="0" smtClean="0"/>
              <a:t>Aritmetik ortalamayı</a:t>
            </a:r>
            <a:r>
              <a:rPr lang="tr-TR" sz="2400" b="1" dirty="0" smtClean="0"/>
              <a:t> b) </a:t>
            </a:r>
            <a:r>
              <a:rPr lang="tr-TR" sz="2400" dirty="0" smtClean="0"/>
              <a:t>Her bir değer için sapmayı bulunuz.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		</a:t>
            </a:r>
            <a:r>
              <a:rPr lang="pt-BR" sz="2400" b="1" i="1" dirty="0"/>
              <a:t>X</a:t>
            </a:r>
            <a:r>
              <a:rPr lang="pt-BR" sz="2400" b="1" i="1" baseline="-25000" dirty="0"/>
              <a:t>1</a:t>
            </a:r>
            <a:r>
              <a:rPr lang="el-GR" sz="2400" dirty="0" smtClean="0"/>
              <a:t>=50.</a:t>
            </a:r>
            <a:r>
              <a:rPr lang="tr-TR" sz="2400" dirty="0" smtClean="0"/>
              <a:t>2</a:t>
            </a:r>
            <a:r>
              <a:rPr lang="el-GR" sz="2400" dirty="0" smtClean="0"/>
              <a:t> </a:t>
            </a:r>
            <a:r>
              <a:rPr lang="el-GR" sz="2400" dirty="0"/>
              <a:t>Ω, </a:t>
            </a:r>
            <a:r>
              <a:rPr lang="tr-TR" sz="2400" dirty="0" smtClean="0"/>
              <a:t>  </a:t>
            </a:r>
            <a:r>
              <a:rPr lang="pt-BR" sz="2400" b="1" i="1" dirty="0" smtClean="0"/>
              <a:t>X</a:t>
            </a:r>
            <a:r>
              <a:rPr lang="tr-TR" sz="2400" b="1" i="1" baseline="-25000" dirty="0" smtClean="0"/>
              <a:t>2</a:t>
            </a:r>
            <a:r>
              <a:rPr lang="el-GR" sz="2400" dirty="0" smtClean="0"/>
              <a:t>=49.</a:t>
            </a:r>
            <a:r>
              <a:rPr lang="tr-TR" sz="2400" dirty="0" smtClean="0"/>
              <a:t>8</a:t>
            </a:r>
            <a:r>
              <a:rPr lang="el-GR" sz="2400" dirty="0" smtClean="0"/>
              <a:t> </a:t>
            </a:r>
            <a:r>
              <a:rPr lang="el-GR" sz="2400" dirty="0"/>
              <a:t>Ω, </a:t>
            </a:r>
            <a:r>
              <a:rPr lang="tr-TR" sz="2400" dirty="0" smtClean="0"/>
              <a:t>  </a:t>
            </a:r>
            <a:r>
              <a:rPr lang="pt-BR" sz="2400" b="1" i="1" dirty="0" smtClean="0"/>
              <a:t>X</a:t>
            </a:r>
            <a:r>
              <a:rPr lang="tr-TR" sz="2400" b="1" i="1" baseline="-25000" dirty="0" smtClean="0"/>
              <a:t>3</a:t>
            </a:r>
            <a:r>
              <a:rPr lang="el-GR" sz="2400" dirty="0" smtClean="0"/>
              <a:t>=49.</a:t>
            </a:r>
            <a:r>
              <a:rPr lang="tr-TR" sz="2400" dirty="0" smtClean="0"/>
              <a:t>7</a:t>
            </a:r>
            <a:r>
              <a:rPr lang="el-GR" sz="2400" dirty="0" smtClean="0"/>
              <a:t> </a:t>
            </a:r>
            <a:r>
              <a:rPr lang="el-GR" sz="2400" dirty="0"/>
              <a:t>Ω, </a:t>
            </a:r>
            <a:r>
              <a:rPr lang="tr-TR" sz="2400" dirty="0" smtClean="0"/>
              <a:t>  </a:t>
            </a:r>
            <a:r>
              <a:rPr lang="pt-BR" sz="2400" b="1" i="1" dirty="0" smtClean="0"/>
              <a:t>X</a:t>
            </a:r>
            <a:r>
              <a:rPr lang="tr-TR" sz="2400" b="1" i="1" baseline="-25000" dirty="0" smtClean="0"/>
              <a:t>4</a:t>
            </a:r>
            <a:r>
              <a:rPr lang="el-GR" sz="2400" dirty="0" smtClean="0"/>
              <a:t>=50.</a:t>
            </a:r>
            <a:r>
              <a:rPr lang="tr-TR" sz="2400" dirty="0" smtClean="0"/>
              <a:t>3</a:t>
            </a:r>
            <a:r>
              <a:rPr lang="el-GR" sz="2400" dirty="0" smtClean="0"/>
              <a:t> </a:t>
            </a:r>
            <a:r>
              <a:rPr lang="el-GR" sz="2400" dirty="0"/>
              <a:t>Ω </a:t>
            </a:r>
            <a:endParaRPr lang="tr-TR" sz="2400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20099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689658"/>
            <a:ext cx="1080291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Ölçü Hatalarının İstatistik Analizi 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endParaRPr lang="tr-TR" sz="2400" b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Ortalama sapma (Do): </a:t>
            </a:r>
            <a:r>
              <a:rPr lang="tr-TR" sz="2400" dirty="0"/>
              <a:t>n adet sapmanın mutlak değerinin toplamının n’ye bölünmesi ile elde edilir. </a:t>
            </a:r>
            <a:r>
              <a:rPr lang="tr-TR" sz="2400" u="sng" dirty="0" smtClean="0"/>
              <a:t>  </a:t>
            </a:r>
          </a:p>
          <a:p>
            <a:pPr algn="just"/>
            <a:endParaRPr lang="tr-TR" sz="2400" b="1" dirty="0"/>
          </a:p>
          <a:p>
            <a:pPr algn="just"/>
            <a:r>
              <a:rPr lang="tr-TR" sz="2800" i="1" dirty="0" smtClean="0"/>
              <a:t>		</a:t>
            </a:r>
          </a:p>
          <a:p>
            <a:pPr algn="just"/>
            <a:endParaRPr lang="tr-TR" sz="2800" b="1" i="1" dirty="0"/>
          </a:p>
          <a:p>
            <a:pPr algn="just"/>
            <a:endParaRPr lang="tr-TR" sz="2800" b="1" i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Soru: </a:t>
            </a:r>
            <a:r>
              <a:rPr lang="tr-TR" sz="2400" dirty="0"/>
              <a:t>Bir önceki örnekteki değerler için ortalama sapmayı hesaplayınız. </a:t>
            </a:r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722" y="2449061"/>
            <a:ext cx="3691164" cy="94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2858" y="3812400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5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689658"/>
            <a:ext cx="108029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Ölçü Hatalarının İstatistik Analizi 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endParaRPr lang="tr-TR" sz="2400" b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Standart sapma: </a:t>
            </a:r>
            <a:r>
              <a:rPr lang="tr-TR" sz="2400" dirty="0"/>
              <a:t>Bir grup verinin değerlendirilmesinde ortalama sapma yerine standart sapmanın kullanılması daha yararlıdır. Standart sapma(S), </a:t>
            </a:r>
            <a:r>
              <a:rPr lang="tr-TR" sz="2400" dirty="0" smtClean="0"/>
              <a:t>aşağıdaki gibi bulunur. </a:t>
            </a:r>
            <a:r>
              <a:rPr lang="tr-TR" sz="2400" b="1" dirty="0"/>
              <a:t>Bu değer ortalama değerin etrafındaki değişimin miktarını gösterir. </a:t>
            </a:r>
            <a:r>
              <a:rPr lang="tr-TR" sz="2400" b="1" u="sng" dirty="0" smtClean="0"/>
              <a:t>  </a:t>
            </a:r>
          </a:p>
          <a:p>
            <a:pPr algn="just"/>
            <a:endParaRPr lang="tr-TR" sz="2400" b="1" dirty="0"/>
          </a:p>
          <a:p>
            <a:pPr algn="just"/>
            <a:r>
              <a:rPr lang="tr-TR" sz="2800" i="1" dirty="0" smtClean="0"/>
              <a:t>		</a:t>
            </a:r>
          </a:p>
          <a:p>
            <a:pPr algn="just"/>
            <a:endParaRPr lang="tr-TR" sz="2800" b="1" i="1" dirty="0"/>
          </a:p>
          <a:p>
            <a:pPr algn="just"/>
            <a:endParaRPr lang="tr-TR" sz="2800" b="1" i="1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Soru: </a:t>
            </a:r>
            <a:r>
              <a:rPr lang="tr-TR" sz="2400" dirty="0"/>
              <a:t>Bir önceki örnekteki değerler için </a:t>
            </a:r>
            <a:r>
              <a:rPr lang="tr-TR" sz="2400" dirty="0" smtClean="0"/>
              <a:t>standart </a:t>
            </a:r>
            <a:r>
              <a:rPr lang="tr-TR" sz="2400" dirty="0"/>
              <a:t>sapmayı hesaplayınız. </a:t>
            </a:r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5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2858" y="3812400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896" y="2794945"/>
            <a:ext cx="3558904" cy="111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62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689658"/>
            <a:ext cx="1080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ELEKTRİKSEL BÜYÜKLÜKLERİN ÖLÇÜLEBİLEN DEĞERLERİ </a:t>
            </a:r>
            <a:endParaRPr lang="tr-TR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7" y="2148343"/>
            <a:ext cx="2281714" cy="27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759865" y="1713659"/>
            <a:ext cx="811282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Devrede bulunan kaynakların tiplerine göre değişik şekillerde olabilir.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dirty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Zamana </a:t>
            </a:r>
            <a:r>
              <a:rPr lang="tr-TR" sz="2800" dirty="0"/>
              <a:t>bağlı olarak değişebilir.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dirty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/>
              <a:t>değişimler fonksiyonlar ile gösterilebilir.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02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399378"/>
            <a:ext cx="108029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tr-TR" sz="2400" b="1" dirty="0" smtClean="0">
                <a:solidFill>
                  <a:srgbClr val="FF0000"/>
                </a:solidFill>
              </a:rPr>
              <a:t>Periyodik Fonksiyon</a:t>
            </a:r>
          </a:p>
          <a:p>
            <a:pPr algn="ctr"/>
            <a:endParaRPr lang="tr-TR" sz="2400" b="1" dirty="0" smtClean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tr-TR" sz="2400" dirty="0"/>
              <a:t>Değişimlerini belirli sürelerle tekrarlayan fonksiyonlardır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tr-T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tr-TR" sz="2400" dirty="0" smtClean="0"/>
              <a:t>Genel </a:t>
            </a:r>
            <a:r>
              <a:rPr lang="tr-TR" sz="2400" dirty="0"/>
              <a:t>olarak alternatif akım devrelerindeki değişimler (akım, gerilim, güç) periyodik fonksiyonlardır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tr-TR" sz="24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tr-TR" sz="2400" dirty="0" smtClean="0"/>
              <a:t>Akım</a:t>
            </a:r>
            <a:r>
              <a:rPr lang="tr-TR" sz="2400" dirty="0"/>
              <a:t>, gerilim, güç fonksiyonlarına kısaca işaret de denilebilir.</a:t>
            </a:r>
            <a:endParaRPr lang="tr-TR" sz="2400" dirty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1" y="3559402"/>
            <a:ext cx="3573236" cy="259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771" y="3559402"/>
            <a:ext cx="3660514" cy="259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802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399378"/>
            <a:ext cx="108029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2. </a:t>
            </a:r>
            <a:r>
              <a:rPr lang="tr-TR" sz="2400" b="1" dirty="0" smtClean="0">
                <a:solidFill>
                  <a:srgbClr val="FF0000"/>
                </a:solidFill>
              </a:rPr>
              <a:t>Periyot</a:t>
            </a:r>
            <a:endParaRPr lang="tr-TR" sz="2400" dirty="0" smtClean="0"/>
          </a:p>
          <a:p>
            <a:endParaRPr lang="tr-TR" sz="24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tr-TR" sz="2800" dirty="0" smtClean="0"/>
              <a:t>Periyodik </a:t>
            </a:r>
            <a:r>
              <a:rPr lang="tr-TR" sz="2800" dirty="0"/>
              <a:t>bir fonksiyonun tam bir değişim yaptığı süreye denir.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800" dirty="0" smtClean="0"/>
              <a:t>T </a:t>
            </a:r>
            <a:r>
              <a:rPr lang="tr-TR" sz="2800" dirty="0"/>
              <a:t>ile gösterilir.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800" dirty="0" smtClean="0"/>
              <a:t>Birimi </a:t>
            </a:r>
            <a:r>
              <a:rPr lang="tr-TR" sz="2800" dirty="0"/>
              <a:t>saniyedir. </a:t>
            </a:r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304" y="2778579"/>
            <a:ext cx="4466639" cy="296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92" y="2778579"/>
            <a:ext cx="2919865" cy="3050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60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4524</TotalTime>
  <Words>606</Words>
  <Application>Microsoft Office PowerPoint</Application>
  <PresentationFormat>Özel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NewsPrint</vt:lpstr>
      <vt:lpstr>ELEKTRİK MÜHENDİSLİĞİNDE 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ademdalcali</dc:creator>
  <cp:lastModifiedBy>Harun</cp:lastModifiedBy>
  <cp:revision>74</cp:revision>
  <dcterms:created xsi:type="dcterms:W3CDTF">2018-09-16T15:38:38Z</dcterms:created>
  <dcterms:modified xsi:type="dcterms:W3CDTF">2020-03-11T09:09:48Z</dcterms:modified>
</cp:coreProperties>
</file>