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6" r:id="rId2"/>
    <p:sldId id="325" r:id="rId3"/>
    <p:sldId id="326" r:id="rId4"/>
    <p:sldId id="327" r:id="rId5"/>
    <p:sldId id="341" r:id="rId6"/>
    <p:sldId id="342" r:id="rId7"/>
    <p:sldId id="343" r:id="rId8"/>
    <p:sldId id="330" r:id="rId9"/>
    <p:sldId id="344" r:id="rId10"/>
    <p:sldId id="345" r:id="rId11"/>
    <p:sldId id="339" r:id="rId12"/>
    <p:sldId id="346" r:id="rId13"/>
    <p:sldId id="347" r:id="rId14"/>
    <p:sldId id="348" r:id="rId15"/>
    <p:sldId id="349" r:id="rId16"/>
    <p:sldId id="35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75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CF813-1AF0-47F5-8D5B-A1F7BDE5D9E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99839-612A-4A1D-9F05-D3DC9B2B94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67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85C7A79-8A58-4547-8696-F9AA9B41B4B3}" type="datetimeFigureOut">
              <a:rPr lang="tr-TR" smtClean="0"/>
              <a:t>21.4.2020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atih\Desktop\yükse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4465984"/>
          </a:xfrm>
          <a:prstGeom prst="rect">
            <a:avLst/>
          </a:prstGeom>
          <a:noFill/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xmlns="" id="{40BC143A-D23D-4EFB-8D76-89F529A2C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51583" y="2613134"/>
            <a:ext cx="8640417" cy="1852849"/>
          </a:xfrm>
        </p:spPr>
        <p:txBody>
          <a:bodyPr>
            <a:noAutofit/>
          </a:bodyPr>
          <a:lstStyle/>
          <a:p>
            <a:pPr algn="ctr"/>
            <a:r>
              <a:rPr lang="tr-TR" sz="4800" i="1" dirty="0" smtClean="0">
                <a:solidFill>
                  <a:srgbClr val="FF0000"/>
                </a:solidFill>
              </a:rPr>
              <a:t>ELEKTRİK MÜHENDİSLİĞİNDE ÖLÇME</a:t>
            </a:r>
            <a:endParaRPr lang="tr-TR" sz="4800" i="1" dirty="0">
              <a:solidFill>
                <a:srgbClr val="FF0000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A0C04324-AE28-4366-8CB8-1355F19AD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1808" y="4693660"/>
            <a:ext cx="8269357" cy="1375836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/>
              <a:t>10. </a:t>
            </a:r>
            <a:r>
              <a:rPr lang="tr-TR" b="1" dirty="0" smtClean="0"/>
              <a:t>HAFTA</a:t>
            </a:r>
          </a:p>
          <a:p>
            <a:pPr algn="ctr"/>
            <a:r>
              <a:rPr lang="tr-TR" b="1" dirty="0" smtClean="0"/>
              <a:t> </a:t>
            </a:r>
            <a:r>
              <a:rPr lang="tr-TR" b="1" dirty="0" smtClean="0"/>
              <a:t>-</a:t>
            </a:r>
            <a:r>
              <a:rPr lang="tr-TR" dirty="0" smtClean="0"/>
              <a:t>Direnç Ölçme-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8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OHMMETRELER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3" y="1007644"/>
            <a:ext cx="705096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1. Seri </a:t>
            </a:r>
            <a:r>
              <a:rPr lang="tr-TR" sz="2800" b="1" dirty="0" err="1"/>
              <a:t>Ohmmetreler</a:t>
            </a:r>
            <a:r>
              <a:rPr lang="tr-TR" sz="2800" b="1" dirty="0"/>
              <a:t>: </a:t>
            </a:r>
            <a:endParaRPr lang="tr-TR" sz="2800" b="1" dirty="0" smtClean="0"/>
          </a:p>
          <a:p>
            <a:pPr marL="457200" indent="-457200">
              <a:buFont typeface="Wingdings" pitchFamily="2" charset="2"/>
              <a:buChar char="Ø"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800" dirty="0" err="1"/>
              <a:t>Ohmmetre</a:t>
            </a:r>
            <a:r>
              <a:rPr lang="tr-TR" sz="2800" dirty="0"/>
              <a:t> uçlarına bir direnç bağlanırsa, pil </a:t>
            </a:r>
            <a:r>
              <a:rPr lang="tr-TR" sz="2800" u="sng" dirty="0"/>
              <a:t>devresini tamamlayacak ve devreden bir akım </a:t>
            </a:r>
            <a:r>
              <a:rPr lang="tr-TR" sz="2800" dirty="0"/>
              <a:t>geçirecektir. Bu akım galvanometreden de geçtiği için göstergenin sapmasını sağlayacaktır. </a:t>
            </a:r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904" y="1573578"/>
            <a:ext cx="3433838" cy="197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4516523"/>
            <a:ext cx="1738773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057" y="4600065"/>
            <a:ext cx="3084345" cy="726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9407" y="3678036"/>
            <a:ext cx="1706832" cy="75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897" y="4736562"/>
            <a:ext cx="2735851" cy="1013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12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7" y="725745"/>
            <a:ext cx="104473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Soru:</a:t>
            </a:r>
          </a:p>
          <a:p>
            <a:endParaRPr lang="tr-TR" sz="2800" b="1" dirty="0" smtClean="0"/>
          </a:p>
          <a:p>
            <a:r>
              <a:rPr lang="el-GR" sz="2800" dirty="0">
                <a:solidFill>
                  <a:srgbClr val="FF0000"/>
                </a:solidFill>
              </a:rPr>
              <a:t>50 μ</a:t>
            </a:r>
            <a:r>
              <a:rPr lang="tr-TR" sz="2800" dirty="0">
                <a:solidFill>
                  <a:srgbClr val="FF0000"/>
                </a:solidFill>
              </a:rPr>
              <a:t>A</a:t>
            </a:r>
            <a:r>
              <a:rPr lang="tr-TR" sz="2800" dirty="0"/>
              <a:t> </a:t>
            </a:r>
            <a:r>
              <a:rPr lang="tr-TR" sz="2800" dirty="0" err="1"/>
              <a:t>skalalı</a:t>
            </a:r>
            <a:r>
              <a:rPr lang="tr-TR" sz="2800" dirty="0"/>
              <a:t>, iç direnci </a:t>
            </a:r>
            <a:r>
              <a:rPr lang="tr-TR" sz="2800" dirty="0">
                <a:solidFill>
                  <a:srgbClr val="FF0000"/>
                </a:solidFill>
              </a:rPr>
              <a:t>3 k</a:t>
            </a:r>
            <a:r>
              <a:rPr lang="el-GR" sz="2800" dirty="0">
                <a:solidFill>
                  <a:srgbClr val="FF0000"/>
                </a:solidFill>
              </a:rPr>
              <a:t>Ω</a:t>
            </a:r>
            <a:r>
              <a:rPr lang="el-GR" sz="2800" dirty="0"/>
              <a:t> </a:t>
            </a:r>
            <a:r>
              <a:rPr lang="tr-TR" sz="2800" dirty="0"/>
              <a:t>olan ölçü aleti seri tip </a:t>
            </a:r>
            <a:r>
              <a:rPr lang="tr-TR" sz="2800" dirty="0" err="1"/>
              <a:t>ohmmetre</a:t>
            </a:r>
            <a:r>
              <a:rPr lang="tr-TR" sz="2800" dirty="0"/>
              <a:t> olarak kullanılıyor. Batarya gerilimi </a:t>
            </a:r>
            <a:r>
              <a:rPr lang="tr-TR" sz="2800" dirty="0">
                <a:solidFill>
                  <a:srgbClr val="FF0000"/>
                </a:solidFill>
              </a:rPr>
              <a:t>3 V</a:t>
            </a:r>
            <a:r>
              <a:rPr lang="tr-TR" sz="2800" dirty="0"/>
              <a:t> ‘tur. Buna </a:t>
            </a:r>
            <a:r>
              <a:rPr lang="tr-TR" sz="2800" dirty="0" smtClean="0"/>
              <a:t>göre;</a:t>
            </a:r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" name="Picture 2" descr="http://3.bp.blogspot.com/-R_zn9rJJCJo/Tkhs2WvcsQI/AAAAAAAABW8/WBmAxaLrjnI/s1600/Man-With-Question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179" y="2743200"/>
            <a:ext cx="2305371" cy="230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888336" y="2743200"/>
            <a:ext cx="887977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tr-TR" sz="2800" b="1" dirty="0" smtClean="0"/>
              <a:t>a) </a:t>
            </a:r>
            <a:r>
              <a:rPr lang="tr-TR" sz="2800" dirty="0" smtClean="0"/>
              <a:t>Sıfırlama </a:t>
            </a:r>
            <a:r>
              <a:rPr lang="tr-TR" sz="2800" dirty="0"/>
              <a:t>için uygun direnç kaç k</a:t>
            </a:r>
            <a:r>
              <a:rPr lang="el-GR" sz="2800" dirty="0"/>
              <a:t>Ω ‘</a:t>
            </a:r>
            <a:r>
              <a:rPr lang="tr-TR" sz="2800" dirty="0"/>
              <a:t>dur. </a:t>
            </a:r>
            <a:r>
              <a:rPr lang="tr-TR" sz="2800" b="1" dirty="0" err="1"/>
              <a:t>Rs</a:t>
            </a:r>
            <a:r>
              <a:rPr lang="tr-TR" sz="2800" b="1" dirty="0"/>
              <a:t> = ? </a:t>
            </a:r>
          </a:p>
          <a:p>
            <a:pPr>
              <a:spcAft>
                <a:spcPts val="1200"/>
              </a:spcAft>
            </a:pPr>
            <a:r>
              <a:rPr lang="tr-TR" sz="2800" b="1" dirty="0"/>
              <a:t>b) </a:t>
            </a:r>
            <a:r>
              <a:rPr lang="tr-TR" sz="2800" dirty="0"/>
              <a:t>Ölçü aletiyle direnç ölçüldüğü zaman ölçü aleti 40 </a:t>
            </a:r>
            <a:r>
              <a:rPr lang="el-GR" sz="2800" dirty="0"/>
              <a:t>μ</a:t>
            </a:r>
            <a:r>
              <a:rPr lang="tr-TR" sz="2800" dirty="0"/>
              <a:t>A ‘i gösterdiği zaman ölçülen direnç değeri kaç k</a:t>
            </a:r>
            <a:r>
              <a:rPr lang="el-GR" sz="2800" dirty="0"/>
              <a:t>Ω ‘</a:t>
            </a:r>
            <a:r>
              <a:rPr lang="tr-TR" sz="2800" dirty="0"/>
              <a:t>dur. </a:t>
            </a:r>
            <a:r>
              <a:rPr lang="tr-TR" sz="2800" b="1" dirty="0" err="1"/>
              <a:t>Rx</a:t>
            </a:r>
            <a:r>
              <a:rPr lang="tr-TR" sz="2800" b="1" dirty="0"/>
              <a:t> = ? </a:t>
            </a:r>
          </a:p>
          <a:p>
            <a:pPr>
              <a:spcAft>
                <a:spcPts val="1200"/>
              </a:spcAft>
            </a:pPr>
            <a:r>
              <a:rPr lang="tr-TR" sz="2800" b="1" dirty="0"/>
              <a:t>c) </a:t>
            </a:r>
            <a:r>
              <a:rPr lang="tr-TR" sz="2800" dirty="0"/>
              <a:t>Ölçü aletiyle </a:t>
            </a:r>
            <a:r>
              <a:rPr lang="tr-TR" sz="2800" b="1" dirty="0"/>
              <a:t>40 k</a:t>
            </a:r>
            <a:r>
              <a:rPr lang="el-GR" sz="2800" b="1" dirty="0" smtClean="0"/>
              <a:t>Ω</a:t>
            </a:r>
            <a:r>
              <a:rPr lang="el-GR" sz="2800" dirty="0" smtClean="0"/>
              <a:t>‘</a:t>
            </a:r>
            <a:r>
              <a:rPr lang="tr-TR" sz="2800" dirty="0" err="1"/>
              <a:t>luk</a:t>
            </a:r>
            <a:r>
              <a:rPr lang="tr-TR" sz="2800" dirty="0"/>
              <a:t> direnç ölçüldüğü zaman ölçü aleti kaç </a:t>
            </a:r>
            <a:r>
              <a:rPr lang="el-GR" sz="2800" b="1" dirty="0"/>
              <a:t>μ</a:t>
            </a:r>
            <a:r>
              <a:rPr lang="tr-TR" sz="2800" b="1" dirty="0"/>
              <a:t>A</a:t>
            </a:r>
            <a:r>
              <a:rPr lang="tr-TR" sz="2800" dirty="0"/>
              <a:t> </a:t>
            </a:r>
            <a:r>
              <a:rPr lang="tr-TR" sz="2800" dirty="0" smtClean="0"/>
              <a:t>gösterir? 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96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OHMMETRELER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2" y="1007644"/>
            <a:ext cx="110569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r-TR" sz="2800" b="1" dirty="0" smtClean="0"/>
              <a:t>Çok Kademeli Seri </a:t>
            </a:r>
            <a:r>
              <a:rPr lang="tr-TR" sz="2800" b="1" dirty="0" err="1" smtClean="0"/>
              <a:t>Ohmmetre</a:t>
            </a:r>
            <a:r>
              <a:rPr lang="tr-TR" sz="2800" b="1" dirty="0" smtClean="0"/>
              <a:t>:</a:t>
            </a:r>
          </a:p>
          <a:p>
            <a:pPr marL="514350" indent="-514350">
              <a:buAutoNum type="arabicPeriod"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Tek kademeli </a:t>
            </a:r>
            <a:r>
              <a:rPr lang="tr-TR" sz="2800" dirty="0" err="1"/>
              <a:t>ohmmetre</a:t>
            </a:r>
            <a:r>
              <a:rPr lang="tr-TR" sz="2800" dirty="0"/>
              <a:t> çok geniş sınırlar arasındaki dirençleri ölçemez. </a:t>
            </a:r>
            <a:r>
              <a:rPr lang="tr-TR" sz="2800" dirty="0" err="1"/>
              <a:t>Ohmmetrenin</a:t>
            </a:r>
            <a:r>
              <a:rPr lang="tr-TR" sz="2800" dirty="0"/>
              <a:t> ölçü sınırlarını genişletmek amacıyla çok kademeli </a:t>
            </a:r>
            <a:r>
              <a:rPr lang="tr-TR" sz="2800" dirty="0" err="1"/>
              <a:t>ohmmetre</a:t>
            </a:r>
            <a:r>
              <a:rPr lang="tr-TR" sz="2800" dirty="0"/>
              <a:t> kullanılır.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Şekildeki çok kademeli </a:t>
            </a:r>
            <a:r>
              <a:rPr lang="tr-TR" sz="2800" dirty="0" err="1"/>
              <a:t>ohmmetre</a:t>
            </a:r>
            <a:r>
              <a:rPr lang="tr-TR" sz="2800" dirty="0"/>
              <a:t> 28k</a:t>
            </a:r>
            <a:r>
              <a:rPr lang="el-GR" sz="2800" dirty="0"/>
              <a:t>Ω </a:t>
            </a:r>
            <a:r>
              <a:rPr lang="tr-TR" sz="2800" dirty="0"/>
              <a:t>için sıfırlanmıştır. </a:t>
            </a:r>
            <a:r>
              <a:rPr lang="tr-TR" dirty="0"/>
              <a:t>(</a:t>
            </a:r>
            <a:r>
              <a:rPr lang="tr-TR" dirty="0" err="1"/>
              <a:t>Rs</a:t>
            </a:r>
            <a:r>
              <a:rPr lang="tr-TR" dirty="0"/>
              <a:t>=R1+R2=28 k</a:t>
            </a:r>
            <a:r>
              <a:rPr lang="el-GR" dirty="0"/>
              <a:t>Ω)</a:t>
            </a:r>
            <a:r>
              <a:rPr lang="el-GR" sz="2800" dirty="0"/>
              <a:t> </a:t>
            </a:r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440" y="3645385"/>
            <a:ext cx="7395176" cy="2494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27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OHMMETRELER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2" y="1007644"/>
            <a:ext cx="110569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2.   Çok Kademeli Seri </a:t>
            </a:r>
            <a:r>
              <a:rPr lang="tr-TR" sz="2800" b="1" dirty="0" err="1" smtClean="0"/>
              <a:t>Ohmmetre</a:t>
            </a:r>
            <a:r>
              <a:rPr lang="tr-TR" sz="2800" b="1" dirty="0" smtClean="0"/>
              <a:t>:</a:t>
            </a:r>
          </a:p>
          <a:p>
            <a:pPr marL="514350" indent="-514350">
              <a:buAutoNum type="arabicPeriod"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Rx1 kademesinde </a:t>
            </a:r>
            <a:r>
              <a:rPr lang="tr-TR" sz="2800" dirty="0">
                <a:solidFill>
                  <a:srgbClr val="FF0000"/>
                </a:solidFill>
              </a:rPr>
              <a:t>10</a:t>
            </a:r>
            <a:r>
              <a:rPr lang="el-GR" sz="2800" dirty="0">
                <a:solidFill>
                  <a:srgbClr val="FF0000"/>
                </a:solidFill>
              </a:rPr>
              <a:t>Ω </a:t>
            </a:r>
            <a:r>
              <a:rPr lang="tr-TR" sz="2800" dirty="0" err="1">
                <a:solidFill>
                  <a:srgbClr val="FF0000"/>
                </a:solidFill>
              </a:rPr>
              <a:t>luk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/>
              <a:t>direnç galvanometreye paralel bağlanır.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Bu </a:t>
            </a:r>
            <a:r>
              <a:rPr lang="tr-TR" sz="2800" dirty="0"/>
              <a:t>kademedeki </a:t>
            </a:r>
            <a:r>
              <a:rPr lang="tr-TR" sz="2800" dirty="0" err="1"/>
              <a:t>ohmmetre</a:t>
            </a:r>
            <a:r>
              <a:rPr lang="tr-TR" sz="2800" dirty="0"/>
              <a:t> iç direnci </a:t>
            </a:r>
            <a:r>
              <a:rPr lang="tr-TR" sz="2800" b="1" dirty="0"/>
              <a:t>10∕∕(28000+2000)≅10</a:t>
            </a:r>
            <a:r>
              <a:rPr lang="el-GR" sz="2800" b="1" dirty="0"/>
              <a:t>Ω </a:t>
            </a:r>
            <a:r>
              <a:rPr lang="tr-TR" sz="2800" dirty="0"/>
              <a:t>olur.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Bu </a:t>
            </a:r>
            <a:r>
              <a:rPr lang="tr-TR" sz="2800" dirty="0"/>
              <a:t>kademede galvanometre ibresi </a:t>
            </a:r>
            <a:r>
              <a:rPr lang="tr-TR" sz="2800" dirty="0" err="1">
                <a:solidFill>
                  <a:srgbClr val="FF0000"/>
                </a:solidFill>
              </a:rPr>
              <a:t>Rx</a:t>
            </a:r>
            <a:r>
              <a:rPr lang="tr-TR" sz="2800" dirty="0">
                <a:solidFill>
                  <a:srgbClr val="FF0000"/>
                </a:solidFill>
              </a:rPr>
              <a:t>=10</a:t>
            </a:r>
            <a:r>
              <a:rPr lang="el-GR" sz="2800" dirty="0">
                <a:solidFill>
                  <a:srgbClr val="FF0000"/>
                </a:solidFill>
              </a:rPr>
              <a:t>Ω </a:t>
            </a:r>
            <a:r>
              <a:rPr lang="tr-TR" sz="2800" dirty="0" err="1">
                <a:solidFill>
                  <a:srgbClr val="FF0000"/>
                </a:solidFill>
              </a:rPr>
              <a:t>luk</a:t>
            </a:r>
            <a:r>
              <a:rPr lang="tr-TR" sz="2800" dirty="0">
                <a:solidFill>
                  <a:srgbClr val="FF0000"/>
                </a:solidFill>
              </a:rPr>
              <a:t> direnç ile %50 sapma </a:t>
            </a:r>
            <a:r>
              <a:rPr lang="tr-TR" sz="2800" dirty="0"/>
              <a:t>oluşturur.</a:t>
            </a:r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440" y="3645385"/>
            <a:ext cx="7395176" cy="2494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341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OHMMETRELER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2" y="1007644"/>
            <a:ext cx="110569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3.   Paralel </a:t>
            </a:r>
            <a:r>
              <a:rPr lang="tr-TR" sz="2800" b="1" dirty="0" err="1" smtClean="0"/>
              <a:t>Ohmmetreler</a:t>
            </a:r>
            <a:r>
              <a:rPr lang="tr-TR" sz="2800" b="1" dirty="0" smtClean="0"/>
              <a:t>:</a:t>
            </a:r>
          </a:p>
          <a:p>
            <a:pPr marL="514350" indent="-514350">
              <a:buAutoNum type="arabicPeriod"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Paralel </a:t>
            </a:r>
            <a:r>
              <a:rPr lang="tr-TR" sz="2800" dirty="0" err="1"/>
              <a:t>Ohmmetreler</a:t>
            </a:r>
            <a:r>
              <a:rPr lang="tr-TR" sz="2800" dirty="0"/>
              <a:t>, seri tip </a:t>
            </a:r>
            <a:r>
              <a:rPr lang="tr-TR" sz="2800" dirty="0" err="1"/>
              <a:t>ohmmetrelere</a:t>
            </a:r>
            <a:r>
              <a:rPr lang="tr-TR" sz="2800" dirty="0"/>
              <a:t> nazaran </a:t>
            </a:r>
            <a:r>
              <a:rPr lang="tr-TR" sz="2800" dirty="0">
                <a:solidFill>
                  <a:srgbClr val="FF0000"/>
                </a:solidFill>
              </a:rPr>
              <a:t>daha hassas ölçme </a:t>
            </a:r>
            <a:r>
              <a:rPr lang="tr-TR" sz="2800" dirty="0"/>
              <a:t>yapabilirler.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Bu </a:t>
            </a:r>
            <a:r>
              <a:rPr lang="tr-TR" sz="2800" dirty="0"/>
              <a:t>tip </a:t>
            </a:r>
            <a:r>
              <a:rPr lang="tr-TR" sz="2800" dirty="0" err="1"/>
              <a:t>ohmmetrelerde</a:t>
            </a:r>
            <a:r>
              <a:rPr lang="tr-TR" sz="2800" dirty="0"/>
              <a:t> ölçülmek istenen </a:t>
            </a:r>
            <a:r>
              <a:rPr lang="tr-TR" sz="2800" u="sng" dirty="0"/>
              <a:t>direnç galvanometre bobinine paralel bağlanır. </a:t>
            </a:r>
            <a:endParaRPr lang="tr-TR" sz="2800" u="sng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20" y="3612728"/>
            <a:ext cx="5693711" cy="2497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32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OHMMETRELER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2" y="1007644"/>
            <a:ext cx="110569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4.   Çok Kademeli Paralel </a:t>
            </a:r>
            <a:r>
              <a:rPr lang="tr-TR" sz="2800" b="1" dirty="0" err="1" smtClean="0"/>
              <a:t>Ohmmetreler</a:t>
            </a:r>
            <a:r>
              <a:rPr lang="tr-TR" sz="2800" b="1" dirty="0"/>
              <a:t>: </a:t>
            </a:r>
            <a:endParaRPr lang="tr-TR" sz="2800" b="1" dirty="0" smtClean="0"/>
          </a:p>
          <a:p>
            <a:endParaRPr lang="tr-TR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err="1"/>
              <a:t>Ohmmetrenin</a:t>
            </a:r>
            <a:r>
              <a:rPr lang="tr-TR" sz="2800" dirty="0"/>
              <a:t> ölçü sınırlarını genişletmek amacıyla çok kademeli </a:t>
            </a:r>
            <a:r>
              <a:rPr lang="tr-TR" sz="2800" dirty="0" smtClean="0"/>
              <a:t>paralel </a:t>
            </a:r>
            <a:r>
              <a:rPr lang="tr-TR" sz="2800" dirty="0" err="1" smtClean="0"/>
              <a:t>ohmmetre</a:t>
            </a:r>
            <a:r>
              <a:rPr lang="tr-TR" sz="2800" dirty="0" smtClean="0"/>
              <a:t> </a:t>
            </a:r>
            <a:r>
              <a:rPr lang="tr-TR" sz="2800" dirty="0"/>
              <a:t>kullanılır.</a:t>
            </a:r>
            <a:endParaRPr lang="tr-TR" sz="2800" u="sng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514" y="3082471"/>
            <a:ext cx="6088514" cy="2563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33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2" descr="direnc-renk-kod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085" y="374474"/>
            <a:ext cx="5457371" cy="5800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805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DİRENÇ ÖLÇMELERİ VE </a:t>
            </a:r>
            <a:r>
              <a:rPr lang="tr-TR" sz="2800" b="1" dirty="0" smtClean="0">
                <a:solidFill>
                  <a:srgbClr val="FF0000"/>
                </a:solidFill>
              </a:rPr>
              <a:t>OHMMETRELER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757712" y="1335332"/>
            <a:ext cx="1049811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dirty="0" err="1"/>
              <a:t>Ohm</a:t>
            </a:r>
            <a:r>
              <a:rPr lang="tr-TR" sz="2800" dirty="0"/>
              <a:t> kanununa göre </a:t>
            </a:r>
            <a:r>
              <a:rPr lang="tr-TR" sz="2800" dirty="0">
                <a:solidFill>
                  <a:srgbClr val="FF0000"/>
                </a:solidFill>
              </a:rPr>
              <a:t>direnç, gerilimin akıma oran</a:t>
            </a:r>
            <a:r>
              <a:rPr lang="tr-TR" sz="2800" dirty="0"/>
              <a:t>ı olarak tanımlanır</a:t>
            </a:r>
            <a:r>
              <a:rPr lang="tr-TR" sz="2800" dirty="0" smtClean="0"/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Dolayısıyla </a:t>
            </a:r>
            <a:r>
              <a:rPr lang="tr-TR" sz="2800" dirty="0"/>
              <a:t>direnç, gerilim ile akım arasındaki </a:t>
            </a:r>
            <a:r>
              <a:rPr lang="tr-TR" sz="2800" u="sng" dirty="0"/>
              <a:t>orantı katsayısına eşit </a:t>
            </a:r>
            <a:r>
              <a:rPr lang="tr-TR" sz="2800" dirty="0"/>
              <a:t>olmuş olur.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Matematiksel </a:t>
            </a:r>
            <a:r>
              <a:rPr lang="tr-TR" sz="2800" dirty="0"/>
              <a:t>olarak </a:t>
            </a:r>
            <a:r>
              <a:rPr lang="tr-TR" sz="2800" dirty="0" smtClean="0">
                <a:solidFill>
                  <a:srgbClr val="FF0000"/>
                </a:solidFill>
              </a:rPr>
              <a:t>R=V/I</a:t>
            </a:r>
            <a:r>
              <a:rPr lang="tr-TR" sz="2800" dirty="0" smtClean="0"/>
              <a:t> </a:t>
            </a:r>
            <a:r>
              <a:rPr lang="tr-TR" sz="2800" dirty="0"/>
              <a:t>şeklinde </a:t>
            </a:r>
            <a:r>
              <a:rPr lang="tr-TR" sz="2800" dirty="0" smtClean="0"/>
              <a:t>ifade edilmektedir.</a:t>
            </a:r>
          </a:p>
          <a:p>
            <a:pPr marL="457200" indent="-457200">
              <a:buFont typeface="Wingdings" pitchFamily="2" charset="2"/>
              <a:buChar char="Ø"/>
            </a:pPr>
            <a:endParaRPr lang="tr-TR" sz="2800" dirty="0"/>
          </a:p>
          <a:p>
            <a:pPr marL="457200" indent="-457200">
              <a:buFont typeface="Wingdings" pitchFamily="2" charset="2"/>
              <a:buChar char="§"/>
            </a:pPr>
            <a:r>
              <a:rPr lang="tr-TR" sz="2800" i="1" dirty="0"/>
              <a:t>Dirençler değerlerine göre aşağıdaki gibi sınıflandırılır</a:t>
            </a:r>
          </a:p>
          <a:p>
            <a:pPr marL="993775" indent="-457200"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b="1" dirty="0"/>
              <a:t>Küçük değerli direnç: </a:t>
            </a:r>
            <a:r>
              <a:rPr lang="tr-TR" sz="2800" dirty="0">
                <a:solidFill>
                  <a:srgbClr val="FF0000"/>
                </a:solidFill>
              </a:rPr>
              <a:t>1</a:t>
            </a:r>
            <a:r>
              <a:rPr lang="el-GR" sz="2800" dirty="0">
                <a:solidFill>
                  <a:srgbClr val="FF0000"/>
                </a:solidFill>
              </a:rPr>
              <a:t>Ω </a:t>
            </a:r>
            <a:r>
              <a:rPr lang="tr-TR" sz="2800" dirty="0">
                <a:solidFill>
                  <a:srgbClr val="FF0000"/>
                </a:solidFill>
              </a:rPr>
              <a:t>ve daha küçük </a:t>
            </a:r>
            <a:r>
              <a:rPr lang="tr-TR" sz="2800" dirty="0"/>
              <a:t>değerli dirençlerdir.</a:t>
            </a:r>
          </a:p>
          <a:p>
            <a:pPr marL="993775" indent="-457200">
              <a:buFont typeface="Wingdings" pitchFamily="2" charset="2"/>
              <a:buChar char="ü"/>
            </a:pPr>
            <a:r>
              <a:rPr lang="tr-TR" sz="2800" dirty="0"/>
              <a:t> </a:t>
            </a:r>
            <a:r>
              <a:rPr lang="tr-TR" sz="2800" b="1" dirty="0" smtClean="0"/>
              <a:t>Orta </a:t>
            </a:r>
            <a:r>
              <a:rPr lang="tr-TR" sz="2800" b="1" dirty="0"/>
              <a:t>değerli dirençle: </a:t>
            </a:r>
            <a:r>
              <a:rPr lang="tr-TR" sz="2800" dirty="0">
                <a:solidFill>
                  <a:srgbClr val="FF0000"/>
                </a:solidFill>
              </a:rPr>
              <a:t>1</a:t>
            </a:r>
            <a:r>
              <a:rPr lang="el-GR" sz="2800" dirty="0">
                <a:solidFill>
                  <a:srgbClr val="FF0000"/>
                </a:solidFill>
              </a:rPr>
              <a:t>Ω </a:t>
            </a:r>
            <a:r>
              <a:rPr lang="tr-TR" sz="2800" dirty="0">
                <a:solidFill>
                  <a:srgbClr val="FF0000"/>
                </a:solidFill>
              </a:rPr>
              <a:t>ile 0.1M</a:t>
            </a:r>
            <a:r>
              <a:rPr lang="el-GR" sz="2800" dirty="0">
                <a:solidFill>
                  <a:srgbClr val="FF0000"/>
                </a:solidFill>
              </a:rPr>
              <a:t>Ω </a:t>
            </a:r>
            <a:r>
              <a:rPr lang="tr-TR" sz="2800" dirty="0"/>
              <a:t>arsındaki dirençler.</a:t>
            </a:r>
          </a:p>
          <a:p>
            <a:pPr marL="993775" indent="-457200">
              <a:buFont typeface="Wingdings" pitchFamily="2" charset="2"/>
              <a:buChar char="ü"/>
            </a:pPr>
            <a:r>
              <a:rPr lang="tr-TR" sz="2800" b="1" dirty="0" smtClean="0"/>
              <a:t> </a:t>
            </a:r>
            <a:r>
              <a:rPr lang="tr-TR" sz="2800" b="1" dirty="0"/>
              <a:t>Büyük değerli dirençler: </a:t>
            </a:r>
            <a:r>
              <a:rPr lang="tr-TR" sz="2800" dirty="0">
                <a:solidFill>
                  <a:srgbClr val="FF0000"/>
                </a:solidFill>
              </a:rPr>
              <a:t>0.1M</a:t>
            </a:r>
            <a:r>
              <a:rPr lang="el-GR" sz="2800" dirty="0">
                <a:solidFill>
                  <a:srgbClr val="FF0000"/>
                </a:solidFill>
              </a:rPr>
              <a:t>Ω </a:t>
            </a:r>
            <a:r>
              <a:rPr lang="tr-TR" sz="2800" dirty="0">
                <a:solidFill>
                  <a:srgbClr val="FF0000"/>
                </a:solidFill>
              </a:rPr>
              <a:t>ve </a:t>
            </a:r>
            <a:r>
              <a:rPr lang="tr-TR" sz="2800" dirty="0" smtClean="0">
                <a:solidFill>
                  <a:srgbClr val="FF0000"/>
                </a:solidFill>
              </a:rPr>
              <a:t>daha büyük</a:t>
            </a:r>
            <a:r>
              <a:rPr lang="tr-TR" sz="2800" dirty="0" smtClean="0"/>
              <a:t> değerli </a:t>
            </a:r>
            <a:r>
              <a:rPr lang="tr-TR" sz="2800" dirty="0"/>
              <a:t>dirençlerdir.</a:t>
            </a:r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5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Döner bobinli ölçü aletinin ampermetre olarak kullanılması</a:t>
            </a:r>
            <a:endParaRPr lang="tr-TR" sz="2800" b="1" dirty="0" smtClean="0">
              <a:solidFill>
                <a:srgbClr val="FF0000"/>
              </a:solidFill>
            </a:endParaRPr>
          </a:p>
          <a:p>
            <a:pPr algn="ctr"/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05313" y="1502276"/>
            <a:ext cx="54014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Küçük ve Orta </a:t>
            </a:r>
            <a:r>
              <a:rPr lang="tr-TR" sz="2800" b="1" dirty="0"/>
              <a:t>değerli dirençler aşağıdaki yöntemler ile </a:t>
            </a:r>
            <a:r>
              <a:rPr lang="tr-TR" sz="2800" b="1" dirty="0" smtClean="0"/>
              <a:t>ölçülebilir:</a:t>
            </a:r>
          </a:p>
          <a:p>
            <a:endParaRPr lang="tr-TR" sz="2800" dirty="0"/>
          </a:p>
          <a:p>
            <a:pPr marL="619125" indent="-342900">
              <a:buFont typeface="Wingdings" pitchFamily="2" charset="2"/>
              <a:buChar char="ü"/>
            </a:pPr>
            <a:r>
              <a:rPr lang="tr-TR" sz="2800" dirty="0" smtClean="0"/>
              <a:t>Voltmetre—ampermetre </a:t>
            </a:r>
            <a:r>
              <a:rPr lang="tr-TR" sz="2800" dirty="0"/>
              <a:t>metodu </a:t>
            </a:r>
          </a:p>
          <a:p>
            <a:pPr marL="619125" indent="-342900">
              <a:buFont typeface="Wingdings" pitchFamily="2" charset="2"/>
              <a:buChar char="ü"/>
            </a:pPr>
            <a:r>
              <a:rPr lang="tr-TR" sz="2800" dirty="0" smtClean="0"/>
              <a:t>Karşılaştırma </a:t>
            </a:r>
            <a:r>
              <a:rPr lang="tr-TR" sz="2800" dirty="0"/>
              <a:t>metodu </a:t>
            </a:r>
          </a:p>
          <a:p>
            <a:pPr marL="619125" indent="-342900">
              <a:buFont typeface="Wingdings" pitchFamily="2" charset="2"/>
              <a:buChar char="ü"/>
            </a:pPr>
            <a:r>
              <a:rPr lang="tr-TR" sz="2800" dirty="0" err="1" smtClean="0"/>
              <a:t>Ohmmetre</a:t>
            </a:r>
            <a:r>
              <a:rPr lang="tr-TR" sz="2800" dirty="0" smtClean="0"/>
              <a:t> </a:t>
            </a:r>
            <a:r>
              <a:rPr lang="tr-TR" sz="2800" dirty="0"/>
              <a:t>metodu </a:t>
            </a:r>
          </a:p>
          <a:p>
            <a:pPr marL="619125" indent="-342900">
              <a:buFont typeface="Wingdings" pitchFamily="2" charset="2"/>
              <a:buChar char="ü"/>
            </a:pPr>
            <a:r>
              <a:rPr lang="tr-TR" sz="2800" dirty="0" err="1" smtClean="0"/>
              <a:t>Wheatstone</a:t>
            </a:r>
            <a:r>
              <a:rPr lang="tr-TR" sz="2800" dirty="0" smtClean="0"/>
              <a:t> </a:t>
            </a:r>
            <a:r>
              <a:rPr lang="tr-TR" sz="2800" dirty="0"/>
              <a:t>köprüsü metodu </a:t>
            </a:r>
          </a:p>
          <a:p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6265885" y="1513139"/>
            <a:ext cx="5142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/>
              <a:t>Büyük değerli dirençlerin ölçümünde aşağıdaki yöntemler kullanılır: </a:t>
            </a:r>
            <a:endParaRPr lang="tr-TR" sz="2800" b="1" dirty="0" smtClean="0"/>
          </a:p>
          <a:p>
            <a:pPr algn="ctr"/>
            <a:endParaRPr lang="tr-TR" sz="2800" dirty="0"/>
          </a:p>
          <a:p>
            <a:pPr marL="982663" indent="-342900">
              <a:buFont typeface="Wingdings" pitchFamily="2" charset="2"/>
              <a:buChar char="ü"/>
            </a:pPr>
            <a:r>
              <a:rPr lang="tr-TR" sz="2800" b="1" dirty="0" smtClean="0"/>
              <a:t> </a:t>
            </a:r>
            <a:r>
              <a:rPr lang="tr-TR" sz="2800" dirty="0"/>
              <a:t>Korumalı metot </a:t>
            </a:r>
            <a:endParaRPr lang="tr-TR" sz="2800" dirty="0" smtClean="0"/>
          </a:p>
          <a:p>
            <a:pPr marL="982663" indent="-342900">
              <a:buFont typeface="Wingdings" pitchFamily="2" charset="2"/>
              <a:buChar char="ü"/>
            </a:pPr>
            <a:r>
              <a:rPr lang="tr-TR" sz="2800" b="1" dirty="0" smtClean="0"/>
              <a:t> </a:t>
            </a:r>
            <a:r>
              <a:rPr lang="tr-TR" sz="2800" dirty="0"/>
              <a:t>Yük kaybı metodu </a:t>
            </a:r>
            <a:endParaRPr lang="tr-TR" sz="2800" dirty="0" smtClean="0"/>
          </a:p>
          <a:p>
            <a:pPr marL="982663" indent="-342900">
              <a:buFont typeface="Wingdings" pitchFamily="2" charset="2"/>
              <a:buChar char="ü"/>
            </a:pPr>
            <a:r>
              <a:rPr lang="tr-TR" sz="2800" b="1" dirty="0" smtClean="0"/>
              <a:t> </a:t>
            </a:r>
            <a:r>
              <a:rPr lang="tr-TR" sz="2800" dirty="0" err="1"/>
              <a:t>Megaohm</a:t>
            </a:r>
            <a:r>
              <a:rPr lang="tr-TR" sz="2800" dirty="0"/>
              <a:t> metodu </a:t>
            </a:r>
            <a:endParaRPr lang="tr-TR" sz="2800" dirty="0" smtClean="0"/>
          </a:p>
          <a:p>
            <a:pPr marL="982663" indent="-342900">
              <a:buFont typeface="Wingdings" pitchFamily="2" charset="2"/>
              <a:buChar char="ü"/>
            </a:pPr>
            <a:r>
              <a:rPr lang="tr-TR" sz="2800" b="1" dirty="0" smtClean="0"/>
              <a:t> </a:t>
            </a:r>
            <a:r>
              <a:rPr lang="tr-TR" sz="2800" dirty="0" err="1"/>
              <a:t>Meger</a:t>
            </a:r>
            <a:r>
              <a:rPr lang="tr-TR" sz="2800" dirty="0"/>
              <a:t> </a:t>
            </a:r>
            <a:endParaRPr lang="tr-TR" sz="2800" dirty="0"/>
          </a:p>
        </p:txBody>
      </p:sp>
      <p:cxnSp>
        <p:nvCxnSpPr>
          <p:cNvPr id="7" name="Düz Bağlayıcı 6"/>
          <p:cNvCxnSpPr/>
          <p:nvPr/>
        </p:nvCxnSpPr>
        <p:spPr>
          <a:xfrm>
            <a:off x="6149773" y="1658279"/>
            <a:ext cx="0" cy="4032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Ampermetre - Voltmetre metodu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1407903"/>
            <a:ext cx="105198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Ampermetre-voltmetre metodu ile direnç ölçümü dolaylı ve basit bir metottur.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Direnç </a:t>
            </a:r>
            <a:r>
              <a:rPr lang="tr-TR" sz="2800" dirty="0"/>
              <a:t>içinden geçen </a:t>
            </a:r>
            <a:r>
              <a:rPr lang="tr-TR" sz="2800" dirty="0">
                <a:solidFill>
                  <a:srgbClr val="FF0000"/>
                </a:solidFill>
              </a:rPr>
              <a:t>akım ve gerilim ölçülerek, </a:t>
            </a:r>
            <a:r>
              <a:rPr lang="tr-TR" sz="2800" dirty="0" err="1">
                <a:solidFill>
                  <a:srgbClr val="FF0000"/>
                </a:solidFill>
              </a:rPr>
              <a:t>ohm</a:t>
            </a:r>
            <a:r>
              <a:rPr lang="tr-TR" sz="2800" dirty="0">
                <a:solidFill>
                  <a:srgbClr val="FF0000"/>
                </a:solidFill>
              </a:rPr>
              <a:t> kanununa </a:t>
            </a:r>
            <a:r>
              <a:rPr lang="tr-TR" sz="2800" dirty="0"/>
              <a:t>göre direnç hesabı yapılır. </a:t>
            </a:r>
            <a:endParaRPr lang="tr-TR" sz="2800" b="1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219" y="3474094"/>
            <a:ext cx="8632096" cy="242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1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Ampermetre - Voltmetre metodu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1407903"/>
            <a:ext cx="105198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Şekil 1’de </a:t>
            </a:r>
            <a:r>
              <a:rPr lang="tr-TR" sz="2800" dirty="0"/>
              <a:t>devrede ampermetre dirençte akan akımı ölçtüğü halde, voltmetre direnç ve ampermetre uçlarındaki toplam gerilimi ölçer. Bundan dolayı </a:t>
            </a:r>
            <a:r>
              <a:rPr lang="tr-TR" sz="2800" dirty="0">
                <a:solidFill>
                  <a:srgbClr val="FF0000"/>
                </a:solidFill>
              </a:rPr>
              <a:t>ampermetre direnci, ölçülen direnç yanında çok küçük olduğu zaman </a:t>
            </a:r>
            <a:r>
              <a:rPr lang="tr-TR" sz="2800" dirty="0"/>
              <a:t>doğru ölçme yapılır. </a:t>
            </a:r>
            <a:endParaRPr lang="tr-TR" sz="2800" b="1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058" y="3472543"/>
            <a:ext cx="8592452" cy="2416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68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Ampermetre - Voltmetre metodu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05313" y="1407903"/>
            <a:ext cx="108029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Ampermetre </a:t>
            </a:r>
            <a:r>
              <a:rPr lang="tr-TR" sz="2800" dirty="0">
                <a:solidFill>
                  <a:srgbClr val="FF0000"/>
                </a:solidFill>
              </a:rPr>
              <a:t>direncinin ölçülen değere göre büyük olması durumunda </a:t>
            </a:r>
            <a:r>
              <a:rPr lang="tr-TR" sz="2800" dirty="0" smtClean="0"/>
              <a:t>Şekil 2’ </a:t>
            </a:r>
            <a:r>
              <a:rPr lang="tr-TR" sz="2800" dirty="0"/>
              <a:t>deki devre tercih edilir. Bu devredeki voltmetre direnç uçlarındaki gerilimi ölçtüğü halde, ampermetreden akan akım, voltmetre ve ölçülen dirençten akan akımların toplamı kadar olur. </a:t>
            </a:r>
            <a:endParaRPr lang="tr-TR" sz="2800" b="1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058" y="3472543"/>
            <a:ext cx="8592452" cy="2416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414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Ampermetre - Voltmetre metodu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545" y="1701800"/>
            <a:ext cx="8592452" cy="2416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1826659" y="4453039"/>
            <a:ext cx="37468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/>
              <a:t>Rx</a:t>
            </a:r>
            <a:r>
              <a:rPr lang="tr-TR" sz="2800" b="1" dirty="0"/>
              <a:t>&gt;&gt;</a:t>
            </a:r>
            <a:r>
              <a:rPr lang="tr-TR" sz="2800" b="1" dirty="0" err="1"/>
              <a:t>Ra</a:t>
            </a:r>
            <a:r>
              <a:rPr lang="tr-TR" sz="2800" b="1" dirty="0"/>
              <a:t> </a:t>
            </a:r>
            <a:r>
              <a:rPr lang="tr-TR" sz="2800" dirty="0"/>
              <a:t>olduğu zaman doğru ölçüm yapar. </a:t>
            </a:r>
            <a:endParaRPr lang="tr-TR" sz="2800" dirty="0"/>
          </a:p>
        </p:txBody>
      </p:sp>
      <p:sp>
        <p:nvSpPr>
          <p:cNvPr id="8" name="Dikdörtgen 7"/>
          <p:cNvSpPr/>
          <p:nvPr/>
        </p:nvSpPr>
        <p:spPr>
          <a:xfrm>
            <a:off x="6609113" y="4457448"/>
            <a:ext cx="37468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/>
              <a:t>Ra</a:t>
            </a:r>
            <a:r>
              <a:rPr lang="tr-TR" sz="2800" b="1" dirty="0" smtClean="0"/>
              <a:t>&gt;&gt;</a:t>
            </a:r>
            <a:r>
              <a:rPr lang="tr-TR" sz="2800" b="1" dirty="0" err="1" smtClean="0"/>
              <a:t>Rx</a:t>
            </a:r>
            <a:r>
              <a:rPr lang="tr-TR" sz="2800" b="1" dirty="0" smtClean="0"/>
              <a:t> </a:t>
            </a:r>
            <a:r>
              <a:rPr lang="tr-TR" sz="2800" dirty="0"/>
              <a:t>olduğu zaman doğru ölçüm yapar.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6253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OHMMETRELER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3" y="1007644"/>
            <a:ext cx="109262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1. Seri </a:t>
            </a:r>
            <a:r>
              <a:rPr lang="tr-TR" sz="2800" b="1" dirty="0" err="1"/>
              <a:t>Ohmmetreler</a:t>
            </a:r>
            <a:r>
              <a:rPr lang="tr-TR" sz="2800" b="1" dirty="0"/>
              <a:t>: </a:t>
            </a:r>
            <a:endParaRPr lang="tr-TR" sz="2800" b="1" dirty="0" smtClean="0"/>
          </a:p>
          <a:p>
            <a:pPr marL="457200" indent="-457200">
              <a:buFont typeface="Wingdings" pitchFamily="2" charset="2"/>
              <a:buChar char="Ø"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800" dirty="0"/>
              <a:t>Galvanometreye </a:t>
            </a:r>
            <a:r>
              <a:rPr lang="tr-TR" sz="2800" dirty="0">
                <a:solidFill>
                  <a:srgbClr val="FF0000"/>
                </a:solidFill>
              </a:rPr>
              <a:t>seri bir </a:t>
            </a:r>
            <a:r>
              <a:rPr lang="tr-TR" sz="2800" dirty="0" err="1">
                <a:solidFill>
                  <a:srgbClr val="FF0000"/>
                </a:solidFill>
              </a:rPr>
              <a:t>potansiyometre</a:t>
            </a:r>
            <a:r>
              <a:rPr lang="tr-TR" sz="2800" dirty="0">
                <a:solidFill>
                  <a:srgbClr val="FF0000"/>
                </a:solidFill>
              </a:rPr>
              <a:t> ve bir pil eklenerek </a:t>
            </a:r>
            <a:r>
              <a:rPr lang="tr-TR" sz="2800" b="1" dirty="0" err="1"/>
              <a:t>Ohmmetre</a:t>
            </a:r>
            <a:r>
              <a:rPr lang="tr-TR" sz="2800" dirty="0"/>
              <a:t> olarak düzenlenir. </a:t>
            </a:r>
            <a:endParaRPr lang="tr-TR" sz="28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800" dirty="0" smtClean="0"/>
              <a:t>Seri </a:t>
            </a:r>
            <a:r>
              <a:rPr lang="tr-TR" sz="2800" dirty="0" err="1"/>
              <a:t>Ohmmetreler</a:t>
            </a:r>
            <a:r>
              <a:rPr lang="tr-TR" sz="2800" dirty="0"/>
              <a:t> de ölçülecek direnç galvanometre bobinine seri olarak bağlanır. </a:t>
            </a:r>
            <a:endParaRPr lang="tr-TR" sz="28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800" dirty="0" err="1" smtClean="0"/>
              <a:t>Ohmmetre</a:t>
            </a:r>
            <a:r>
              <a:rPr lang="tr-TR" sz="2800" dirty="0" smtClean="0"/>
              <a:t> </a:t>
            </a:r>
            <a:r>
              <a:rPr lang="tr-TR" sz="2800" dirty="0"/>
              <a:t>uçları açık iken galvanometreden hiç akım akmaz, dolayısıyla gösterge sapmaz. Bu durumda </a:t>
            </a:r>
            <a:r>
              <a:rPr lang="tr-TR" sz="2800" dirty="0" err="1"/>
              <a:t>Ohmmetre</a:t>
            </a:r>
            <a:r>
              <a:rPr lang="tr-TR" sz="2800" dirty="0"/>
              <a:t> uçları açıktır. </a:t>
            </a:r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551" y="4461409"/>
            <a:ext cx="33623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8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OHMMETRELER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xmlns="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3" y="1007644"/>
            <a:ext cx="70509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1. Seri </a:t>
            </a:r>
            <a:r>
              <a:rPr lang="tr-TR" sz="2800" b="1" dirty="0" err="1"/>
              <a:t>Ohmmetreler</a:t>
            </a:r>
            <a:r>
              <a:rPr lang="tr-TR" sz="2800" b="1" dirty="0"/>
              <a:t>: </a:t>
            </a:r>
            <a:endParaRPr lang="tr-TR" sz="2800" b="1" dirty="0" smtClean="0"/>
          </a:p>
          <a:p>
            <a:pPr marL="457200" indent="-457200">
              <a:buFont typeface="Wingdings" pitchFamily="2" charset="2"/>
              <a:buChar char="Ø"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800" dirty="0" err="1"/>
              <a:t>Ohmmetre</a:t>
            </a:r>
            <a:r>
              <a:rPr lang="tr-TR" sz="2800" dirty="0"/>
              <a:t> </a:t>
            </a:r>
            <a:r>
              <a:rPr lang="tr-TR" sz="2800" u="sng" dirty="0"/>
              <a:t>uçları kısa devre edilecek olursa</a:t>
            </a:r>
            <a:r>
              <a:rPr lang="tr-TR" sz="2800" dirty="0"/>
              <a:t>, kısa devrede dış devredeki </a:t>
            </a:r>
            <a:r>
              <a:rPr lang="tr-TR" sz="2800" dirty="0">
                <a:solidFill>
                  <a:srgbClr val="FF0000"/>
                </a:solidFill>
              </a:rPr>
              <a:t>direnç sıfır </a:t>
            </a:r>
            <a:r>
              <a:rPr lang="tr-TR" sz="2800" dirty="0"/>
              <a:t>anlamındadır. </a:t>
            </a:r>
            <a:r>
              <a:rPr lang="tr-TR" sz="2800" dirty="0" smtClean="0"/>
              <a:t>Bu </a:t>
            </a:r>
            <a:r>
              <a:rPr lang="tr-TR" sz="2800" dirty="0"/>
              <a:t>durumda gösterge skalanın sonuna kadar sapmalıdır. </a:t>
            </a:r>
            <a:endParaRPr lang="tr-TR" sz="2800" dirty="0" smtClean="0"/>
          </a:p>
          <a:p>
            <a:pPr marL="457200" indent="-457200" algn="just">
              <a:buFont typeface="Wingdings" pitchFamily="2" charset="2"/>
              <a:buChar char="Ø"/>
            </a:pPr>
            <a:endParaRPr lang="tr-TR" sz="28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800" dirty="0" smtClean="0"/>
              <a:t>Skalanın </a:t>
            </a:r>
            <a:r>
              <a:rPr lang="tr-TR" sz="2800" dirty="0"/>
              <a:t>en sağında sıfır(0) değeri yazılıdır. </a:t>
            </a:r>
            <a:r>
              <a:rPr lang="tr-TR" sz="2800" dirty="0" err="1"/>
              <a:t>Potansiyometre</a:t>
            </a:r>
            <a:r>
              <a:rPr lang="tr-TR" sz="2800" dirty="0"/>
              <a:t> ile göstergenin tam sıfırın üzerinde duracak şekilde durması sağlanır. </a:t>
            </a:r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904" y="1326323"/>
            <a:ext cx="33623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904" y="3432175"/>
            <a:ext cx="3433838" cy="197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47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6933</TotalTime>
  <Words>639</Words>
  <Application>Microsoft Office PowerPoint</Application>
  <PresentationFormat>Özel</PresentationFormat>
  <Paragraphs>92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NewsPrint</vt:lpstr>
      <vt:lpstr>ELEKTRİK MÜHENDİSLİĞİNDE 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ademdalcali</dc:creator>
  <cp:lastModifiedBy>Harun</cp:lastModifiedBy>
  <cp:revision>132</cp:revision>
  <dcterms:created xsi:type="dcterms:W3CDTF">2018-09-16T15:38:38Z</dcterms:created>
  <dcterms:modified xsi:type="dcterms:W3CDTF">2020-04-21T21:09:18Z</dcterms:modified>
</cp:coreProperties>
</file>