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68"/>
  </p:notesMasterIdLst>
  <p:sldIdLst>
    <p:sldId id="256" r:id="rId2"/>
    <p:sldId id="260" r:id="rId3"/>
    <p:sldId id="262" r:id="rId4"/>
    <p:sldId id="264" r:id="rId5"/>
    <p:sldId id="272" r:id="rId6"/>
    <p:sldId id="283" r:id="rId7"/>
    <p:sldId id="284" r:id="rId8"/>
    <p:sldId id="285" r:id="rId9"/>
    <p:sldId id="288" r:id="rId10"/>
    <p:sldId id="289" r:id="rId11"/>
    <p:sldId id="290" r:id="rId12"/>
    <p:sldId id="350" r:id="rId13"/>
    <p:sldId id="351" r:id="rId14"/>
    <p:sldId id="352" r:id="rId15"/>
    <p:sldId id="292" r:id="rId16"/>
    <p:sldId id="294" r:id="rId17"/>
    <p:sldId id="356" r:id="rId18"/>
    <p:sldId id="382" r:id="rId19"/>
    <p:sldId id="357" r:id="rId20"/>
    <p:sldId id="364" r:id="rId21"/>
    <p:sldId id="367" r:id="rId22"/>
    <p:sldId id="359" r:id="rId23"/>
    <p:sldId id="383" r:id="rId24"/>
    <p:sldId id="384" r:id="rId25"/>
    <p:sldId id="385" r:id="rId26"/>
    <p:sldId id="353" r:id="rId27"/>
    <p:sldId id="354" r:id="rId28"/>
    <p:sldId id="355" r:id="rId29"/>
    <p:sldId id="361" r:id="rId30"/>
    <p:sldId id="362" r:id="rId31"/>
    <p:sldId id="360" r:id="rId32"/>
    <p:sldId id="306" r:id="rId33"/>
    <p:sldId id="307" r:id="rId34"/>
    <p:sldId id="308" r:id="rId35"/>
    <p:sldId id="309" r:id="rId36"/>
    <p:sldId id="310" r:id="rId37"/>
    <p:sldId id="311" r:id="rId38"/>
    <p:sldId id="312" r:id="rId39"/>
    <p:sldId id="313" r:id="rId40"/>
    <p:sldId id="314" r:id="rId41"/>
    <p:sldId id="315" r:id="rId42"/>
    <p:sldId id="339" r:id="rId43"/>
    <p:sldId id="340" r:id="rId44"/>
    <p:sldId id="337" r:id="rId45"/>
    <p:sldId id="363" r:id="rId46"/>
    <p:sldId id="258" r:id="rId47"/>
    <p:sldId id="343" r:id="rId48"/>
    <p:sldId id="344" r:id="rId49"/>
    <p:sldId id="345" r:id="rId50"/>
    <p:sldId id="346" r:id="rId51"/>
    <p:sldId id="347" r:id="rId52"/>
    <p:sldId id="348"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8" autoAdjust="0"/>
    <p:restoredTop sz="94660"/>
  </p:normalViewPr>
  <p:slideViewPr>
    <p:cSldViewPr snapToGrid="0">
      <p:cViewPr varScale="1">
        <p:scale>
          <a:sx n="72" d="100"/>
          <a:sy n="72" d="100"/>
        </p:scale>
        <p:origin x="40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B24B4-8DD8-42E8-A1F1-831C6E0BAFC6}"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75E2B1C2-7C83-4C71-AE02-1B8A55598D73}">
      <dgm:prSet phldrT="[Text]"/>
      <dgm:spPr/>
      <dgm:t>
        <a:bodyPr/>
        <a:lstStyle/>
        <a:p>
          <a:r>
            <a:rPr lang="tr-TR" b="1" dirty="0"/>
            <a:t>Bilgisayar Virüsü</a:t>
          </a:r>
          <a:endParaRPr lang="en-US" b="1" dirty="0"/>
        </a:p>
      </dgm:t>
    </dgm:pt>
    <dgm:pt modelId="{8B4F80E0-7997-4705-A947-5B934AC784A3}" type="parTrans" cxnId="{85BD590B-494B-4823-8CD3-230AC71041A4}">
      <dgm:prSet/>
      <dgm:spPr/>
      <dgm:t>
        <a:bodyPr/>
        <a:lstStyle/>
        <a:p>
          <a:endParaRPr lang="en-US"/>
        </a:p>
      </dgm:t>
    </dgm:pt>
    <dgm:pt modelId="{FDCF2763-EDFD-4AA8-840F-DBEEB11E0BA4}" type="sibTrans" cxnId="{85BD590B-494B-4823-8CD3-230AC71041A4}">
      <dgm:prSet/>
      <dgm:spPr/>
      <dgm:t>
        <a:bodyPr/>
        <a:lstStyle/>
        <a:p>
          <a:endParaRPr lang="en-US"/>
        </a:p>
      </dgm:t>
    </dgm:pt>
    <dgm:pt modelId="{D12B7181-4BC4-4FAC-9C55-702A6B690B45}">
      <dgm:prSet phldrT="[Text]"/>
      <dgm:spPr/>
      <dgm:t>
        <a:bodyPr/>
        <a:lstStyle/>
        <a:p>
          <a:r>
            <a:rPr lang="tr-TR" b="0" dirty="0"/>
            <a:t>Bilgisayarın çalışma şeklini değiştirerek kötü yönde etkilenmesine neden olur.</a:t>
          </a:r>
          <a:endParaRPr lang="en-US" b="0" dirty="0"/>
        </a:p>
      </dgm:t>
    </dgm:pt>
    <dgm:pt modelId="{8D4F6602-481B-4A23-9D96-544277726614}" type="parTrans" cxnId="{89FB4B73-D139-4EEE-A40E-6314221574E6}">
      <dgm:prSet/>
      <dgm:spPr/>
      <dgm:t>
        <a:bodyPr/>
        <a:lstStyle/>
        <a:p>
          <a:endParaRPr lang="tr-TR"/>
        </a:p>
      </dgm:t>
    </dgm:pt>
    <dgm:pt modelId="{936D2BBA-751D-4CBC-A70F-EB308BE81109}" type="sibTrans" cxnId="{89FB4B73-D139-4EEE-A40E-6314221574E6}">
      <dgm:prSet/>
      <dgm:spPr/>
      <dgm:t>
        <a:bodyPr/>
        <a:lstStyle/>
        <a:p>
          <a:endParaRPr lang="tr-TR"/>
        </a:p>
      </dgm:t>
    </dgm:pt>
    <dgm:pt modelId="{2F6D94AA-DE4D-4D8D-BBEB-737274405267}">
      <dgm:prSet phldrT="[Text]"/>
      <dgm:spPr/>
      <dgm:t>
        <a:bodyPr/>
        <a:lstStyle/>
        <a:p>
          <a:r>
            <a:rPr lang="tr-TR" b="1" dirty="0"/>
            <a:t>Solucan</a:t>
          </a:r>
          <a:endParaRPr lang="en-US" b="1" dirty="0"/>
        </a:p>
      </dgm:t>
    </dgm:pt>
    <dgm:pt modelId="{38D1EA1C-3C8B-4135-BA7B-ED85D519FA4D}" type="parTrans" cxnId="{CCEC7FF7-3CC7-431D-8EA8-BA45DD4287E3}">
      <dgm:prSet/>
      <dgm:spPr/>
      <dgm:t>
        <a:bodyPr/>
        <a:lstStyle/>
        <a:p>
          <a:endParaRPr lang="tr-TR"/>
        </a:p>
      </dgm:t>
    </dgm:pt>
    <dgm:pt modelId="{65B2DEDE-7BF2-42D3-AFF0-9EF14BDEED2F}" type="sibTrans" cxnId="{CCEC7FF7-3CC7-431D-8EA8-BA45DD4287E3}">
      <dgm:prSet/>
      <dgm:spPr/>
      <dgm:t>
        <a:bodyPr/>
        <a:lstStyle/>
        <a:p>
          <a:endParaRPr lang="tr-TR"/>
        </a:p>
      </dgm:t>
    </dgm:pt>
    <dgm:pt modelId="{1F5A6873-FF0B-4CAB-8AC0-4D523D876FAA}">
      <dgm:prSet phldrT="[Text]"/>
      <dgm:spPr/>
      <dgm:t>
        <a:bodyPr/>
        <a:lstStyle/>
        <a:p>
          <a:r>
            <a:rPr lang="tr-TR" b="0" dirty="0"/>
            <a:t>Kendini tekrarlayarak kopyalar, kaynakları kullanır ve bilgisayarı ya da ağı kapatır.</a:t>
          </a:r>
          <a:endParaRPr lang="en-US" b="0" dirty="0"/>
        </a:p>
      </dgm:t>
    </dgm:pt>
    <dgm:pt modelId="{2D34658A-9194-4009-8363-3AAEBC1FAEF2}" type="parTrans" cxnId="{5BD4141C-9269-48B8-9D6D-4CE4E2D9ED27}">
      <dgm:prSet/>
      <dgm:spPr/>
      <dgm:t>
        <a:bodyPr/>
        <a:lstStyle/>
        <a:p>
          <a:endParaRPr lang="tr-TR"/>
        </a:p>
      </dgm:t>
    </dgm:pt>
    <dgm:pt modelId="{7F09DF14-DB0B-40CC-A5D8-0EDDED4E49E3}" type="sibTrans" cxnId="{5BD4141C-9269-48B8-9D6D-4CE4E2D9ED27}">
      <dgm:prSet/>
      <dgm:spPr/>
      <dgm:t>
        <a:bodyPr/>
        <a:lstStyle/>
        <a:p>
          <a:endParaRPr lang="tr-TR"/>
        </a:p>
      </dgm:t>
    </dgm:pt>
    <dgm:pt modelId="{92B03977-7B97-4C3A-97FE-5875E663116C}">
      <dgm:prSet phldrT="[Text]"/>
      <dgm:spPr/>
      <dgm:t>
        <a:bodyPr/>
        <a:lstStyle/>
        <a:p>
          <a:r>
            <a:rPr lang="tr-TR" b="1" dirty="0"/>
            <a:t>Truva atı</a:t>
          </a:r>
          <a:endParaRPr lang="en-US" b="1" dirty="0"/>
        </a:p>
      </dgm:t>
    </dgm:pt>
    <dgm:pt modelId="{377CAF92-67B1-4851-966B-D816F6F0CCD3}" type="parTrans" cxnId="{DE9689C2-2B15-4788-BA7A-12D0BF660750}">
      <dgm:prSet/>
      <dgm:spPr/>
      <dgm:t>
        <a:bodyPr/>
        <a:lstStyle/>
        <a:p>
          <a:endParaRPr lang="tr-TR"/>
        </a:p>
      </dgm:t>
    </dgm:pt>
    <dgm:pt modelId="{0B6A10CB-B9CC-4668-93FB-5AE18767AE73}" type="sibTrans" cxnId="{DE9689C2-2B15-4788-BA7A-12D0BF660750}">
      <dgm:prSet/>
      <dgm:spPr/>
      <dgm:t>
        <a:bodyPr/>
        <a:lstStyle/>
        <a:p>
          <a:endParaRPr lang="tr-TR"/>
        </a:p>
      </dgm:t>
    </dgm:pt>
    <dgm:pt modelId="{99313B84-829D-4E2D-8983-17CE0CCA3F5B}">
      <dgm:prSet phldrT="[Text]"/>
      <dgm:spPr/>
      <dgm:t>
        <a:bodyPr/>
        <a:lstStyle/>
        <a:p>
          <a:r>
            <a:rPr lang="tr-TR" b="0" dirty="0"/>
            <a:t>Yasal bir program içerisinde gizlenen veya yasal gibi görünen tehlikeli bir programdır.</a:t>
          </a:r>
          <a:endParaRPr lang="en-US" b="0" dirty="0"/>
        </a:p>
      </dgm:t>
    </dgm:pt>
    <dgm:pt modelId="{1020CC1C-9638-4C23-8148-5DFA4DD94AF4}" type="parTrans" cxnId="{AE76C54F-93FD-4EB7-BDBF-9FAC74B38CB5}">
      <dgm:prSet/>
      <dgm:spPr/>
      <dgm:t>
        <a:bodyPr/>
        <a:lstStyle/>
        <a:p>
          <a:endParaRPr lang="tr-TR"/>
        </a:p>
      </dgm:t>
    </dgm:pt>
    <dgm:pt modelId="{19A03E22-C2F5-4FF7-BE68-1CB8E97638B2}" type="sibTrans" cxnId="{AE76C54F-93FD-4EB7-BDBF-9FAC74B38CB5}">
      <dgm:prSet/>
      <dgm:spPr/>
      <dgm:t>
        <a:bodyPr/>
        <a:lstStyle/>
        <a:p>
          <a:endParaRPr lang="tr-TR"/>
        </a:p>
      </dgm:t>
    </dgm:pt>
    <dgm:pt modelId="{DAD9A21D-23E6-4547-997C-949295048F26}">
      <dgm:prSet phldrT="[Text]"/>
      <dgm:spPr/>
      <dgm:t>
        <a:bodyPr/>
        <a:lstStyle/>
        <a:p>
          <a:r>
            <a:rPr lang="en-US" b="1" dirty="0" err="1"/>
            <a:t>Rootkit</a:t>
          </a:r>
          <a:endParaRPr lang="en-US" b="1" dirty="0"/>
        </a:p>
      </dgm:t>
    </dgm:pt>
    <dgm:pt modelId="{4ABE7395-57B1-42D6-8C79-94D8698622D2}" type="parTrans" cxnId="{7AAA912E-D4C4-4145-B6F9-9995C690D3FB}">
      <dgm:prSet/>
      <dgm:spPr/>
      <dgm:t>
        <a:bodyPr/>
        <a:lstStyle/>
        <a:p>
          <a:endParaRPr lang="tr-TR"/>
        </a:p>
      </dgm:t>
    </dgm:pt>
    <dgm:pt modelId="{469D8D9C-EC2B-4380-910B-4D7E54DE509A}" type="sibTrans" cxnId="{7AAA912E-D4C4-4145-B6F9-9995C690D3FB}">
      <dgm:prSet/>
      <dgm:spPr/>
      <dgm:t>
        <a:bodyPr/>
        <a:lstStyle/>
        <a:p>
          <a:endParaRPr lang="tr-TR"/>
        </a:p>
      </dgm:t>
    </dgm:pt>
    <dgm:pt modelId="{8D928149-FBDD-4765-B1B3-56FC5C39D565}">
      <dgm:prSet phldrT="[Text]"/>
      <dgm:spPr/>
      <dgm:t>
        <a:bodyPr/>
        <a:lstStyle/>
        <a:p>
          <a:r>
            <a:rPr lang="tr-TR" b="0" dirty="0"/>
            <a:t>Bir bilgisayarda saklanan ve birilerinin uzaktaki birilerine tam kontrol sağlayan programdır.</a:t>
          </a:r>
          <a:endParaRPr lang="en-US" b="0" dirty="0"/>
        </a:p>
      </dgm:t>
    </dgm:pt>
    <dgm:pt modelId="{E9BE7D93-BC67-47B8-AFDC-9D115A179CC7}" type="parTrans" cxnId="{F82B9041-E36A-45F2-8AC5-49475197E859}">
      <dgm:prSet/>
      <dgm:spPr/>
      <dgm:t>
        <a:bodyPr/>
        <a:lstStyle/>
        <a:p>
          <a:endParaRPr lang="tr-TR"/>
        </a:p>
      </dgm:t>
    </dgm:pt>
    <dgm:pt modelId="{F8F12346-498C-4A7E-BED7-E266C8C363CA}" type="sibTrans" cxnId="{F82B9041-E36A-45F2-8AC5-49475197E859}">
      <dgm:prSet/>
      <dgm:spPr/>
      <dgm:t>
        <a:bodyPr/>
        <a:lstStyle/>
        <a:p>
          <a:endParaRPr lang="tr-TR"/>
        </a:p>
      </dgm:t>
    </dgm:pt>
    <dgm:pt modelId="{C60925E7-7B39-43A3-82A6-78ED36C44161}" type="pres">
      <dgm:prSet presAssocID="{A38B24B4-8DD8-42E8-A1F1-831C6E0BAFC6}" presName="Name0" presStyleCnt="0">
        <dgm:presLayoutVars>
          <dgm:dir/>
          <dgm:animLvl val="lvl"/>
          <dgm:resizeHandles val="exact"/>
        </dgm:presLayoutVars>
      </dgm:prSet>
      <dgm:spPr/>
    </dgm:pt>
    <dgm:pt modelId="{223CF57D-62F2-4B37-AA7B-4F6D4605C3EC}" type="pres">
      <dgm:prSet presAssocID="{75E2B1C2-7C83-4C71-AE02-1B8A55598D73}" presName="composite" presStyleCnt="0"/>
      <dgm:spPr/>
    </dgm:pt>
    <dgm:pt modelId="{0DF49C2D-05D9-4AC8-99BE-D63A05FFFE6E}" type="pres">
      <dgm:prSet presAssocID="{75E2B1C2-7C83-4C71-AE02-1B8A55598D73}" presName="parTx" presStyleLbl="alignNode1" presStyleIdx="0" presStyleCnt="4">
        <dgm:presLayoutVars>
          <dgm:chMax val="0"/>
          <dgm:chPref val="0"/>
          <dgm:bulletEnabled val="1"/>
        </dgm:presLayoutVars>
      </dgm:prSet>
      <dgm:spPr/>
    </dgm:pt>
    <dgm:pt modelId="{D977DDE5-3639-4D27-BD5B-E3B852AACF52}" type="pres">
      <dgm:prSet presAssocID="{75E2B1C2-7C83-4C71-AE02-1B8A55598D73}" presName="desTx" presStyleLbl="alignAccFollowNode1" presStyleIdx="0" presStyleCnt="4">
        <dgm:presLayoutVars>
          <dgm:bulletEnabled val="1"/>
        </dgm:presLayoutVars>
      </dgm:prSet>
      <dgm:spPr/>
    </dgm:pt>
    <dgm:pt modelId="{C56DE037-696A-473E-97AF-C05E3976B00F}" type="pres">
      <dgm:prSet presAssocID="{FDCF2763-EDFD-4AA8-840F-DBEEB11E0BA4}" presName="space" presStyleCnt="0"/>
      <dgm:spPr/>
    </dgm:pt>
    <dgm:pt modelId="{3F8323F2-2A74-434B-979D-FA6674A06D69}" type="pres">
      <dgm:prSet presAssocID="{2F6D94AA-DE4D-4D8D-BBEB-737274405267}" presName="composite" presStyleCnt="0"/>
      <dgm:spPr/>
    </dgm:pt>
    <dgm:pt modelId="{C5522C7C-789F-4E7F-A9DB-7F10D31CFEA6}" type="pres">
      <dgm:prSet presAssocID="{2F6D94AA-DE4D-4D8D-BBEB-737274405267}" presName="parTx" presStyleLbl="alignNode1" presStyleIdx="1" presStyleCnt="4">
        <dgm:presLayoutVars>
          <dgm:chMax val="0"/>
          <dgm:chPref val="0"/>
          <dgm:bulletEnabled val="1"/>
        </dgm:presLayoutVars>
      </dgm:prSet>
      <dgm:spPr/>
    </dgm:pt>
    <dgm:pt modelId="{CB1DC207-015E-4BDB-B018-BDE343168F9D}" type="pres">
      <dgm:prSet presAssocID="{2F6D94AA-DE4D-4D8D-BBEB-737274405267}" presName="desTx" presStyleLbl="alignAccFollowNode1" presStyleIdx="1" presStyleCnt="4">
        <dgm:presLayoutVars>
          <dgm:bulletEnabled val="1"/>
        </dgm:presLayoutVars>
      </dgm:prSet>
      <dgm:spPr/>
    </dgm:pt>
    <dgm:pt modelId="{F6862613-8990-44E1-AA6A-E7F76D73E854}" type="pres">
      <dgm:prSet presAssocID="{65B2DEDE-7BF2-42D3-AFF0-9EF14BDEED2F}" presName="space" presStyleCnt="0"/>
      <dgm:spPr/>
    </dgm:pt>
    <dgm:pt modelId="{4A4F60D8-7718-4F5B-925D-A8AEF8FAE097}" type="pres">
      <dgm:prSet presAssocID="{92B03977-7B97-4C3A-97FE-5875E663116C}" presName="composite" presStyleCnt="0"/>
      <dgm:spPr/>
    </dgm:pt>
    <dgm:pt modelId="{B8BF919F-FA0C-4433-9F3A-F37CF03F9CBB}" type="pres">
      <dgm:prSet presAssocID="{92B03977-7B97-4C3A-97FE-5875E663116C}" presName="parTx" presStyleLbl="alignNode1" presStyleIdx="2" presStyleCnt="4">
        <dgm:presLayoutVars>
          <dgm:chMax val="0"/>
          <dgm:chPref val="0"/>
          <dgm:bulletEnabled val="1"/>
        </dgm:presLayoutVars>
      </dgm:prSet>
      <dgm:spPr/>
    </dgm:pt>
    <dgm:pt modelId="{645DE05B-4DC9-4E9C-A300-4F73A62013DD}" type="pres">
      <dgm:prSet presAssocID="{92B03977-7B97-4C3A-97FE-5875E663116C}" presName="desTx" presStyleLbl="alignAccFollowNode1" presStyleIdx="2" presStyleCnt="4">
        <dgm:presLayoutVars>
          <dgm:bulletEnabled val="1"/>
        </dgm:presLayoutVars>
      </dgm:prSet>
      <dgm:spPr/>
    </dgm:pt>
    <dgm:pt modelId="{F37BD161-E8B5-4F0F-B641-40B341EF0912}" type="pres">
      <dgm:prSet presAssocID="{0B6A10CB-B9CC-4668-93FB-5AE18767AE73}" presName="space" presStyleCnt="0"/>
      <dgm:spPr/>
    </dgm:pt>
    <dgm:pt modelId="{2BA87C2A-3738-434D-8381-403D2418128B}" type="pres">
      <dgm:prSet presAssocID="{DAD9A21D-23E6-4547-997C-949295048F26}" presName="composite" presStyleCnt="0"/>
      <dgm:spPr/>
    </dgm:pt>
    <dgm:pt modelId="{78F8EE4F-52D2-42E1-983F-D5CFC9F57C82}" type="pres">
      <dgm:prSet presAssocID="{DAD9A21D-23E6-4547-997C-949295048F26}" presName="parTx" presStyleLbl="alignNode1" presStyleIdx="3" presStyleCnt="4">
        <dgm:presLayoutVars>
          <dgm:chMax val="0"/>
          <dgm:chPref val="0"/>
          <dgm:bulletEnabled val="1"/>
        </dgm:presLayoutVars>
      </dgm:prSet>
      <dgm:spPr/>
    </dgm:pt>
    <dgm:pt modelId="{84077436-973E-423C-B543-C98D138401FF}" type="pres">
      <dgm:prSet presAssocID="{DAD9A21D-23E6-4547-997C-949295048F26}" presName="desTx" presStyleLbl="alignAccFollowNode1" presStyleIdx="3" presStyleCnt="4">
        <dgm:presLayoutVars>
          <dgm:bulletEnabled val="1"/>
        </dgm:presLayoutVars>
      </dgm:prSet>
      <dgm:spPr/>
    </dgm:pt>
  </dgm:ptLst>
  <dgm:cxnLst>
    <dgm:cxn modelId="{9BF69C07-3F6E-4AC4-8CAC-5D949C699F88}" type="presOf" srcId="{75E2B1C2-7C83-4C71-AE02-1B8A55598D73}" destId="{0DF49C2D-05D9-4AC8-99BE-D63A05FFFE6E}" srcOrd="0" destOrd="0" presId="urn:microsoft.com/office/officeart/2005/8/layout/hList1"/>
    <dgm:cxn modelId="{85BD590B-494B-4823-8CD3-230AC71041A4}" srcId="{A38B24B4-8DD8-42E8-A1F1-831C6E0BAFC6}" destId="{75E2B1C2-7C83-4C71-AE02-1B8A55598D73}" srcOrd="0" destOrd="0" parTransId="{8B4F80E0-7997-4705-A947-5B934AC784A3}" sibTransId="{FDCF2763-EDFD-4AA8-840F-DBEEB11E0BA4}"/>
    <dgm:cxn modelId="{5BD4141C-9269-48B8-9D6D-4CE4E2D9ED27}" srcId="{2F6D94AA-DE4D-4D8D-BBEB-737274405267}" destId="{1F5A6873-FF0B-4CAB-8AC0-4D523D876FAA}" srcOrd="0" destOrd="0" parTransId="{2D34658A-9194-4009-8363-3AAEBC1FAEF2}" sibTransId="{7F09DF14-DB0B-40CC-A5D8-0EDDED4E49E3}"/>
    <dgm:cxn modelId="{BA88682A-F38B-453A-BA30-0B5C0B3B707E}" type="presOf" srcId="{92B03977-7B97-4C3A-97FE-5875E663116C}" destId="{B8BF919F-FA0C-4433-9F3A-F37CF03F9CBB}" srcOrd="0" destOrd="0" presId="urn:microsoft.com/office/officeart/2005/8/layout/hList1"/>
    <dgm:cxn modelId="{7AAA912E-D4C4-4145-B6F9-9995C690D3FB}" srcId="{A38B24B4-8DD8-42E8-A1F1-831C6E0BAFC6}" destId="{DAD9A21D-23E6-4547-997C-949295048F26}" srcOrd="3" destOrd="0" parTransId="{4ABE7395-57B1-42D6-8C79-94D8698622D2}" sibTransId="{469D8D9C-EC2B-4380-910B-4D7E54DE509A}"/>
    <dgm:cxn modelId="{A7F80D2F-CA35-4521-9459-7EF3269C04CA}" type="presOf" srcId="{A38B24B4-8DD8-42E8-A1F1-831C6E0BAFC6}" destId="{C60925E7-7B39-43A3-82A6-78ED36C44161}" srcOrd="0" destOrd="0" presId="urn:microsoft.com/office/officeart/2005/8/layout/hList1"/>
    <dgm:cxn modelId="{127EEC37-72A8-4FCE-A788-354CB855D721}" type="presOf" srcId="{1F5A6873-FF0B-4CAB-8AC0-4D523D876FAA}" destId="{CB1DC207-015E-4BDB-B018-BDE343168F9D}" srcOrd="0" destOrd="0" presId="urn:microsoft.com/office/officeart/2005/8/layout/hList1"/>
    <dgm:cxn modelId="{D7D93739-11AD-4A2E-B73A-1351C793D0DE}" type="presOf" srcId="{DAD9A21D-23E6-4547-997C-949295048F26}" destId="{78F8EE4F-52D2-42E1-983F-D5CFC9F57C82}" srcOrd="0" destOrd="0" presId="urn:microsoft.com/office/officeart/2005/8/layout/hList1"/>
    <dgm:cxn modelId="{F82B9041-E36A-45F2-8AC5-49475197E859}" srcId="{DAD9A21D-23E6-4547-997C-949295048F26}" destId="{8D928149-FBDD-4765-B1B3-56FC5C39D565}" srcOrd="0" destOrd="0" parTransId="{E9BE7D93-BC67-47B8-AFDC-9D115A179CC7}" sibTransId="{F8F12346-498C-4A7E-BED7-E266C8C363CA}"/>
    <dgm:cxn modelId="{BEB14049-63E1-4977-902A-25D6F5378F04}" type="presOf" srcId="{99313B84-829D-4E2D-8983-17CE0CCA3F5B}" destId="{645DE05B-4DC9-4E9C-A300-4F73A62013DD}" srcOrd="0" destOrd="0" presId="urn:microsoft.com/office/officeart/2005/8/layout/hList1"/>
    <dgm:cxn modelId="{AE76C54F-93FD-4EB7-BDBF-9FAC74B38CB5}" srcId="{92B03977-7B97-4C3A-97FE-5875E663116C}" destId="{99313B84-829D-4E2D-8983-17CE0CCA3F5B}" srcOrd="0" destOrd="0" parTransId="{1020CC1C-9638-4C23-8148-5DFA4DD94AF4}" sibTransId="{19A03E22-C2F5-4FF7-BE68-1CB8E97638B2}"/>
    <dgm:cxn modelId="{89FB4B73-D139-4EEE-A40E-6314221574E6}" srcId="{75E2B1C2-7C83-4C71-AE02-1B8A55598D73}" destId="{D12B7181-4BC4-4FAC-9C55-702A6B690B45}" srcOrd="0" destOrd="0" parTransId="{8D4F6602-481B-4A23-9D96-544277726614}" sibTransId="{936D2BBA-751D-4CBC-A70F-EB308BE81109}"/>
    <dgm:cxn modelId="{DE9689C2-2B15-4788-BA7A-12D0BF660750}" srcId="{A38B24B4-8DD8-42E8-A1F1-831C6E0BAFC6}" destId="{92B03977-7B97-4C3A-97FE-5875E663116C}" srcOrd="2" destOrd="0" parTransId="{377CAF92-67B1-4851-966B-D816F6F0CCD3}" sibTransId="{0B6A10CB-B9CC-4668-93FB-5AE18767AE73}"/>
    <dgm:cxn modelId="{B3DD3BC6-8AAE-44D8-AD7E-F3896788EFBC}" type="presOf" srcId="{8D928149-FBDD-4765-B1B3-56FC5C39D565}" destId="{84077436-973E-423C-B543-C98D138401FF}" srcOrd="0" destOrd="0" presId="urn:microsoft.com/office/officeart/2005/8/layout/hList1"/>
    <dgm:cxn modelId="{AC6B7CF1-F3EE-42C4-89E2-CE6E839C08BF}" type="presOf" srcId="{2F6D94AA-DE4D-4D8D-BBEB-737274405267}" destId="{C5522C7C-789F-4E7F-A9DB-7F10D31CFEA6}" srcOrd="0" destOrd="0" presId="urn:microsoft.com/office/officeart/2005/8/layout/hList1"/>
    <dgm:cxn modelId="{50F9CBF2-9B2B-4793-BD77-6ADE6787CDE6}" type="presOf" srcId="{D12B7181-4BC4-4FAC-9C55-702A6B690B45}" destId="{D977DDE5-3639-4D27-BD5B-E3B852AACF52}" srcOrd="0" destOrd="0" presId="urn:microsoft.com/office/officeart/2005/8/layout/hList1"/>
    <dgm:cxn modelId="{CCEC7FF7-3CC7-431D-8EA8-BA45DD4287E3}" srcId="{A38B24B4-8DD8-42E8-A1F1-831C6E0BAFC6}" destId="{2F6D94AA-DE4D-4D8D-BBEB-737274405267}" srcOrd="1" destOrd="0" parTransId="{38D1EA1C-3C8B-4135-BA7B-ED85D519FA4D}" sibTransId="{65B2DEDE-7BF2-42D3-AFF0-9EF14BDEED2F}"/>
    <dgm:cxn modelId="{2361B4FE-B1E8-45BD-B8E3-583DA59960C3}" type="presParOf" srcId="{C60925E7-7B39-43A3-82A6-78ED36C44161}" destId="{223CF57D-62F2-4B37-AA7B-4F6D4605C3EC}" srcOrd="0" destOrd="0" presId="urn:microsoft.com/office/officeart/2005/8/layout/hList1"/>
    <dgm:cxn modelId="{F3FD292C-5CDD-4C28-AEE3-3A54A38363C7}" type="presParOf" srcId="{223CF57D-62F2-4B37-AA7B-4F6D4605C3EC}" destId="{0DF49C2D-05D9-4AC8-99BE-D63A05FFFE6E}" srcOrd="0" destOrd="0" presId="urn:microsoft.com/office/officeart/2005/8/layout/hList1"/>
    <dgm:cxn modelId="{84E441B4-1501-492D-9BB9-4F0498EE00B3}" type="presParOf" srcId="{223CF57D-62F2-4B37-AA7B-4F6D4605C3EC}" destId="{D977DDE5-3639-4D27-BD5B-E3B852AACF52}" srcOrd="1" destOrd="0" presId="urn:microsoft.com/office/officeart/2005/8/layout/hList1"/>
    <dgm:cxn modelId="{A7E32201-1B2B-416F-97B1-0D0CAAD53BB8}" type="presParOf" srcId="{C60925E7-7B39-43A3-82A6-78ED36C44161}" destId="{C56DE037-696A-473E-97AF-C05E3976B00F}" srcOrd="1" destOrd="0" presId="urn:microsoft.com/office/officeart/2005/8/layout/hList1"/>
    <dgm:cxn modelId="{6ED25F29-6706-4820-8408-88BD6299A293}" type="presParOf" srcId="{C60925E7-7B39-43A3-82A6-78ED36C44161}" destId="{3F8323F2-2A74-434B-979D-FA6674A06D69}" srcOrd="2" destOrd="0" presId="urn:microsoft.com/office/officeart/2005/8/layout/hList1"/>
    <dgm:cxn modelId="{75782D33-CDBB-4999-BC4B-378115B05D38}" type="presParOf" srcId="{3F8323F2-2A74-434B-979D-FA6674A06D69}" destId="{C5522C7C-789F-4E7F-A9DB-7F10D31CFEA6}" srcOrd="0" destOrd="0" presId="urn:microsoft.com/office/officeart/2005/8/layout/hList1"/>
    <dgm:cxn modelId="{826DB129-6FE6-4FF5-A327-CEB8AD77258B}" type="presParOf" srcId="{3F8323F2-2A74-434B-979D-FA6674A06D69}" destId="{CB1DC207-015E-4BDB-B018-BDE343168F9D}" srcOrd="1" destOrd="0" presId="urn:microsoft.com/office/officeart/2005/8/layout/hList1"/>
    <dgm:cxn modelId="{07996F35-52AC-406E-8E94-00C940993729}" type="presParOf" srcId="{C60925E7-7B39-43A3-82A6-78ED36C44161}" destId="{F6862613-8990-44E1-AA6A-E7F76D73E854}" srcOrd="3" destOrd="0" presId="urn:microsoft.com/office/officeart/2005/8/layout/hList1"/>
    <dgm:cxn modelId="{24336993-7FA5-4319-966A-37A3E7F2F699}" type="presParOf" srcId="{C60925E7-7B39-43A3-82A6-78ED36C44161}" destId="{4A4F60D8-7718-4F5B-925D-A8AEF8FAE097}" srcOrd="4" destOrd="0" presId="urn:microsoft.com/office/officeart/2005/8/layout/hList1"/>
    <dgm:cxn modelId="{8EE597A0-8AD0-480E-92A4-72C826014F02}" type="presParOf" srcId="{4A4F60D8-7718-4F5B-925D-A8AEF8FAE097}" destId="{B8BF919F-FA0C-4433-9F3A-F37CF03F9CBB}" srcOrd="0" destOrd="0" presId="urn:microsoft.com/office/officeart/2005/8/layout/hList1"/>
    <dgm:cxn modelId="{293D095F-EDE7-4538-99B5-FF580B0F6379}" type="presParOf" srcId="{4A4F60D8-7718-4F5B-925D-A8AEF8FAE097}" destId="{645DE05B-4DC9-4E9C-A300-4F73A62013DD}" srcOrd="1" destOrd="0" presId="urn:microsoft.com/office/officeart/2005/8/layout/hList1"/>
    <dgm:cxn modelId="{E3ACEFE0-AB96-4A93-AFB6-38CD9B490954}" type="presParOf" srcId="{C60925E7-7B39-43A3-82A6-78ED36C44161}" destId="{F37BD161-E8B5-4F0F-B641-40B341EF0912}" srcOrd="5" destOrd="0" presId="urn:microsoft.com/office/officeart/2005/8/layout/hList1"/>
    <dgm:cxn modelId="{0DA9A9FD-E896-49F3-A107-07389B1C01F4}" type="presParOf" srcId="{C60925E7-7B39-43A3-82A6-78ED36C44161}" destId="{2BA87C2A-3738-434D-8381-403D2418128B}" srcOrd="6" destOrd="0" presId="urn:microsoft.com/office/officeart/2005/8/layout/hList1"/>
    <dgm:cxn modelId="{EFA1997E-1D98-4AA0-964F-0D85572A9157}" type="presParOf" srcId="{2BA87C2A-3738-434D-8381-403D2418128B}" destId="{78F8EE4F-52D2-42E1-983F-D5CFC9F57C82}" srcOrd="0" destOrd="0" presId="urn:microsoft.com/office/officeart/2005/8/layout/hList1"/>
    <dgm:cxn modelId="{370C5A05-9BE3-47A5-A441-922D1DD51D37}" type="presParOf" srcId="{2BA87C2A-3738-434D-8381-403D2418128B}" destId="{84077436-973E-423C-B543-C98D138401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8776A2-E109-4396-B790-5650FD937820}" type="doc">
      <dgm:prSet loTypeId="urn:microsoft.com/office/officeart/2005/8/layout/default#17" loCatId="list" qsTypeId="urn:microsoft.com/office/officeart/2005/8/quickstyle/3d1" qsCatId="3D" csTypeId="urn:microsoft.com/office/officeart/2005/8/colors/colorful5" csCatId="colorful" phldr="1"/>
      <dgm:spPr/>
      <dgm:t>
        <a:bodyPr/>
        <a:lstStyle/>
        <a:p>
          <a:endParaRPr lang="en-US"/>
        </a:p>
      </dgm:t>
    </dgm:pt>
    <dgm:pt modelId="{DE4525BF-16B7-4AB1-AE77-01ADA5983942}">
      <dgm:prSet phldrT="[Text]"/>
      <dgm:spPr/>
      <dgm:t>
        <a:bodyPr/>
        <a:lstStyle/>
        <a:p>
          <a:r>
            <a:rPr lang="tr-TR" dirty="0"/>
            <a:t>İşletim sistemi normalden daha yavaş çalışır.</a:t>
          </a:r>
          <a:endParaRPr lang="en-US" dirty="0"/>
        </a:p>
      </dgm:t>
    </dgm:pt>
    <dgm:pt modelId="{A9BDD155-44E5-48E0-B8E5-8BB50698E7F4}" type="parTrans" cxnId="{CFDBB910-A321-4FBA-BD49-CC8144FA707D}">
      <dgm:prSet/>
      <dgm:spPr/>
      <dgm:t>
        <a:bodyPr/>
        <a:lstStyle/>
        <a:p>
          <a:endParaRPr lang="en-US"/>
        </a:p>
      </dgm:t>
    </dgm:pt>
    <dgm:pt modelId="{F8A3ECBA-F31B-4BBE-8BD2-73E2E5E877F3}" type="sibTrans" cxnId="{CFDBB910-A321-4FBA-BD49-CC8144FA707D}">
      <dgm:prSet/>
      <dgm:spPr/>
      <dgm:t>
        <a:bodyPr/>
        <a:lstStyle/>
        <a:p>
          <a:endParaRPr lang="en-US"/>
        </a:p>
      </dgm:t>
    </dgm:pt>
    <dgm:pt modelId="{9D685592-F490-4D90-888B-5D97A1B4CC35}">
      <dgm:prSet phldrT="[Text]"/>
      <dgm:spPr/>
      <dgm:t>
        <a:bodyPr/>
        <a:lstStyle/>
        <a:p>
          <a:r>
            <a:rPr lang="tr-TR" dirty="0"/>
            <a:t>Kullanılabilir bellek beklenenden daha azdır.</a:t>
          </a:r>
          <a:endParaRPr lang="en-US" dirty="0"/>
        </a:p>
      </dgm:t>
    </dgm:pt>
    <dgm:pt modelId="{D7C78763-9B15-4898-AE06-39428E164DB4}" type="parTrans" cxnId="{E06A2513-4F22-44C4-93CE-15661EB90453}">
      <dgm:prSet/>
      <dgm:spPr/>
      <dgm:t>
        <a:bodyPr/>
        <a:lstStyle/>
        <a:p>
          <a:endParaRPr lang="en-US"/>
        </a:p>
      </dgm:t>
    </dgm:pt>
    <dgm:pt modelId="{D33B2517-E2A0-49B2-8329-87354937EE8C}" type="sibTrans" cxnId="{E06A2513-4F22-44C4-93CE-15661EB90453}">
      <dgm:prSet/>
      <dgm:spPr/>
      <dgm:t>
        <a:bodyPr/>
        <a:lstStyle/>
        <a:p>
          <a:endParaRPr lang="en-US"/>
        </a:p>
      </dgm:t>
    </dgm:pt>
    <dgm:pt modelId="{7390CD3D-7F2D-4164-AADA-CC8B2975B775}">
      <dgm:prSet phldrT="[Text]"/>
      <dgm:spPr/>
      <dgm:t>
        <a:bodyPr/>
        <a:lstStyle/>
        <a:p>
          <a:r>
            <a:rPr lang="tr-TR" dirty="0"/>
            <a:t>Dosyalar bozulmuştur.</a:t>
          </a:r>
          <a:endParaRPr lang="en-US" dirty="0"/>
        </a:p>
      </dgm:t>
    </dgm:pt>
    <dgm:pt modelId="{159F4555-DB68-4676-A3BC-338627EABDBD}" type="parTrans" cxnId="{BA13CDDB-8C94-41D1-B533-8F2582DC1A10}">
      <dgm:prSet/>
      <dgm:spPr/>
      <dgm:t>
        <a:bodyPr/>
        <a:lstStyle/>
        <a:p>
          <a:endParaRPr lang="en-US"/>
        </a:p>
      </dgm:t>
    </dgm:pt>
    <dgm:pt modelId="{58A1FDFA-CB40-41C5-9F7D-43680FEA877A}" type="sibTrans" cxnId="{BA13CDDB-8C94-41D1-B533-8F2582DC1A10}">
      <dgm:prSet/>
      <dgm:spPr/>
      <dgm:t>
        <a:bodyPr/>
        <a:lstStyle/>
        <a:p>
          <a:endParaRPr lang="en-US"/>
        </a:p>
      </dgm:t>
    </dgm:pt>
    <dgm:pt modelId="{2B6A7658-8FF6-4E8E-9F76-3BBA78B1F0AA}">
      <dgm:prSet phldrT="[Text]"/>
      <dgm:spPr/>
      <dgm:t>
        <a:bodyPr/>
        <a:lstStyle/>
        <a:p>
          <a:r>
            <a:rPr lang="tr-TR" dirty="0"/>
            <a:t>Ekranda beklenmedik mesaj veya görüntüler görülür.</a:t>
          </a:r>
          <a:endParaRPr lang="en-US" dirty="0"/>
        </a:p>
      </dgm:t>
    </dgm:pt>
    <dgm:pt modelId="{C9E1E7FD-2087-400E-B96E-1217ABFA6D15}" type="parTrans" cxnId="{CB8408D8-DDCD-4277-9C63-A3EC82655CEF}">
      <dgm:prSet/>
      <dgm:spPr/>
      <dgm:t>
        <a:bodyPr/>
        <a:lstStyle/>
        <a:p>
          <a:endParaRPr lang="en-US"/>
        </a:p>
      </dgm:t>
    </dgm:pt>
    <dgm:pt modelId="{4D2C8D0A-7137-4735-B7DA-03E2C14AF71D}" type="sibTrans" cxnId="{CB8408D8-DDCD-4277-9C63-A3EC82655CEF}">
      <dgm:prSet/>
      <dgm:spPr/>
      <dgm:t>
        <a:bodyPr/>
        <a:lstStyle/>
        <a:p>
          <a:endParaRPr lang="en-US"/>
        </a:p>
      </dgm:t>
    </dgm:pt>
    <dgm:pt modelId="{4C43977C-319D-463A-8A11-BEC420C45423}">
      <dgm:prSet phldrT="[Text]"/>
      <dgm:spPr/>
      <dgm:t>
        <a:bodyPr/>
        <a:lstStyle/>
        <a:p>
          <a:r>
            <a:rPr lang="tr-TR" dirty="0"/>
            <a:t>Müzik veya beklenmedik sesler rastgele duyulmaya başlar.</a:t>
          </a:r>
          <a:endParaRPr lang="en-US" dirty="0"/>
        </a:p>
      </dgm:t>
    </dgm:pt>
    <dgm:pt modelId="{5DEBB01A-425F-46FA-AAF2-D7794D929262}" type="parTrans" cxnId="{CF1FBCA4-FA0F-49AF-A835-91729F604784}">
      <dgm:prSet/>
      <dgm:spPr/>
      <dgm:t>
        <a:bodyPr/>
        <a:lstStyle/>
        <a:p>
          <a:endParaRPr lang="en-US"/>
        </a:p>
      </dgm:t>
    </dgm:pt>
    <dgm:pt modelId="{98A9B2A2-D480-43FF-A37F-8ECAD4010A21}" type="sibTrans" cxnId="{CF1FBCA4-FA0F-49AF-A835-91729F604784}">
      <dgm:prSet/>
      <dgm:spPr/>
      <dgm:t>
        <a:bodyPr/>
        <a:lstStyle/>
        <a:p>
          <a:endParaRPr lang="en-US"/>
        </a:p>
      </dgm:t>
    </dgm:pt>
    <dgm:pt modelId="{5C4D1B0A-DF76-4D70-95F8-4B97FE6144DD}">
      <dgm:prSet phldrT="[Text]"/>
      <dgm:spPr/>
      <dgm:t>
        <a:bodyPr/>
        <a:lstStyle/>
        <a:p>
          <a:r>
            <a:rPr lang="tr-TR" dirty="0"/>
            <a:t>Programlardan çıkılır ve dosyalar kaybolur.</a:t>
          </a:r>
          <a:endParaRPr lang="en-US" dirty="0"/>
        </a:p>
      </dgm:t>
    </dgm:pt>
    <dgm:pt modelId="{B954355B-C8BF-4B52-BFAD-51D37C17510B}" type="parTrans" cxnId="{D0D116D8-A836-4215-A9F0-2FBF943BAA40}">
      <dgm:prSet/>
      <dgm:spPr/>
      <dgm:t>
        <a:bodyPr/>
        <a:lstStyle/>
        <a:p>
          <a:endParaRPr lang="en-US"/>
        </a:p>
      </dgm:t>
    </dgm:pt>
    <dgm:pt modelId="{1B48AC57-E918-43A5-9BC4-4C2FD91977BC}" type="sibTrans" cxnId="{D0D116D8-A836-4215-A9F0-2FBF943BAA40}">
      <dgm:prSet/>
      <dgm:spPr/>
      <dgm:t>
        <a:bodyPr/>
        <a:lstStyle/>
        <a:p>
          <a:endParaRPr lang="en-US"/>
        </a:p>
      </dgm:t>
    </dgm:pt>
    <dgm:pt modelId="{38FBBEE2-4BD4-4DAD-B4A2-F2D8D407EE69}">
      <dgm:prSet phldrT="[Text]"/>
      <dgm:spPr/>
      <dgm:t>
        <a:bodyPr/>
        <a:lstStyle/>
        <a:p>
          <a:r>
            <a:rPr lang="tr-TR" dirty="0"/>
            <a:t>Programlar veya dosyalar düzgün şekilde çalışmaz.</a:t>
          </a:r>
          <a:endParaRPr lang="en-US" dirty="0"/>
        </a:p>
      </dgm:t>
    </dgm:pt>
    <dgm:pt modelId="{C00D7B42-6220-4072-B931-DF5E8B8D834C}" type="parTrans" cxnId="{E0764E28-4425-43E5-A1B7-C1186E919EB6}">
      <dgm:prSet/>
      <dgm:spPr/>
      <dgm:t>
        <a:bodyPr/>
        <a:lstStyle/>
        <a:p>
          <a:endParaRPr lang="en-US"/>
        </a:p>
      </dgm:t>
    </dgm:pt>
    <dgm:pt modelId="{E053FB7A-B788-4CAF-BF8A-C353C4B3E642}" type="sibTrans" cxnId="{E0764E28-4425-43E5-A1B7-C1186E919EB6}">
      <dgm:prSet/>
      <dgm:spPr/>
      <dgm:t>
        <a:bodyPr/>
        <a:lstStyle/>
        <a:p>
          <a:endParaRPr lang="en-US"/>
        </a:p>
      </dgm:t>
    </dgm:pt>
    <dgm:pt modelId="{4B90A95C-363B-4011-BEA4-DD1DC53C9C38}">
      <dgm:prSet phldrT="[Text]"/>
      <dgm:spPr/>
      <dgm:t>
        <a:bodyPr/>
        <a:lstStyle/>
        <a:p>
          <a:r>
            <a:rPr lang="tr-TR" dirty="0"/>
            <a:t>Bilinmeyen programlar veya dosyalar gizemli bir biçimde görülür.</a:t>
          </a:r>
          <a:endParaRPr lang="en-US" dirty="0"/>
        </a:p>
      </dgm:t>
    </dgm:pt>
    <dgm:pt modelId="{696AD272-F646-4516-9917-ACA32304369B}" type="parTrans" cxnId="{2530218D-FFD7-4B5C-9029-D642A8897203}">
      <dgm:prSet/>
      <dgm:spPr/>
      <dgm:t>
        <a:bodyPr/>
        <a:lstStyle/>
        <a:p>
          <a:endParaRPr lang="en-US"/>
        </a:p>
      </dgm:t>
    </dgm:pt>
    <dgm:pt modelId="{96FE70A8-2BE2-49F6-88C8-6794F534DBFB}" type="sibTrans" cxnId="{2530218D-FFD7-4B5C-9029-D642A8897203}">
      <dgm:prSet/>
      <dgm:spPr/>
      <dgm:t>
        <a:bodyPr/>
        <a:lstStyle/>
        <a:p>
          <a:endParaRPr lang="en-US"/>
        </a:p>
      </dgm:t>
    </dgm:pt>
    <dgm:pt modelId="{76C9B584-6A6D-4B0D-B2F7-874B043B2348}">
      <dgm:prSet phldrT="[Text]"/>
      <dgm:spPr/>
      <dgm:t>
        <a:bodyPr/>
        <a:lstStyle/>
        <a:p>
          <a:r>
            <a:rPr lang="tr-TR" dirty="0"/>
            <a:t>Sistem özellikleri değişir.</a:t>
          </a:r>
          <a:endParaRPr lang="en-US" dirty="0"/>
        </a:p>
      </dgm:t>
    </dgm:pt>
    <dgm:pt modelId="{A0E0C6CD-4BDF-43FB-BE03-A8A6482E2CA4}" type="parTrans" cxnId="{E785899A-7F14-4C7A-B574-12F278A3D9DB}">
      <dgm:prSet/>
      <dgm:spPr/>
      <dgm:t>
        <a:bodyPr/>
        <a:lstStyle/>
        <a:p>
          <a:endParaRPr lang="tr-TR"/>
        </a:p>
      </dgm:t>
    </dgm:pt>
    <dgm:pt modelId="{C8385AE7-09BD-43A5-A5BC-33EED5453492}" type="sibTrans" cxnId="{E785899A-7F14-4C7A-B574-12F278A3D9DB}">
      <dgm:prSet/>
      <dgm:spPr/>
      <dgm:t>
        <a:bodyPr/>
        <a:lstStyle/>
        <a:p>
          <a:endParaRPr lang="tr-TR"/>
        </a:p>
      </dgm:t>
    </dgm:pt>
    <dgm:pt modelId="{1A7DE8ED-E7A4-4A38-88BC-72FFF859640A}">
      <dgm:prSet phldrT="[Text]"/>
      <dgm:spPr/>
      <dgm:t>
        <a:bodyPr/>
        <a:lstStyle/>
        <a:p>
          <a:r>
            <a:rPr lang="tr-TR" dirty="0"/>
            <a:t>İşletim sistemi başlatılamaz.</a:t>
          </a:r>
          <a:endParaRPr lang="en-US" dirty="0"/>
        </a:p>
      </dgm:t>
    </dgm:pt>
    <dgm:pt modelId="{AA903809-CB8F-4F45-B8F8-D4DB6D982EF5}" type="parTrans" cxnId="{28CD8AD1-7BB5-46C4-9E23-B52881711D3B}">
      <dgm:prSet/>
      <dgm:spPr/>
      <dgm:t>
        <a:bodyPr/>
        <a:lstStyle/>
        <a:p>
          <a:endParaRPr lang="tr-TR"/>
        </a:p>
      </dgm:t>
    </dgm:pt>
    <dgm:pt modelId="{F1A912DC-821A-415B-A0A4-E558FC302444}" type="sibTrans" cxnId="{28CD8AD1-7BB5-46C4-9E23-B52881711D3B}">
      <dgm:prSet/>
      <dgm:spPr/>
      <dgm:t>
        <a:bodyPr/>
        <a:lstStyle/>
        <a:p>
          <a:endParaRPr lang="tr-TR"/>
        </a:p>
      </dgm:t>
    </dgm:pt>
    <dgm:pt modelId="{6F77428A-FB8D-45F0-B337-9802CFF30AC1}">
      <dgm:prSet phldrT="[Text]"/>
      <dgm:spPr/>
      <dgm:t>
        <a:bodyPr/>
        <a:lstStyle/>
        <a:p>
          <a:r>
            <a:rPr lang="tr-TR" dirty="0"/>
            <a:t>İşletim sistemi beklenmedik şekilde kapanır.</a:t>
          </a:r>
          <a:endParaRPr lang="en-US" dirty="0"/>
        </a:p>
      </dgm:t>
    </dgm:pt>
    <dgm:pt modelId="{1160231C-7B84-4505-9C9B-BF10D734EFE4}" type="parTrans" cxnId="{24A1CE43-5B8C-4DEF-9802-52370CEEC578}">
      <dgm:prSet/>
      <dgm:spPr/>
      <dgm:t>
        <a:bodyPr/>
        <a:lstStyle/>
        <a:p>
          <a:endParaRPr lang="tr-TR"/>
        </a:p>
      </dgm:t>
    </dgm:pt>
    <dgm:pt modelId="{3AEA588B-D802-40D1-96AD-8BC0C08492AC}" type="sibTrans" cxnId="{24A1CE43-5B8C-4DEF-9802-52370CEEC578}">
      <dgm:prSet/>
      <dgm:spPr/>
      <dgm:t>
        <a:bodyPr/>
        <a:lstStyle/>
        <a:p>
          <a:endParaRPr lang="tr-TR"/>
        </a:p>
      </dgm:t>
    </dgm:pt>
    <dgm:pt modelId="{493593CB-0535-4FEB-ABB8-212842359661}" type="pres">
      <dgm:prSet presAssocID="{EE8776A2-E109-4396-B790-5650FD937820}" presName="diagram" presStyleCnt="0">
        <dgm:presLayoutVars>
          <dgm:dir/>
          <dgm:resizeHandles val="exact"/>
        </dgm:presLayoutVars>
      </dgm:prSet>
      <dgm:spPr/>
    </dgm:pt>
    <dgm:pt modelId="{C677E389-0665-4AE5-BC34-D7E05E47FEA5}" type="pres">
      <dgm:prSet presAssocID="{DE4525BF-16B7-4AB1-AE77-01ADA5983942}" presName="node" presStyleLbl="node1" presStyleIdx="0" presStyleCnt="11">
        <dgm:presLayoutVars>
          <dgm:bulletEnabled val="1"/>
        </dgm:presLayoutVars>
      </dgm:prSet>
      <dgm:spPr/>
    </dgm:pt>
    <dgm:pt modelId="{FA32E1C7-8832-4C1F-B865-0B6B1AEE9C8C}" type="pres">
      <dgm:prSet presAssocID="{F8A3ECBA-F31B-4BBE-8BD2-73E2E5E877F3}" presName="sibTrans" presStyleCnt="0"/>
      <dgm:spPr/>
    </dgm:pt>
    <dgm:pt modelId="{1D26E93C-86E7-419E-BB18-BF52BFEF9BE0}" type="pres">
      <dgm:prSet presAssocID="{9D685592-F490-4D90-888B-5D97A1B4CC35}" presName="node" presStyleLbl="node1" presStyleIdx="1" presStyleCnt="11">
        <dgm:presLayoutVars>
          <dgm:bulletEnabled val="1"/>
        </dgm:presLayoutVars>
      </dgm:prSet>
      <dgm:spPr/>
    </dgm:pt>
    <dgm:pt modelId="{48BCB3C9-2876-400D-B1D5-EB80CCC46F31}" type="pres">
      <dgm:prSet presAssocID="{D33B2517-E2A0-49B2-8329-87354937EE8C}" presName="sibTrans" presStyleCnt="0"/>
      <dgm:spPr/>
    </dgm:pt>
    <dgm:pt modelId="{DBD5E9DE-E2BA-4D0D-8713-3F9E8EB8564A}" type="pres">
      <dgm:prSet presAssocID="{7390CD3D-7F2D-4164-AADA-CC8B2975B775}" presName="node" presStyleLbl="node1" presStyleIdx="2" presStyleCnt="11">
        <dgm:presLayoutVars>
          <dgm:bulletEnabled val="1"/>
        </dgm:presLayoutVars>
      </dgm:prSet>
      <dgm:spPr/>
    </dgm:pt>
    <dgm:pt modelId="{3681B6B5-5BFD-4E56-A9ED-7C0EBF5A315A}" type="pres">
      <dgm:prSet presAssocID="{58A1FDFA-CB40-41C5-9F7D-43680FEA877A}" presName="sibTrans" presStyleCnt="0"/>
      <dgm:spPr/>
    </dgm:pt>
    <dgm:pt modelId="{013C0BD2-A815-4149-88D7-946088698AAE}" type="pres">
      <dgm:prSet presAssocID="{2B6A7658-8FF6-4E8E-9F76-3BBA78B1F0AA}" presName="node" presStyleLbl="node1" presStyleIdx="3" presStyleCnt="11">
        <dgm:presLayoutVars>
          <dgm:bulletEnabled val="1"/>
        </dgm:presLayoutVars>
      </dgm:prSet>
      <dgm:spPr/>
    </dgm:pt>
    <dgm:pt modelId="{205C4D12-1765-4FE2-9DA2-28684F4BC3AB}" type="pres">
      <dgm:prSet presAssocID="{4D2C8D0A-7137-4735-B7DA-03E2C14AF71D}" presName="sibTrans" presStyleCnt="0"/>
      <dgm:spPr/>
    </dgm:pt>
    <dgm:pt modelId="{194AD8C6-C19F-4DA1-8AF9-1563D741E8D8}" type="pres">
      <dgm:prSet presAssocID="{4C43977C-319D-463A-8A11-BEC420C45423}" presName="node" presStyleLbl="node1" presStyleIdx="4" presStyleCnt="11">
        <dgm:presLayoutVars>
          <dgm:bulletEnabled val="1"/>
        </dgm:presLayoutVars>
      </dgm:prSet>
      <dgm:spPr/>
    </dgm:pt>
    <dgm:pt modelId="{172B4B1A-AA63-4A82-A26C-A1829DE586CC}" type="pres">
      <dgm:prSet presAssocID="{98A9B2A2-D480-43FF-A37F-8ECAD4010A21}" presName="sibTrans" presStyleCnt="0"/>
      <dgm:spPr/>
    </dgm:pt>
    <dgm:pt modelId="{A6F774B4-8F21-4CD7-9A75-642ADF2F0D23}" type="pres">
      <dgm:prSet presAssocID="{5C4D1B0A-DF76-4D70-95F8-4B97FE6144DD}" presName="node" presStyleLbl="node1" presStyleIdx="5" presStyleCnt="11">
        <dgm:presLayoutVars>
          <dgm:bulletEnabled val="1"/>
        </dgm:presLayoutVars>
      </dgm:prSet>
      <dgm:spPr/>
    </dgm:pt>
    <dgm:pt modelId="{8E31D92A-CFD4-43D4-8EB8-80BCBC4B9C31}" type="pres">
      <dgm:prSet presAssocID="{1B48AC57-E918-43A5-9BC4-4C2FD91977BC}" presName="sibTrans" presStyleCnt="0"/>
      <dgm:spPr/>
    </dgm:pt>
    <dgm:pt modelId="{5134D6B5-D40E-4E8F-985C-5890A0F8FA69}" type="pres">
      <dgm:prSet presAssocID="{38FBBEE2-4BD4-4DAD-B4A2-F2D8D407EE69}" presName="node" presStyleLbl="node1" presStyleIdx="6" presStyleCnt="11">
        <dgm:presLayoutVars>
          <dgm:bulletEnabled val="1"/>
        </dgm:presLayoutVars>
      </dgm:prSet>
      <dgm:spPr/>
    </dgm:pt>
    <dgm:pt modelId="{1F2C1860-EA91-4948-BFFC-BDBF49A0CD7D}" type="pres">
      <dgm:prSet presAssocID="{E053FB7A-B788-4CAF-BF8A-C353C4B3E642}" presName="sibTrans" presStyleCnt="0"/>
      <dgm:spPr/>
    </dgm:pt>
    <dgm:pt modelId="{83770F09-A47B-4A8E-9B5E-A128FEAB8675}" type="pres">
      <dgm:prSet presAssocID="{4B90A95C-363B-4011-BEA4-DD1DC53C9C38}" presName="node" presStyleLbl="node1" presStyleIdx="7" presStyleCnt="11">
        <dgm:presLayoutVars>
          <dgm:bulletEnabled val="1"/>
        </dgm:presLayoutVars>
      </dgm:prSet>
      <dgm:spPr/>
    </dgm:pt>
    <dgm:pt modelId="{6AEDF50F-1F48-4CF9-9E2C-E2A5DEEA4A0E}" type="pres">
      <dgm:prSet presAssocID="{96FE70A8-2BE2-49F6-88C8-6794F534DBFB}" presName="sibTrans" presStyleCnt="0"/>
      <dgm:spPr/>
    </dgm:pt>
    <dgm:pt modelId="{B3BB5626-B6E2-4044-B769-845C9D0C9500}" type="pres">
      <dgm:prSet presAssocID="{76C9B584-6A6D-4B0D-B2F7-874B043B2348}" presName="node" presStyleLbl="node1" presStyleIdx="8" presStyleCnt="11">
        <dgm:presLayoutVars>
          <dgm:bulletEnabled val="1"/>
        </dgm:presLayoutVars>
      </dgm:prSet>
      <dgm:spPr/>
    </dgm:pt>
    <dgm:pt modelId="{A2EB8312-AACD-40B3-B3AD-51CF47E02BED}" type="pres">
      <dgm:prSet presAssocID="{C8385AE7-09BD-43A5-A5BC-33EED5453492}" presName="sibTrans" presStyleCnt="0"/>
      <dgm:spPr/>
    </dgm:pt>
    <dgm:pt modelId="{5FAD1FCF-E74F-49F4-9C83-E220EED00CB5}" type="pres">
      <dgm:prSet presAssocID="{1A7DE8ED-E7A4-4A38-88BC-72FFF859640A}" presName="node" presStyleLbl="node1" presStyleIdx="9" presStyleCnt="11">
        <dgm:presLayoutVars>
          <dgm:bulletEnabled val="1"/>
        </dgm:presLayoutVars>
      </dgm:prSet>
      <dgm:spPr/>
    </dgm:pt>
    <dgm:pt modelId="{8E52FB2E-4571-4C25-AE57-DC5050B5B400}" type="pres">
      <dgm:prSet presAssocID="{F1A912DC-821A-415B-A0A4-E558FC302444}" presName="sibTrans" presStyleCnt="0"/>
      <dgm:spPr/>
    </dgm:pt>
    <dgm:pt modelId="{BFEF3064-1C90-47C0-A900-EDF3B304FC1D}" type="pres">
      <dgm:prSet presAssocID="{6F77428A-FB8D-45F0-B337-9802CFF30AC1}" presName="node" presStyleLbl="node1" presStyleIdx="10" presStyleCnt="11">
        <dgm:presLayoutVars>
          <dgm:bulletEnabled val="1"/>
        </dgm:presLayoutVars>
      </dgm:prSet>
      <dgm:spPr/>
    </dgm:pt>
  </dgm:ptLst>
  <dgm:cxnLst>
    <dgm:cxn modelId="{2AF37B02-F43E-4CF6-94A4-220CC092DB4E}" type="presOf" srcId="{7390CD3D-7F2D-4164-AADA-CC8B2975B775}" destId="{DBD5E9DE-E2BA-4D0D-8713-3F9E8EB8564A}" srcOrd="0" destOrd="0" presId="urn:microsoft.com/office/officeart/2005/8/layout/default#17"/>
    <dgm:cxn modelId="{E0B46C09-E532-4CB4-81CF-449436C8D501}" type="presOf" srcId="{5C4D1B0A-DF76-4D70-95F8-4B97FE6144DD}" destId="{A6F774B4-8F21-4CD7-9A75-642ADF2F0D23}" srcOrd="0" destOrd="0" presId="urn:microsoft.com/office/officeart/2005/8/layout/default#17"/>
    <dgm:cxn modelId="{CFDBB910-A321-4FBA-BD49-CC8144FA707D}" srcId="{EE8776A2-E109-4396-B790-5650FD937820}" destId="{DE4525BF-16B7-4AB1-AE77-01ADA5983942}" srcOrd="0" destOrd="0" parTransId="{A9BDD155-44E5-48E0-B8E5-8BB50698E7F4}" sibTransId="{F8A3ECBA-F31B-4BBE-8BD2-73E2E5E877F3}"/>
    <dgm:cxn modelId="{E06A2513-4F22-44C4-93CE-15661EB90453}" srcId="{EE8776A2-E109-4396-B790-5650FD937820}" destId="{9D685592-F490-4D90-888B-5D97A1B4CC35}" srcOrd="1" destOrd="0" parTransId="{D7C78763-9B15-4898-AE06-39428E164DB4}" sibTransId="{D33B2517-E2A0-49B2-8329-87354937EE8C}"/>
    <dgm:cxn modelId="{53E5DF21-4CD6-4AF4-8B21-D902412EA5FD}" type="presOf" srcId="{EE8776A2-E109-4396-B790-5650FD937820}" destId="{493593CB-0535-4FEB-ABB8-212842359661}" srcOrd="0" destOrd="0" presId="urn:microsoft.com/office/officeart/2005/8/layout/default#17"/>
    <dgm:cxn modelId="{5D910422-741C-4E63-A2F2-E9023A97C9C1}" type="presOf" srcId="{DE4525BF-16B7-4AB1-AE77-01ADA5983942}" destId="{C677E389-0665-4AE5-BC34-D7E05E47FEA5}" srcOrd="0" destOrd="0" presId="urn:microsoft.com/office/officeart/2005/8/layout/default#17"/>
    <dgm:cxn modelId="{E0764E28-4425-43E5-A1B7-C1186E919EB6}" srcId="{EE8776A2-E109-4396-B790-5650FD937820}" destId="{38FBBEE2-4BD4-4DAD-B4A2-F2D8D407EE69}" srcOrd="6" destOrd="0" parTransId="{C00D7B42-6220-4072-B931-DF5E8B8D834C}" sibTransId="{E053FB7A-B788-4CAF-BF8A-C353C4B3E642}"/>
    <dgm:cxn modelId="{A85EDB29-D080-4E91-A2BD-1C36897E0643}" type="presOf" srcId="{2B6A7658-8FF6-4E8E-9F76-3BBA78B1F0AA}" destId="{013C0BD2-A815-4149-88D7-946088698AAE}" srcOrd="0" destOrd="0" presId="urn:microsoft.com/office/officeart/2005/8/layout/default#17"/>
    <dgm:cxn modelId="{E177BA37-6A13-4E21-B056-1B9C3906558B}" type="presOf" srcId="{4C43977C-319D-463A-8A11-BEC420C45423}" destId="{194AD8C6-C19F-4DA1-8AF9-1563D741E8D8}" srcOrd="0" destOrd="0" presId="urn:microsoft.com/office/officeart/2005/8/layout/default#17"/>
    <dgm:cxn modelId="{C960755B-814D-429F-8845-76FF735EB209}" type="presOf" srcId="{1A7DE8ED-E7A4-4A38-88BC-72FFF859640A}" destId="{5FAD1FCF-E74F-49F4-9C83-E220EED00CB5}" srcOrd="0" destOrd="0" presId="urn:microsoft.com/office/officeart/2005/8/layout/default#17"/>
    <dgm:cxn modelId="{4CEAEE41-F77C-430D-B391-D490A7C1A16F}" type="presOf" srcId="{4B90A95C-363B-4011-BEA4-DD1DC53C9C38}" destId="{83770F09-A47B-4A8E-9B5E-A128FEAB8675}" srcOrd="0" destOrd="0" presId="urn:microsoft.com/office/officeart/2005/8/layout/default#17"/>
    <dgm:cxn modelId="{24A1CE43-5B8C-4DEF-9802-52370CEEC578}" srcId="{EE8776A2-E109-4396-B790-5650FD937820}" destId="{6F77428A-FB8D-45F0-B337-9802CFF30AC1}" srcOrd="10" destOrd="0" parTransId="{1160231C-7B84-4505-9C9B-BF10D734EFE4}" sibTransId="{3AEA588B-D802-40D1-96AD-8BC0C08492AC}"/>
    <dgm:cxn modelId="{C8EBF288-96E1-4824-9E85-5473228E4D7F}" type="presOf" srcId="{76C9B584-6A6D-4B0D-B2F7-874B043B2348}" destId="{B3BB5626-B6E2-4044-B769-845C9D0C9500}" srcOrd="0" destOrd="0" presId="urn:microsoft.com/office/officeart/2005/8/layout/default#17"/>
    <dgm:cxn modelId="{2530218D-FFD7-4B5C-9029-D642A8897203}" srcId="{EE8776A2-E109-4396-B790-5650FD937820}" destId="{4B90A95C-363B-4011-BEA4-DD1DC53C9C38}" srcOrd="7" destOrd="0" parTransId="{696AD272-F646-4516-9917-ACA32304369B}" sibTransId="{96FE70A8-2BE2-49F6-88C8-6794F534DBFB}"/>
    <dgm:cxn modelId="{E785899A-7F14-4C7A-B574-12F278A3D9DB}" srcId="{EE8776A2-E109-4396-B790-5650FD937820}" destId="{76C9B584-6A6D-4B0D-B2F7-874B043B2348}" srcOrd="8" destOrd="0" parTransId="{A0E0C6CD-4BDF-43FB-BE03-A8A6482E2CA4}" sibTransId="{C8385AE7-09BD-43A5-A5BC-33EED5453492}"/>
    <dgm:cxn modelId="{CF1FBCA4-FA0F-49AF-A835-91729F604784}" srcId="{EE8776A2-E109-4396-B790-5650FD937820}" destId="{4C43977C-319D-463A-8A11-BEC420C45423}" srcOrd="4" destOrd="0" parTransId="{5DEBB01A-425F-46FA-AAF2-D7794D929262}" sibTransId="{98A9B2A2-D480-43FF-A37F-8ECAD4010A21}"/>
    <dgm:cxn modelId="{28CD8AD1-7BB5-46C4-9E23-B52881711D3B}" srcId="{EE8776A2-E109-4396-B790-5650FD937820}" destId="{1A7DE8ED-E7A4-4A38-88BC-72FFF859640A}" srcOrd="9" destOrd="0" parTransId="{AA903809-CB8F-4F45-B8F8-D4DB6D982EF5}" sibTransId="{F1A912DC-821A-415B-A0A4-E558FC302444}"/>
    <dgm:cxn modelId="{CDBB42D2-AB87-48AE-9202-EE05F3B2F67D}" type="presOf" srcId="{38FBBEE2-4BD4-4DAD-B4A2-F2D8D407EE69}" destId="{5134D6B5-D40E-4E8F-985C-5890A0F8FA69}" srcOrd="0" destOrd="0" presId="urn:microsoft.com/office/officeart/2005/8/layout/default#17"/>
    <dgm:cxn modelId="{CB8408D8-DDCD-4277-9C63-A3EC82655CEF}" srcId="{EE8776A2-E109-4396-B790-5650FD937820}" destId="{2B6A7658-8FF6-4E8E-9F76-3BBA78B1F0AA}" srcOrd="3" destOrd="0" parTransId="{C9E1E7FD-2087-400E-B96E-1217ABFA6D15}" sibTransId="{4D2C8D0A-7137-4735-B7DA-03E2C14AF71D}"/>
    <dgm:cxn modelId="{D0D116D8-A836-4215-A9F0-2FBF943BAA40}" srcId="{EE8776A2-E109-4396-B790-5650FD937820}" destId="{5C4D1B0A-DF76-4D70-95F8-4B97FE6144DD}" srcOrd="5" destOrd="0" parTransId="{B954355B-C8BF-4B52-BFAD-51D37C17510B}" sibTransId="{1B48AC57-E918-43A5-9BC4-4C2FD91977BC}"/>
    <dgm:cxn modelId="{BA13CDDB-8C94-41D1-B533-8F2582DC1A10}" srcId="{EE8776A2-E109-4396-B790-5650FD937820}" destId="{7390CD3D-7F2D-4164-AADA-CC8B2975B775}" srcOrd="2" destOrd="0" parTransId="{159F4555-DB68-4676-A3BC-338627EABDBD}" sibTransId="{58A1FDFA-CB40-41C5-9F7D-43680FEA877A}"/>
    <dgm:cxn modelId="{8C0310EA-A954-4031-A10F-52E99E0D4D92}" type="presOf" srcId="{6F77428A-FB8D-45F0-B337-9802CFF30AC1}" destId="{BFEF3064-1C90-47C0-A900-EDF3B304FC1D}" srcOrd="0" destOrd="0" presId="urn:microsoft.com/office/officeart/2005/8/layout/default#17"/>
    <dgm:cxn modelId="{C1B90DFC-80B2-4EF8-AFB4-2E6E9F92546C}" type="presOf" srcId="{9D685592-F490-4D90-888B-5D97A1B4CC35}" destId="{1D26E93C-86E7-419E-BB18-BF52BFEF9BE0}" srcOrd="0" destOrd="0" presId="urn:microsoft.com/office/officeart/2005/8/layout/default#17"/>
    <dgm:cxn modelId="{06E471A8-753C-4D19-8706-56B6B078D14C}" type="presParOf" srcId="{493593CB-0535-4FEB-ABB8-212842359661}" destId="{C677E389-0665-4AE5-BC34-D7E05E47FEA5}" srcOrd="0" destOrd="0" presId="urn:microsoft.com/office/officeart/2005/8/layout/default#17"/>
    <dgm:cxn modelId="{51146AD3-7567-4519-B840-6F1D48326F4F}" type="presParOf" srcId="{493593CB-0535-4FEB-ABB8-212842359661}" destId="{FA32E1C7-8832-4C1F-B865-0B6B1AEE9C8C}" srcOrd="1" destOrd="0" presId="urn:microsoft.com/office/officeart/2005/8/layout/default#17"/>
    <dgm:cxn modelId="{CD621489-24AE-4C7D-B0D2-CD9DBEF13F95}" type="presParOf" srcId="{493593CB-0535-4FEB-ABB8-212842359661}" destId="{1D26E93C-86E7-419E-BB18-BF52BFEF9BE0}" srcOrd="2" destOrd="0" presId="urn:microsoft.com/office/officeart/2005/8/layout/default#17"/>
    <dgm:cxn modelId="{10122FCC-D94C-45A4-A9D7-516F0BA1F570}" type="presParOf" srcId="{493593CB-0535-4FEB-ABB8-212842359661}" destId="{48BCB3C9-2876-400D-B1D5-EB80CCC46F31}" srcOrd="3" destOrd="0" presId="urn:microsoft.com/office/officeart/2005/8/layout/default#17"/>
    <dgm:cxn modelId="{2693886B-99DD-4D5A-AB26-BFB3BABF26F6}" type="presParOf" srcId="{493593CB-0535-4FEB-ABB8-212842359661}" destId="{DBD5E9DE-E2BA-4D0D-8713-3F9E8EB8564A}" srcOrd="4" destOrd="0" presId="urn:microsoft.com/office/officeart/2005/8/layout/default#17"/>
    <dgm:cxn modelId="{3837DDC3-2577-4CE9-8C67-7803F6B8A691}" type="presParOf" srcId="{493593CB-0535-4FEB-ABB8-212842359661}" destId="{3681B6B5-5BFD-4E56-A9ED-7C0EBF5A315A}" srcOrd="5" destOrd="0" presId="urn:microsoft.com/office/officeart/2005/8/layout/default#17"/>
    <dgm:cxn modelId="{ABAE4B0D-60C5-4AB8-B66D-879C5CE6CBA4}" type="presParOf" srcId="{493593CB-0535-4FEB-ABB8-212842359661}" destId="{013C0BD2-A815-4149-88D7-946088698AAE}" srcOrd="6" destOrd="0" presId="urn:microsoft.com/office/officeart/2005/8/layout/default#17"/>
    <dgm:cxn modelId="{E0B96C07-1CC1-40B7-9ED9-57966AB0D29C}" type="presParOf" srcId="{493593CB-0535-4FEB-ABB8-212842359661}" destId="{205C4D12-1765-4FE2-9DA2-28684F4BC3AB}" srcOrd="7" destOrd="0" presId="urn:microsoft.com/office/officeart/2005/8/layout/default#17"/>
    <dgm:cxn modelId="{A2E098BF-7CD8-4B65-9C9E-826C048881BF}" type="presParOf" srcId="{493593CB-0535-4FEB-ABB8-212842359661}" destId="{194AD8C6-C19F-4DA1-8AF9-1563D741E8D8}" srcOrd="8" destOrd="0" presId="urn:microsoft.com/office/officeart/2005/8/layout/default#17"/>
    <dgm:cxn modelId="{D384FEC3-F842-4F14-8E72-293D9F44FB3C}" type="presParOf" srcId="{493593CB-0535-4FEB-ABB8-212842359661}" destId="{172B4B1A-AA63-4A82-A26C-A1829DE586CC}" srcOrd="9" destOrd="0" presId="urn:microsoft.com/office/officeart/2005/8/layout/default#17"/>
    <dgm:cxn modelId="{5FE072CE-9963-409A-B1EA-33E4040E84A3}" type="presParOf" srcId="{493593CB-0535-4FEB-ABB8-212842359661}" destId="{A6F774B4-8F21-4CD7-9A75-642ADF2F0D23}" srcOrd="10" destOrd="0" presId="urn:microsoft.com/office/officeart/2005/8/layout/default#17"/>
    <dgm:cxn modelId="{6F3C6FB4-F7A6-4944-8321-4A40148069F9}" type="presParOf" srcId="{493593CB-0535-4FEB-ABB8-212842359661}" destId="{8E31D92A-CFD4-43D4-8EB8-80BCBC4B9C31}" srcOrd="11" destOrd="0" presId="urn:microsoft.com/office/officeart/2005/8/layout/default#17"/>
    <dgm:cxn modelId="{71E3FE3D-84F1-4719-99F6-E06203385987}" type="presParOf" srcId="{493593CB-0535-4FEB-ABB8-212842359661}" destId="{5134D6B5-D40E-4E8F-985C-5890A0F8FA69}" srcOrd="12" destOrd="0" presId="urn:microsoft.com/office/officeart/2005/8/layout/default#17"/>
    <dgm:cxn modelId="{2A1D0916-4C08-45E3-A8F7-326CD3B7D24B}" type="presParOf" srcId="{493593CB-0535-4FEB-ABB8-212842359661}" destId="{1F2C1860-EA91-4948-BFFC-BDBF49A0CD7D}" srcOrd="13" destOrd="0" presId="urn:microsoft.com/office/officeart/2005/8/layout/default#17"/>
    <dgm:cxn modelId="{2E33717E-F061-49AC-ACEE-2AEDDE120B9E}" type="presParOf" srcId="{493593CB-0535-4FEB-ABB8-212842359661}" destId="{83770F09-A47B-4A8E-9B5E-A128FEAB8675}" srcOrd="14" destOrd="0" presId="urn:microsoft.com/office/officeart/2005/8/layout/default#17"/>
    <dgm:cxn modelId="{798697C7-848E-4D19-95B4-8DB86ED16AB5}" type="presParOf" srcId="{493593CB-0535-4FEB-ABB8-212842359661}" destId="{6AEDF50F-1F48-4CF9-9E2C-E2A5DEEA4A0E}" srcOrd="15" destOrd="0" presId="urn:microsoft.com/office/officeart/2005/8/layout/default#17"/>
    <dgm:cxn modelId="{44272350-C24D-494B-BC94-ECA095010A17}" type="presParOf" srcId="{493593CB-0535-4FEB-ABB8-212842359661}" destId="{B3BB5626-B6E2-4044-B769-845C9D0C9500}" srcOrd="16" destOrd="0" presId="urn:microsoft.com/office/officeart/2005/8/layout/default#17"/>
    <dgm:cxn modelId="{6385ED2D-74EB-48D6-9A71-8E88C67A856A}" type="presParOf" srcId="{493593CB-0535-4FEB-ABB8-212842359661}" destId="{A2EB8312-AACD-40B3-B3AD-51CF47E02BED}" srcOrd="17" destOrd="0" presId="urn:microsoft.com/office/officeart/2005/8/layout/default#17"/>
    <dgm:cxn modelId="{16E8BF6B-CC00-4826-BCDA-20519378F1CB}" type="presParOf" srcId="{493593CB-0535-4FEB-ABB8-212842359661}" destId="{5FAD1FCF-E74F-49F4-9C83-E220EED00CB5}" srcOrd="18" destOrd="0" presId="urn:microsoft.com/office/officeart/2005/8/layout/default#17"/>
    <dgm:cxn modelId="{DDD6DE5B-44FE-4929-BAF1-7A242AAF9DB2}" type="presParOf" srcId="{493593CB-0535-4FEB-ABB8-212842359661}" destId="{8E52FB2E-4571-4C25-AE57-DC5050B5B400}" srcOrd="19" destOrd="0" presId="urn:microsoft.com/office/officeart/2005/8/layout/default#17"/>
    <dgm:cxn modelId="{AD5731B2-3128-4C2D-A4B8-5D4574513F5A}" type="presParOf" srcId="{493593CB-0535-4FEB-ABB8-212842359661}" destId="{BFEF3064-1C90-47C0-A900-EDF3B304FC1D}" srcOrd="20" destOrd="0" presId="urn:microsoft.com/office/officeart/2005/8/layout/default#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752AA-BF1C-4A36-BC42-65F59DD83E1F}" type="doc">
      <dgm:prSet loTypeId="urn:microsoft.com/office/officeart/2005/8/layout/default#23" loCatId="list" qsTypeId="urn:microsoft.com/office/officeart/2005/8/quickstyle/3d2" qsCatId="3D" csTypeId="urn:microsoft.com/office/officeart/2005/8/colors/colorful5" csCatId="colorful" phldr="1"/>
      <dgm:spPr/>
      <dgm:t>
        <a:bodyPr/>
        <a:lstStyle/>
        <a:p>
          <a:endParaRPr lang="en-US"/>
        </a:p>
      </dgm:t>
    </dgm:pt>
    <dgm:pt modelId="{5D9D80F9-685C-4D9E-9D6E-29DA6604686D}">
      <dgm:prSet phldrT="[Text]"/>
      <dgm:spPr/>
      <dgm:t>
        <a:bodyPr/>
        <a:lstStyle/>
        <a:p>
          <a:r>
            <a:rPr lang="tr-TR" dirty="0"/>
            <a:t>Bir kablosuz erişim noktası </a:t>
          </a:r>
          <a:r>
            <a:rPr lang="tr-TR" dirty="0" err="1"/>
            <a:t>SSID’de</a:t>
          </a:r>
          <a:r>
            <a:rPr lang="tr-TR" dirty="0"/>
            <a:t> yayınlanmamalıdır.</a:t>
          </a:r>
          <a:endParaRPr lang="en-US" dirty="0"/>
        </a:p>
      </dgm:t>
    </dgm:pt>
    <dgm:pt modelId="{9EE90AE7-84B1-4665-BAA0-F1ABF59BBFE0}" type="parTrans" cxnId="{E2E070F2-8E48-48DD-8B2E-A51F1CDAC64E}">
      <dgm:prSet/>
      <dgm:spPr/>
      <dgm:t>
        <a:bodyPr/>
        <a:lstStyle/>
        <a:p>
          <a:endParaRPr lang="en-US"/>
        </a:p>
      </dgm:t>
    </dgm:pt>
    <dgm:pt modelId="{D30E2D21-E6B0-493C-AFB9-33F5113AA824}" type="sibTrans" cxnId="{E2E070F2-8E48-48DD-8B2E-A51F1CDAC64E}">
      <dgm:prSet/>
      <dgm:spPr/>
      <dgm:t>
        <a:bodyPr/>
        <a:lstStyle/>
        <a:p>
          <a:endParaRPr lang="en-US"/>
        </a:p>
      </dgm:t>
    </dgm:pt>
    <dgm:pt modelId="{8B9D1A09-8687-4FF1-8045-D0458314D115}">
      <dgm:prSet phldrT="[Text]"/>
      <dgm:spPr/>
      <dgm:t>
        <a:bodyPr/>
        <a:lstStyle/>
        <a:p>
          <a:r>
            <a:rPr lang="tr-TR" dirty="0"/>
            <a:t>Varsayılan </a:t>
          </a:r>
          <a:r>
            <a:rPr lang="tr-TR" dirty="0" err="1"/>
            <a:t>SSID’nizi</a:t>
          </a:r>
          <a:r>
            <a:rPr lang="tr-TR" dirty="0"/>
            <a:t> değiştirin.</a:t>
          </a:r>
          <a:endParaRPr lang="en-US" dirty="0"/>
        </a:p>
      </dgm:t>
    </dgm:pt>
    <dgm:pt modelId="{ED40E1F9-47EA-41F9-84DE-FC65375451B9}" type="parTrans" cxnId="{4C8F37B7-101C-410D-B8A8-95480D145E03}">
      <dgm:prSet/>
      <dgm:spPr/>
      <dgm:t>
        <a:bodyPr/>
        <a:lstStyle/>
        <a:p>
          <a:endParaRPr lang="en-US"/>
        </a:p>
      </dgm:t>
    </dgm:pt>
    <dgm:pt modelId="{FA49A7D1-B15F-41E3-8285-39CFE64FA50C}" type="sibTrans" cxnId="{4C8F37B7-101C-410D-B8A8-95480D145E03}">
      <dgm:prSet/>
      <dgm:spPr/>
      <dgm:t>
        <a:bodyPr/>
        <a:lstStyle/>
        <a:p>
          <a:endParaRPr lang="en-US"/>
        </a:p>
      </dgm:t>
    </dgm:pt>
    <dgm:pt modelId="{9225F212-00AB-4516-BCFB-C745A4BDBFFC}">
      <dgm:prSet phldrT="[Text]"/>
      <dgm:spPr/>
      <dgm:t>
        <a:bodyPr/>
        <a:lstStyle/>
        <a:p>
          <a:r>
            <a:rPr lang="en-US" dirty="0"/>
            <a:t>WAP </a:t>
          </a:r>
          <a:r>
            <a:rPr lang="tr-TR" dirty="0"/>
            <a:t>ayarlayın, bu sayede sadece belirli aygıtlar erişim sağlayabilir.</a:t>
          </a:r>
          <a:endParaRPr lang="en-US" dirty="0"/>
        </a:p>
      </dgm:t>
    </dgm:pt>
    <dgm:pt modelId="{F44377FB-7DD9-445F-8800-CD526F452B31}" type="parTrans" cxnId="{6A846E2A-EF78-4B0E-99C2-0DAB703B2DD2}">
      <dgm:prSet/>
      <dgm:spPr/>
      <dgm:t>
        <a:bodyPr/>
        <a:lstStyle/>
        <a:p>
          <a:endParaRPr lang="en-US"/>
        </a:p>
      </dgm:t>
    </dgm:pt>
    <dgm:pt modelId="{7D70D986-ECA7-4F21-8BCA-524EF34D230E}" type="sibTrans" cxnId="{6A846E2A-EF78-4B0E-99C2-0DAB703B2DD2}">
      <dgm:prSet/>
      <dgm:spPr/>
      <dgm:t>
        <a:bodyPr/>
        <a:lstStyle/>
        <a:p>
          <a:endParaRPr lang="en-US"/>
        </a:p>
      </dgm:t>
    </dgm:pt>
    <dgm:pt modelId="{537DD0AE-F86E-49B0-A687-0C59D64639A2}">
      <dgm:prSet phldrT="[Text]"/>
      <dgm:spPr/>
      <dgm:t>
        <a:bodyPr/>
        <a:lstStyle/>
        <a:p>
          <a:r>
            <a:rPr lang="en-US" dirty="0"/>
            <a:t>WPA </a:t>
          </a:r>
          <a:r>
            <a:rPr lang="tr-TR" dirty="0"/>
            <a:t>veya </a:t>
          </a:r>
          <a:r>
            <a:rPr lang="en-US" dirty="0"/>
            <a:t>WPA2 </a:t>
          </a:r>
          <a:r>
            <a:rPr lang="tr-TR" dirty="0"/>
            <a:t>güvenlik standartlarını kullanın.</a:t>
          </a:r>
          <a:endParaRPr lang="en-US" dirty="0"/>
        </a:p>
      </dgm:t>
    </dgm:pt>
    <dgm:pt modelId="{83C572F8-2DE7-482C-94D3-5CDBBC0B9195}" type="parTrans" cxnId="{3EC0DCFF-EFA8-424A-969B-FF3D78046B19}">
      <dgm:prSet/>
      <dgm:spPr/>
      <dgm:t>
        <a:bodyPr/>
        <a:lstStyle/>
        <a:p>
          <a:endParaRPr lang="en-US"/>
        </a:p>
      </dgm:t>
    </dgm:pt>
    <dgm:pt modelId="{BD5C1035-ACA4-4B21-B76B-EE50CD87FD99}" type="sibTrans" cxnId="{3EC0DCFF-EFA8-424A-969B-FF3D78046B19}">
      <dgm:prSet/>
      <dgm:spPr/>
      <dgm:t>
        <a:bodyPr/>
        <a:lstStyle/>
        <a:p>
          <a:endParaRPr lang="en-US"/>
        </a:p>
      </dgm:t>
    </dgm:pt>
    <dgm:pt modelId="{E1F067E5-EA96-4E83-B947-C22861799391}" type="pres">
      <dgm:prSet presAssocID="{909752AA-BF1C-4A36-BC42-65F59DD83E1F}" presName="diagram" presStyleCnt="0">
        <dgm:presLayoutVars>
          <dgm:dir/>
          <dgm:resizeHandles val="exact"/>
        </dgm:presLayoutVars>
      </dgm:prSet>
      <dgm:spPr/>
    </dgm:pt>
    <dgm:pt modelId="{CAEB66A4-32CA-44FE-82F8-003CDE1CAB1E}" type="pres">
      <dgm:prSet presAssocID="{5D9D80F9-685C-4D9E-9D6E-29DA6604686D}" presName="node" presStyleLbl="node1" presStyleIdx="0" presStyleCnt="4">
        <dgm:presLayoutVars>
          <dgm:bulletEnabled val="1"/>
        </dgm:presLayoutVars>
      </dgm:prSet>
      <dgm:spPr/>
    </dgm:pt>
    <dgm:pt modelId="{DAAE01B7-500A-4017-B9B5-896EC862E89C}" type="pres">
      <dgm:prSet presAssocID="{D30E2D21-E6B0-493C-AFB9-33F5113AA824}" presName="sibTrans" presStyleCnt="0"/>
      <dgm:spPr/>
    </dgm:pt>
    <dgm:pt modelId="{2ABC82CB-87B1-442F-8E49-23B4E1C85D9D}" type="pres">
      <dgm:prSet presAssocID="{8B9D1A09-8687-4FF1-8045-D0458314D115}" presName="node" presStyleLbl="node1" presStyleIdx="1" presStyleCnt="4">
        <dgm:presLayoutVars>
          <dgm:bulletEnabled val="1"/>
        </dgm:presLayoutVars>
      </dgm:prSet>
      <dgm:spPr/>
    </dgm:pt>
    <dgm:pt modelId="{3C97DA22-917A-474A-8026-B89F4BD3AB75}" type="pres">
      <dgm:prSet presAssocID="{FA49A7D1-B15F-41E3-8285-39CFE64FA50C}" presName="sibTrans" presStyleCnt="0"/>
      <dgm:spPr/>
    </dgm:pt>
    <dgm:pt modelId="{DE3EA5D8-94CF-4DD0-A2C2-A77B1D5BBBD6}" type="pres">
      <dgm:prSet presAssocID="{9225F212-00AB-4516-BCFB-C745A4BDBFFC}" presName="node" presStyleLbl="node1" presStyleIdx="2" presStyleCnt="4">
        <dgm:presLayoutVars>
          <dgm:bulletEnabled val="1"/>
        </dgm:presLayoutVars>
      </dgm:prSet>
      <dgm:spPr/>
    </dgm:pt>
    <dgm:pt modelId="{CA62B88C-6095-4D6D-8ADA-D347444056C0}" type="pres">
      <dgm:prSet presAssocID="{7D70D986-ECA7-4F21-8BCA-524EF34D230E}" presName="sibTrans" presStyleCnt="0"/>
      <dgm:spPr/>
    </dgm:pt>
    <dgm:pt modelId="{C409CE38-6554-466C-BFED-342B7B7BF41C}" type="pres">
      <dgm:prSet presAssocID="{537DD0AE-F86E-49B0-A687-0C59D64639A2}" presName="node" presStyleLbl="node1" presStyleIdx="3" presStyleCnt="4">
        <dgm:presLayoutVars>
          <dgm:bulletEnabled val="1"/>
        </dgm:presLayoutVars>
      </dgm:prSet>
      <dgm:spPr/>
    </dgm:pt>
  </dgm:ptLst>
  <dgm:cxnLst>
    <dgm:cxn modelId="{55723902-7024-40D2-9205-01E8D2F8A415}" type="presOf" srcId="{909752AA-BF1C-4A36-BC42-65F59DD83E1F}" destId="{E1F067E5-EA96-4E83-B947-C22861799391}" srcOrd="0" destOrd="0" presId="urn:microsoft.com/office/officeart/2005/8/layout/default#23"/>
    <dgm:cxn modelId="{A29C0F08-8486-4032-8EB3-611C2A846A3D}" type="presOf" srcId="{5D9D80F9-685C-4D9E-9D6E-29DA6604686D}" destId="{CAEB66A4-32CA-44FE-82F8-003CDE1CAB1E}" srcOrd="0" destOrd="0" presId="urn:microsoft.com/office/officeart/2005/8/layout/default#23"/>
    <dgm:cxn modelId="{6A846E2A-EF78-4B0E-99C2-0DAB703B2DD2}" srcId="{909752AA-BF1C-4A36-BC42-65F59DD83E1F}" destId="{9225F212-00AB-4516-BCFB-C745A4BDBFFC}" srcOrd="2" destOrd="0" parTransId="{F44377FB-7DD9-445F-8800-CD526F452B31}" sibTransId="{7D70D986-ECA7-4F21-8BCA-524EF34D230E}"/>
    <dgm:cxn modelId="{6FB64666-B18C-482D-B0BD-AFB343ACDE93}" type="presOf" srcId="{537DD0AE-F86E-49B0-A687-0C59D64639A2}" destId="{C409CE38-6554-466C-BFED-342B7B7BF41C}" srcOrd="0" destOrd="0" presId="urn:microsoft.com/office/officeart/2005/8/layout/default#23"/>
    <dgm:cxn modelId="{36EDE693-745F-4EDA-ACC7-3A3F06604AA4}" type="presOf" srcId="{9225F212-00AB-4516-BCFB-C745A4BDBFFC}" destId="{DE3EA5D8-94CF-4DD0-A2C2-A77B1D5BBBD6}" srcOrd="0" destOrd="0" presId="urn:microsoft.com/office/officeart/2005/8/layout/default#23"/>
    <dgm:cxn modelId="{4C8F37B7-101C-410D-B8A8-95480D145E03}" srcId="{909752AA-BF1C-4A36-BC42-65F59DD83E1F}" destId="{8B9D1A09-8687-4FF1-8045-D0458314D115}" srcOrd="1" destOrd="0" parTransId="{ED40E1F9-47EA-41F9-84DE-FC65375451B9}" sibTransId="{FA49A7D1-B15F-41E3-8285-39CFE64FA50C}"/>
    <dgm:cxn modelId="{531B72C4-79FA-48C8-B17A-96F36834E813}" type="presOf" srcId="{8B9D1A09-8687-4FF1-8045-D0458314D115}" destId="{2ABC82CB-87B1-442F-8E49-23B4E1C85D9D}" srcOrd="0" destOrd="0" presId="urn:microsoft.com/office/officeart/2005/8/layout/default#23"/>
    <dgm:cxn modelId="{E2E070F2-8E48-48DD-8B2E-A51F1CDAC64E}" srcId="{909752AA-BF1C-4A36-BC42-65F59DD83E1F}" destId="{5D9D80F9-685C-4D9E-9D6E-29DA6604686D}" srcOrd="0" destOrd="0" parTransId="{9EE90AE7-84B1-4665-BAA0-F1ABF59BBFE0}" sibTransId="{D30E2D21-E6B0-493C-AFB9-33F5113AA824}"/>
    <dgm:cxn modelId="{3EC0DCFF-EFA8-424A-969B-FF3D78046B19}" srcId="{909752AA-BF1C-4A36-BC42-65F59DD83E1F}" destId="{537DD0AE-F86E-49B0-A687-0C59D64639A2}" srcOrd="3" destOrd="0" parTransId="{83C572F8-2DE7-482C-94D3-5CDBBC0B9195}" sibTransId="{BD5C1035-ACA4-4B21-B76B-EE50CD87FD99}"/>
    <dgm:cxn modelId="{BE215264-F215-49F7-BB1B-AEA1BF69F0D2}" type="presParOf" srcId="{E1F067E5-EA96-4E83-B947-C22861799391}" destId="{CAEB66A4-32CA-44FE-82F8-003CDE1CAB1E}" srcOrd="0" destOrd="0" presId="urn:microsoft.com/office/officeart/2005/8/layout/default#23"/>
    <dgm:cxn modelId="{C9037B5D-A4CA-4673-8E6A-2400E568C967}" type="presParOf" srcId="{E1F067E5-EA96-4E83-B947-C22861799391}" destId="{DAAE01B7-500A-4017-B9B5-896EC862E89C}" srcOrd="1" destOrd="0" presId="urn:microsoft.com/office/officeart/2005/8/layout/default#23"/>
    <dgm:cxn modelId="{1667F38D-A33E-47ED-8804-993D803782D4}" type="presParOf" srcId="{E1F067E5-EA96-4E83-B947-C22861799391}" destId="{2ABC82CB-87B1-442F-8E49-23B4E1C85D9D}" srcOrd="2" destOrd="0" presId="urn:microsoft.com/office/officeart/2005/8/layout/default#23"/>
    <dgm:cxn modelId="{E49F6654-6656-4DD9-9482-B25DA8F53BE5}" type="presParOf" srcId="{E1F067E5-EA96-4E83-B947-C22861799391}" destId="{3C97DA22-917A-474A-8026-B89F4BD3AB75}" srcOrd="3" destOrd="0" presId="urn:microsoft.com/office/officeart/2005/8/layout/default#23"/>
    <dgm:cxn modelId="{30476DA6-D206-47F0-8F0C-0A51B717AB28}" type="presParOf" srcId="{E1F067E5-EA96-4E83-B947-C22861799391}" destId="{DE3EA5D8-94CF-4DD0-A2C2-A77B1D5BBBD6}" srcOrd="4" destOrd="0" presId="urn:microsoft.com/office/officeart/2005/8/layout/default#23"/>
    <dgm:cxn modelId="{8111E447-CE22-4816-AB3F-3AC6F3930831}" type="presParOf" srcId="{E1F067E5-EA96-4E83-B947-C22861799391}" destId="{CA62B88C-6095-4D6D-8ADA-D347444056C0}" srcOrd="5" destOrd="0" presId="urn:microsoft.com/office/officeart/2005/8/layout/default#23"/>
    <dgm:cxn modelId="{24E43EB2-F88B-49A6-A6B7-DEA1833902FD}" type="presParOf" srcId="{E1F067E5-EA96-4E83-B947-C22861799391}" destId="{C409CE38-6554-466C-BFED-342B7B7BF41C}" srcOrd="6" destOrd="0" presId="urn:microsoft.com/office/officeart/2005/8/layout/defaul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49C2D-05D9-4AC8-99BE-D63A05FFFE6E}">
      <dsp:nvSpPr>
        <dsp:cNvPr id="0" name=""/>
        <dsp:cNvSpPr/>
      </dsp:nvSpPr>
      <dsp:spPr>
        <a:xfrm>
          <a:off x="3323" y="281318"/>
          <a:ext cx="1998315"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tr-TR" sz="1900" b="1" kern="1200" dirty="0"/>
            <a:t>Bilgisayar Virüsü</a:t>
          </a:r>
          <a:endParaRPr lang="en-US" sz="1900" b="1" kern="1200" dirty="0"/>
        </a:p>
      </dsp:txBody>
      <dsp:txXfrm>
        <a:off x="3323" y="281318"/>
        <a:ext cx="1998315" cy="547200"/>
      </dsp:txXfrm>
    </dsp:sp>
    <dsp:sp modelId="{D977DDE5-3639-4D27-BD5B-E3B852AACF52}">
      <dsp:nvSpPr>
        <dsp:cNvPr id="0" name=""/>
        <dsp:cNvSpPr/>
      </dsp:nvSpPr>
      <dsp:spPr>
        <a:xfrm>
          <a:off x="3323" y="828518"/>
          <a:ext cx="1998315" cy="237631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0" kern="1200" dirty="0"/>
            <a:t>Bilgisayarın çalışma şeklini değiştirerek kötü yönde etkilenmesine neden olur.</a:t>
          </a:r>
          <a:endParaRPr lang="en-US" sz="1900" b="0" kern="1200" dirty="0"/>
        </a:p>
      </dsp:txBody>
      <dsp:txXfrm>
        <a:off x="3323" y="828518"/>
        <a:ext cx="1998315" cy="2376312"/>
      </dsp:txXfrm>
    </dsp:sp>
    <dsp:sp modelId="{C5522C7C-789F-4E7F-A9DB-7F10D31CFEA6}">
      <dsp:nvSpPr>
        <dsp:cNvPr id="0" name=""/>
        <dsp:cNvSpPr/>
      </dsp:nvSpPr>
      <dsp:spPr>
        <a:xfrm>
          <a:off x="2281402" y="281318"/>
          <a:ext cx="1998315" cy="547200"/>
        </a:xfrm>
        <a:prstGeom prst="rect">
          <a:avLst/>
        </a:prstGeom>
        <a:solidFill>
          <a:schemeClr val="accent5">
            <a:hueOff val="2003568"/>
            <a:satOff val="-8793"/>
            <a:lumOff val="2614"/>
            <a:alphaOff val="0"/>
          </a:schemeClr>
        </a:solidFill>
        <a:ln w="12700" cap="flat" cmpd="sng" algn="ctr">
          <a:solidFill>
            <a:schemeClr val="accent5">
              <a:hueOff val="2003568"/>
              <a:satOff val="-8793"/>
              <a:lumOff val="2614"/>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tr-TR" sz="1900" b="1" kern="1200" dirty="0"/>
            <a:t>Solucan</a:t>
          </a:r>
          <a:endParaRPr lang="en-US" sz="1900" b="1" kern="1200" dirty="0"/>
        </a:p>
      </dsp:txBody>
      <dsp:txXfrm>
        <a:off x="2281402" y="281318"/>
        <a:ext cx="1998315" cy="547200"/>
      </dsp:txXfrm>
    </dsp:sp>
    <dsp:sp modelId="{CB1DC207-015E-4BDB-B018-BDE343168F9D}">
      <dsp:nvSpPr>
        <dsp:cNvPr id="0" name=""/>
        <dsp:cNvSpPr/>
      </dsp:nvSpPr>
      <dsp:spPr>
        <a:xfrm>
          <a:off x="2281402" y="828518"/>
          <a:ext cx="1998315" cy="2376312"/>
        </a:xfrm>
        <a:prstGeom prst="rect">
          <a:avLst/>
        </a:prstGeom>
        <a:solidFill>
          <a:schemeClr val="accent5">
            <a:tint val="40000"/>
            <a:alpha val="90000"/>
            <a:hueOff val="1942688"/>
            <a:satOff val="-6081"/>
            <a:lumOff val="403"/>
            <a:alphaOff val="0"/>
          </a:schemeClr>
        </a:solidFill>
        <a:ln w="12700" cap="flat" cmpd="sng" algn="ctr">
          <a:solidFill>
            <a:schemeClr val="accent5">
              <a:tint val="40000"/>
              <a:alpha val="90000"/>
              <a:hueOff val="1942688"/>
              <a:satOff val="-6081"/>
              <a:lumOff val="403"/>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0" kern="1200" dirty="0"/>
            <a:t>Kendini tekrarlayarak kopyalar, kaynakları kullanır ve bilgisayarı ya da ağı kapatır.</a:t>
          </a:r>
          <a:endParaRPr lang="en-US" sz="1900" b="0" kern="1200" dirty="0"/>
        </a:p>
      </dsp:txBody>
      <dsp:txXfrm>
        <a:off x="2281402" y="828518"/>
        <a:ext cx="1998315" cy="2376312"/>
      </dsp:txXfrm>
    </dsp:sp>
    <dsp:sp modelId="{B8BF919F-FA0C-4433-9F3A-F37CF03F9CBB}">
      <dsp:nvSpPr>
        <dsp:cNvPr id="0" name=""/>
        <dsp:cNvSpPr/>
      </dsp:nvSpPr>
      <dsp:spPr>
        <a:xfrm>
          <a:off x="4559482" y="281318"/>
          <a:ext cx="1998315" cy="547200"/>
        </a:xfrm>
        <a:prstGeom prst="rect">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tr-TR" sz="1900" b="1" kern="1200" dirty="0"/>
            <a:t>Truva atı</a:t>
          </a:r>
          <a:endParaRPr lang="en-US" sz="1900" b="1" kern="1200" dirty="0"/>
        </a:p>
      </dsp:txBody>
      <dsp:txXfrm>
        <a:off x="4559482" y="281318"/>
        <a:ext cx="1998315" cy="547200"/>
      </dsp:txXfrm>
    </dsp:sp>
    <dsp:sp modelId="{645DE05B-4DC9-4E9C-A300-4F73A62013DD}">
      <dsp:nvSpPr>
        <dsp:cNvPr id="0" name=""/>
        <dsp:cNvSpPr/>
      </dsp:nvSpPr>
      <dsp:spPr>
        <a:xfrm>
          <a:off x="4559482" y="828518"/>
          <a:ext cx="1998315" cy="2376312"/>
        </a:xfrm>
        <a:prstGeom prst="rect">
          <a:avLst/>
        </a:prstGeom>
        <a:solidFill>
          <a:schemeClr val="accent5">
            <a:tint val="40000"/>
            <a:alpha val="90000"/>
            <a:hueOff val="3885376"/>
            <a:satOff val="-12163"/>
            <a:lumOff val="806"/>
            <a:alphaOff val="0"/>
          </a:schemeClr>
        </a:solidFill>
        <a:ln w="12700" cap="flat" cmpd="sng" algn="ctr">
          <a:solidFill>
            <a:schemeClr val="accent5">
              <a:tint val="40000"/>
              <a:alpha val="90000"/>
              <a:hueOff val="3885376"/>
              <a:satOff val="-12163"/>
              <a:lumOff val="806"/>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0" kern="1200" dirty="0"/>
            <a:t>Yasal bir program içerisinde gizlenen veya yasal gibi görünen tehlikeli bir programdır.</a:t>
          </a:r>
          <a:endParaRPr lang="en-US" sz="1900" b="0" kern="1200" dirty="0"/>
        </a:p>
      </dsp:txBody>
      <dsp:txXfrm>
        <a:off x="4559482" y="828518"/>
        <a:ext cx="1998315" cy="2376312"/>
      </dsp:txXfrm>
    </dsp:sp>
    <dsp:sp modelId="{78F8EE4F-52D2-42E1-983F-D5CFC9F57C82}">
      <dsp:nvSpPr>
        <dsp:cNvPr id="0" name=""/>
        <dsp:cNvSpPr/>
      </dsp:nvSpPr>
      <dsp:spPr>
        <a:xfrm>
          <a:off x="6837561" y="281318"/>
          <a:ext cx="1998315" cy="547200"/>
        </a:xfrm>
        <a:prstGeom prst="rect">
          <a:avLst/>
        </a:prstGeom>
        <a:solidFill>
          <a:schemeClr val="accent5">
            <a:hueOff val="6010703"/>
            <a:satOff val="-26380"/>
            <a:lumOff val="7843"/>
            <a:alphaOff val="0"/>
          </a:schemeClr>
        </a:solidFill>
        <a:ln w="12700" cap="flat" cmpd="sng" algn="ctr">
          <a:solidFill>
            <a:schemeClr val="accent5">
              <a:hueOff val="6010703"/>
              <a:satOff val="-26380"/>
              <a:lumOff val="7843"/>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err="1"/>
            <a:t>Rootkit</a:t>
          </a:r>
          <a:endParaRPr lang="en-US" sz="1900" b="1" kern="1200" dirty="0"/>
        </a:p>
      </dsp:txBody>
      <dsp:txXfrm>
        <a:off x="6837561" y="281318"/>
        <a:ext cx="1998315" cy="547200"/>
      </dsp:txXfrm>
    </dsp:sp>
    <dsp:sp modelId="{84077436-973E-423C-B543-C98D138401FF}">
      <dsp:nvSpPr>
        <dsp:cNvPr id="0" name=""/>
        <dsp:cNvSpPr/>
      </dsp:nvSpPr>
      <dsp:spPr>
        <a:xfrm>
          <a:off x="6837561" y="828518"/>
          <a:ext cx="1998315" cy="2376312"/>
        </a:xfrm>
        <a:prstGeom prst="rect">
          <a:avLst/>
        </a:prstGeom>
        <a:solidFill>
          <a:schemeClr val="accent5">
            <a:tint val="40000"/>
            <a:alpha val="90000"/>
            <a:hueOff val="5828064"/>
            <a:satOff val="-18244"/>
            <a:lumOff val="1209"/>
            <a:alphaOff val="0"/>
          </a:schemeClr>
        </a:solidFill>
        <a:ln w="12700" cap="flat" cmpd="sng" algn="ctr">
          <a:solidFill>
            <a:schemeClr val="accent5">
              <a:tint val="40000"/>
              <a:alpha val="90000"/>
              <a:hueOff val="5828064"/>
              <a:satOff val="-18244"/>
              <a:lumOff val="1209"/>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0" kern="1200" dirty="0"/>
            <a:t>Bir bilgisayarda saklanan ve birilerinin uzaktaki birilerine tam kontrol sağlayan programdır.</a:t>
          </a:r>
          <a:endParaRPr lang="en-US" sz="1900" b="0" kern="1200" dirty="0"/>
        </a:p>
      </dsp:txBody>
      <dsp:txXfrm>
        <a:off x="6837561" y="828518"/>
        <a:ext cx="1998315" cy="2376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7E389-0665-4AE5-BC34-D7E05E47FEA5}">
      <dsp:nvSpPr>
        <dsp:cNvPr id="0" name=""/>
        <dsp:cNvSpPr/>
      </dsp:nvSpPr>
      <dsp:spPr>
        <a:xfrm>
          <a:off x="595266" y="2510"/>
          <a:ext cx="1781839" cy="1069103"/>
        </a:xfrm>
        <a:prstGeom prst="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İşletim sistemi normalden daha yavaş çalışır.</a:t>
          </a:r>
          <a:endParaRPr lang="en-US" sz="1600" kern="1200" dirty="0"/>
        </a:p>
      </dsp:txBody>
      <dsp:txXfrm>
        <a:off x="595266" y="2510"/>
        <a:ext cx="1781839" cy="1069103"/>
      </dsp:txXfrm>
    </dsp:sp>
    <dsp:sp modelId="{1D26E93C-86E7-419E-BB18-BF52BFEF9BE0}">
      <dsp:nvSpPr>
        <dsp:cNvPr id="0" name=""/>
        <dsp:cNvSpPr/>
      </dsp:nvSpPr>
      <dsp:spPr>
        <a:xfrm>
          <a:off x="2555289" y="2510"/>
          <a:ext cx="1781839" cy="1069103"/>
        </a:xfrm>
        <a:prstGeom prst="rect">
          <a:avLst/>
        </a:prstGeom>
        <a:solidFill>
          <a:schemeClr val="accent5">
            <a:hueOff val="601070"/>
            <a:satOff val="-2638"/>
            <a:lumOff val="784"/>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Kullanılabilir bellek beklenenden daha azdır.</a:t>
          </a:r>
          <a:endParaRPr lang="en-US" sz="1600" kern="1200" dirty="0"/>
        </a:p>
      </dsp:txBody>
      <dsp:txXfrm>
        <a:off x="2555289" y="2510"/>
        <a:ext cx="1781839" cy="1069103"/>
      </dsp:txXfrm>
    </dsp:sp>
    <dsp:sp modelId="{DBD5E9DE-E2BA-4D0D-8713-3F9E8EB8564A}">
      <dsp:nvSpPr>
        <dsp:cNvPr id="0" name=""/>
        <dsp:cNvSpPr/>
      </dsp:nvSpPr>
      <dsp:spPr>
        <a:xfrm>
          <a:off x="4515312" y="2510"/>
          <a:ext cx="1781839" cy="1069103"/>
        </a:xfrm>
        <a:prstGeom prst="rect">
          <a:avLst/>
        </a:prstGeom>
        <a:solidFill>
          <a:schemeClr val="accent5">
            <a:hueOff val="1202141"/>
            <a:satOff val="-5276"/>
            <a:lumOff val="1569"/>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Dosyalar bozulmuştur.</a:t>
          </a:r>
          <a:endParaRPr lang="en-US" sz="1600" kern="1200" dirty="0"/>
        </a:p>
      </dsp:txBody>
      <dsp:txXfrm>
        <a:off x="4515312" y="2510"/>
        <a:ext cx="1781839" cy="1069103"/>
      </dsp:txXfrm>
    </dsp:sp>
    <dsp:sp modelId="{013C0BD2-A815-4149-88D7-946088698AAE}">
      <dsp:nvSpPr>
        <dsp:cNvPr id="0" name=""/>
        <dsp:cNvSpPr/>
      </dsp:nvSpPr>
      <dsp:spPr>
        <a:xfrm>
          <a:off x="6475335" y="2510"/>
          <a:ext cx="1781839" cy="1069103"/>
        </a:xfrm>
        <a:prstGeom prst="rect">
          <a:avLst/>
        </a:prstGeom>
        <a:solidFill>
          <a:schemeClr val="accent5">
            <a:hueOff val="1803211"/>
            <a:satOff val="-7914"/>
            <a:lumOff val="2353"/>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Ekranda beklenmedik mesaj veya görüntüler görülür.</a:t>
          </a:r>
          <a:endParaRPr lang="en-US" sz="1600" kern="1200" dirty="0"/>
        </a:p>
      </dsp:txBody>
      <dsp:txXfrm>
        <a:off x="6475335" y="2510"/>
        <a:ext cx="1781839" cy="1069103"/>
      </dsp:txXfrm>
    </dsp:sp>
    <dsp:sp modelId="{194AD8C6-C19F-4DA1-8AF9-1563D741E8D8}">
      <dsp:nvSpPr>
        <dsp:cNvPr id="0" name=""/>
        <dsp:cNvSpPr/>
      </dsp:nvSpPr>
      <dsp:spPr>
        <a:xfrm>
          <a:off x="8435358" y="2510"/>
          <a:ext cx="1781839" cy="1069103"/>
        </a:xfrm>
        <a:prstGeom prst="rect">
          <a:avLst/>
        </a:prstGeom>
        <a:solidFill>
          <a:schemeClr val="accent5">
            <a:hueOff val="2404281"/>
            <a:satOff val="-10552"/>
            <a:lumOff val="3137"/>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Müzik veya beklenmedik sesler rastgele duyulmaya başlar.</a:t>
          </a:r>
          <a:endParaRPr lang="en-US" sz="1600" kern="1200" dirty="0"/>
        </a:p>
      </dsp:txBody>
      <dsp:txXfrm>
        <a:off x="8435358" y="2510"/>
        <a:ext cx="1781839" cy="1069103"/>
      </dsp:txXfrm>
    </dsp:sp>
    <dsp:sp modelId="{A6F774B4-8F21-4CD7-9A75-642ADF2F0D23}">
      <dsp:nvSpPr>
        <dsp:cNvPr id="0" name=""/>
        <dsp:cNvSpPr/>
      </dsp:nvSpPr>
      <dsp:spPr>
        <a:xfrm>
          <a:off x="595266" y="1249798"/>
          <a:ext cx="1781839" cy="1069103"/>
        </a:xfrm>
        <a:prstGeom prst="rect">
          <a:avLst/>
        </a:prstGeom>
        <a:solidFill>
          <a:schemeClr val="accent5">
            <a:hueOff val="3005351"/>
            <a:satOff val="-13190"/>
            <a:lumOff val="3921"/>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Programlardan çıkılır ve dosyalar kaybolur.</a:t>
          </a:r>
          <a:endParaRPr lang="en-US" sz="1600" kern="1200" dirty="0"/>
        </a:p>
      </dsp:txBody>
      <dsp:txXfrm>
        <a:off x="595266" y="1249798"/>
        <a:ext cx="1781839" cy="1069103"/>
      </dsp:txXfrm>
    </dsp:sp>
    <dsp:sp modelId="{5134D6B5-D40E-4E8F-985C-5890A0F8FA69}">
      <dsp:nvSpPr>
        <dsp:cNvPr id="0" name=""/>
        <dsp:cNvSpPr/>
      </dsp:nvSpPr>
      <dsp:spPr>
        <a:xfrm>
          <a:off x="2555289" y="1249798"/>
          <a:ext cx="1781839" cy="1069103"/>
        </a:xfrm>
        <a:prstGeom prst="rect">
          <a:avLst/>
        </a:prstGeom>
        <a:solidFill>
          <a:schemeClr val="accent5">
            <a:hueOff val="3606422"/>
            <a:satOff val="-15828"/>
            <a:lumOff val="4706"/>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Programlar veya dosyalar düzgün şekilde çalışmaz.</a:t>
          </a:r>
          <a:endParaRPr lang="en-US" sz="1600" kern="1200" dirty="0"/>
        </a:p>
      </dsp:txBody>
      <dsp:txXfrm>
        <a:off x="2555289" y="1249798"/>
        <a:ext cx="1781839" cy="1069103"/>
      </dsp:txXfrm>
    </dsp:sp>
    <dsp:sp modelId="{83770F09-A47B-4A8E-9B5E-A128FEAB8675}">
      <dsp:nvSpPr>
        <dsp:cNvPr id="0" name=""/>
        <dsp:cNvSpPr/>
      </dsp:nvSpPr>
      <dsp:spPr>
        <a:xfrm>
          <a:off x="4515312" y="1249798"/>
          <a:ext cx="1781839" cy="1069103"/>
        </a:xfrm>
        <a:prstGeom prst="rect">
          <a:avLst/>
        </a:prstGeom>
        <a:solidFill>
          <a:schemeClr val="accent5">
            <a:hueOff val="4207492"/>
            <a:satOff val="-18466"/>
            <a:lumOff val="549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Bilinmeyen programlar veya dosyalar gizemli bir biçimde görülür.</a:t>
          </a:r>
          <a:endParaRPr lang="en-US" sz="1600" kern="1200" dirty="0"/>
        </a:p>
      </dsp:txBody>
      <dsp:txXfrm>
        <a:off x="4515312" y="1249798"/>
        <a:ext cx="1781839" cy="1069103"/>
      </dsp:txXfrm>
    </dsp:sp>
    <dsp:sp modelId="{B3BB5626-B6E2-4044-B769-845C9D0C9500}">
      <dsp:nvSpPr>
        <dsp:cNvPr id="0" name=""/>
        <dsp:cNvSpPr/>
      </dsp:nvSpPr>
      <dsp:spPr>
        <a:xfrm>
          <a:off x="6475335" y="1249798"/>
          <a:ext cx="1781839" cy="1069103"/>
        </a:xfrm>
        <a:prstGeom prst="rect">
          <a:avLst/>
        </a:prstGeom>
        <a:solidFill>
          <a:schemeClr val="accent5">
            <a:hueOff val="4808562"/>
            <a:satOff val="-21104"/>
            <a:lumOff val="6274"/>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Sistem özellikleri değişir.</a:t>
          </a:r>
          <a:endParaRPr lang="en-US" sz="1600" kern="1200" dirty="0"/>
        </a:p>
      </dsp:txBody>
      <dsp:txXfrm>
        <a:off x="6475335" y="1249798"/>
        <a:ext cx="1781839" cy="1069103"/>
      </dsp:txXfrm>
    </dsp:sp>
    <dsp:sp modelId="{5FAD1FCF-E74F-49F4-9C83-E220EED00CB5}">
      <dsp:nvSpPr>
        <dsp:cNvPr id="0" name=""/>
        <dsp:cNvSpPr/>
      </dsp:nvSpPr>
      <dsp:spPr>
        <a:xfrm>
          <a:off x="8435358" y="1249798"/>
          <a:ext cx="1781839" cy="1069103"/>
        </a:xfrm>
        <a:prstGeom prst="rect">
          <a:avLst/>
        </a:prstGeom>
        <a:solidFill>
          <a:schemeClr val="accent5">
            <a:hueOff val="5409632"/>
            <a:satOff val="-23742"/>
            <a:lumOff val="7059"/>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İşletim sistemi başlatılamaz.</a:t>
          </a:r>
          <a:endParaRPr lang="en-US" sz="1600" kern="1200" dirty="0"/>
        </a:p>
      </dsp:txBody>
      <dsp:txXfrm>
        <a:off x="8435358" y="1249798"/>
        <a:ext cx="1781839" cy="1069103"/>
      </dsp:txXfrm>
    </dsp:sp>
    <dsp:sp modelId="{BFEF3064-1C90-47C0-A900-EDF3B304FC1D}">
      <dsp:nvSpPr>
        <dsp:cNvPr id="0" name=""/>
        <dsp:cNvSpPr/>
      </dsp:nvSpPr>
      <dsp:spPr>
        <a:xfrm>
          <a:off x="4515312" y="2497085"/>
          <a:ext cx="1781839" cy="1069103"/>
        </a:xfrm>
        <a:prstGeom prst="rect">
          <a:avLst/>
        </a:prstGeom>
        <a:solidFill>
          <a:schemeClr val="accent5">
            <a:hueOff val="6010703"/>
            <a:satOff val="-26380"/>
            <a:lumOff val="7843"/>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İşletim sistemi beklenmedik şekilde kapanır.</a:t>
          </a:r>
          <a:endParaRPr lang="en-US" sz="1600" kern="1200" dirty="0"/>
        </a:p>
      </dsp:txBody>
      <dsp:txXfrm>
        <a:off x="4515312" y="2497085"/>
        <a:ext cx="1781839" cy="1069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B66A4-32CA-44FE-82F8-003CDE1CAB1E}">
      <dsp:nvSpPr>
        <dsp:cNvPr id="0" name=""/>
        <dsp:cNvSpPr/>
      </dsp:nvSpPr>
      <dsp:spPr>
        <a:xfrm>
          <a:off x="1236005" y="1518"/>
          <a:ext cx="2298317" cy="1378990"/>
        </a:xfrm>
        <a:prstGeom prst="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Bir kablosuz erişim noktası </a:t>
          </a:r>
          <a:r>
            <a:rPr lang="tr-TR" sz="2100" kern="1200" dirty="0" err="1"/>
            <a:t>SSID’de</a:t>
          </a:r>
          <a:r>
            <a:rPr lang="tr-TR" sz="2100" kern="1200" dirty="0"/>
            <a:t> yayınlanmamalıdır.</a:t>
          </a:r>
          <a:endParaRPr lang="en-US" sz="2100" kern="1200" dirty="0"/>
        </a:p>
      </dsp:txBody>
      <dsp:txXfrm>
        <a:off x="1236005" y="1518"/>
        <a:ext cx="2298317" cy="1378990"/>
      </dsp:txXfrm>
    </dsp:sp>
    <dsp:sp modelId="{2ABC82CB-87B1-442F-8E49-23B4E1C85D9D}">
      <dsp:nvSpPr>
        <dsp:cNvPr id="0" name=""/>
        <dsp:cNvSpPr/>
      </dsp:nvSpPr>
      <dsp:spPr>
        <a:xfrm>
          <a:off x="3764155" y="1518"/>
          <a:ext cx="2298317" cy="1378990"/>
        </a:xfrm>
        <a:prstGeom prst="rect">
          <a:avLst/>
        </a:prstGeom>
        <a:solidFill>
          <a:schemeClr val="accent5">
            <a:hueOff val="2003568"/>
            <a:satOff val="-8793"/>
            <a:lumOff val="2614"/>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Varsayılan </a:t>
          </a:r>
          <a:r>
            <a:rPr lang="tr-TR" sz="2100" kern="1200" dirty="0" err="1"/>
            <a:t>SSID’nizi</a:t>
          </a:r>
          <a:r>
            <a:rPr lang="tr-TR" sz="2100" kern="1200" dirty="0"/>
            <a:t> değiştirin.</a:t>
          </a:r>
          <a:endParaRPr lang="en-US" sz="2100" kern="1200" dirty="0"/>
        </a:p>
      </dsp:txBody>
      <dsp:txXfrm>
        <a:off x="3764155" y="1518"/>
        <a:ext cx="2298317" cy="1378990"/>
      </dsp:txXfrm>
    </dsp:sp>
    <dsp:sp modelId="{DE3EA5D8-94CF-4DD0-A2C2-A77B1D5BBBD6}">
      <dsp:nvSpPr>
        <dsp:cNvPr id="0" name=""/>
        <dsp:cNvSpPr/>
      </dsp:nvSpPr>
      <dsp:spPr>
        <a:xfrm>
          <a:off x="6292304" y="1518"/>
          <a:ext cx="2298317" cy="1378990"/>
        </a:xfrm>
        <a:prstGeom prst="rect">
          <a:avLst/>
        </a:prstGeom>
        <a:solidFill>
          <a:schemeClr val="accent5">
            <a:hueOff val="4007135"/>
            <a:satOff val="-17587"/>
            <a:lumOff val="5229"/>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WAP </a:t>
          </a:r>
          <a:r>
            <a:rPr lang="tr-TR" sz="2100" kern="1200" dirty="0"/>
            <a:t>ayarlayın, bu sayede sadece belirli aygıtlar erişim sağlayabilir.</a:t>
          </a:r>
          <a:endParaRPr lang="en-US" sz="2100" kern="1200" dirty="0"/>
        </a:p>
      </dsp:txBody>
      <dsp:txXfrm>
        <a:off x="6292304" y="1518"/>
        <a:ext cx="2298317" cy="1378990"/>
      </dsp:txXfrm>
    </dsp:sp>
    <dsp:sp modelId="{C409CE38-6554-466C-BFED-342B7B7BF41C}">
      <dsp:nvSpPr>
        <dsp:cNvPr id="0" name=""/>
        <dsp:cNvSpPr/>
      </dsp:nvSpPr>
      <dsp:spPr>
        <a:xfrm>
          <a:off x="3764155" y="1610340"/>
          <a:ext cx="2298317" cy="1378990"/>
        </a:xfrm>
        <a:prstGeom prst="rect">
          <a:avLst/>
        </a:prstGeom>
        <a:solidFill>
          <a:schemeClr val="accent5">
            <a:hueOff val="6010703"/>
            <a:satOff val="-26380"/>
            <a:lumOff val="7843"/>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WPA </a:t>
          </a:r>
          <a:r>
            <a:rPr lang="tr-TR" sz="2100" kern="1200" dirty="0"/>
            <a:t>veya </a:t>
          </a:r>
          <a:r>
            <a:rPr lang="en-US" sz="2100" kern="1200" dirty="0"/>
            <a:t>WPA2 </a:t>
          </a:r>
          <a:r>
            <a:rPr lang="tr-TR" sz="2100" kern="1200" dirty="0"/>
            <a:t>güvenlik standartlarını kullanın.</a:t>
          </a:r>
          <a:endParaRPr lang="en-US" sz="2100" kern="1200" dirty="0"/>
        </a:p>
      </dsp:txBody>
      <dsp:txXfrm>
        <a:off x="3764155" y="1610340"/>
        <a:ext cx="2298317" cy="13789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5B4FE-8BAC-4AFC-96CB-BF7921DCD0C5}" type="datetimeFigureOut">
              <a:rPr lang="tr-TR" smtClean="0"/>
              <a:t>17.09.2019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92533-690F-4D61-95A7-C605328B574B}" type="slidenum">
              <a:rPr lang="tr-TR" smtClean="0"/>
              <a:t>‹#›</a:t>
            </a:fld>
            <a:endParaRPr lang="tr-TR"/>
          </a:p>
        </p:txBody>
      </p:sp>
    </p:spTree>
    <p:extLst>
      <p:ext uri="{BB962C8B-B14F-4D97-AF65-F5344CB8AC3E}">
        <p14:creationId xmlns:p14="http://schemas.microsoft.com/office/powerpoint/2010/main" val="124542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4492533-690F-4D61-95A7-C605328B574B}" type="slidenum">
              <a:rPr lang="tr-TR" smtClean="0"/>
              <a:t>3</a:t>
            </a:fld>
            <a:endParaRPr lang="tr-TR"/>
          </a:p>
        </p:txBody>
      </p:sp>
    </p:spTree>
    <p:extLst>
      <p:ext uri="{BB962C8B-B14F-4D97-AF65-F5344CB8AC3E}">
        <p14:creationId xmlns:p14="http://schemas.microsoft.com/office/powerpoint/2010/main" val="277500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88576D-E42A-4784-9B57-634C5AC5F512}"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344305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2848F-0950-4166-964B-6541BB7E4D89}"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5058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178F1-3E89-4A70-982C-9F0674FACFD4}"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938B62-DBA9-4137-BF7C-049C50BA02D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002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FB8A8A7-9D6F-4BCB-8B65-F1480282C78A}"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3195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D7BF50A-2DD1-48E0-BAF2-C9AA4A5B87A2}"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938B62-DBA9-4137-BF7C-049C50BA02D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155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0DB2AF7-C6FD-422C-ACDA-FE762BABEAC5}"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465308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DC405-154A-4836-9FCE-EC1B4439BD58}"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2543478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9D881-C3D3-4B1B-A711-097DD90A3260}"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226568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735434-E8CF-4AA6-A5AF-8107E370F485}"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186187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611B2-2CB5-4378-AD4B-2224B546D83A}"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208887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85F85C-7F53-4378-8143-C1B1254EF7EC}"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369855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79AE51-F04A-431C-95F3-F8359C252E2A}" type="datetime1">
              <a:rPr lang="tr-TR" smtClean="0"/>
              <a:t>17.09.2019</a:t>
            </a:fld>
            <a:endParaRPr lang="tr-TR"/>
          </a:p>
        </p:txBody>
      </p:sp>
      <p:sp>
        <p:nvSpPr>
          <p:cNvPr id="8" name="Footer Placeholder 7"/>
          <p:cNvSpPr>
            <a:spLocks noGrp="1"/>
          </p:cNvSpPr>
          <p:nvPr>
            <p:ph type="ftr" sz="quarter" idx="11"/>
          </p:nvPr>
        </p:nvSpPr>
        <p:spPr/>
        <p:txBody>
          <a:bodyPr/>
          <a:lstStyle/>
          <a:p>
            <a:r>
              <a:rPr lang="tr-TR"/>
              <a:t>ENF-101-Rev.1.2</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45814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3E5DB0-9F12-4757-973E-6794E1B6EF5A}" type="datetime1">
              <a:rPr lang="tr-TR" smtClean="0"/>
              <a:t>17.09.2019</a:t>
            </a:fld>
            <a:endParaRPr lang="tr-TR"/>
          </a:p>
        </p:txBody>
      </p:sp>
      <p:sp>
        <p:nvSpPr>
          <p:cNvPr id="4" name="Footer Placeholder 3"/>
          <p:cNvSpPr>
            <a:spLocks noGrp="1"/>
          </p:cNvSpPr>
          <p:nvPr>
            <p:ph type="ftr" sz="quarter" idx="11"/>
          </p:nvPr>
        </p:nvSpPr>
        <p:spPr/>
        <p:txBody>
          <a:bodyPr/>
          <a:lstStyle/>
          <a:p>
            <a:r>
              <a:rPr lang="tr-TR"/>
              <a:t>ENF-101-Rev.1.2</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81717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EB71F-8EC9-499F-80BF-E84F51E166AD}" type="datetime1">
              <a:rPr lang="tr-TR" smtClean="0"/>
              <a:t>17.09.2019</a:t>
            </a:fld>
            <a:endParaRPr lang="tr-TR"/>
          </a:p>
        </p:txBody>
      </p:sp>
      <p:sp>
        <p:nvSpPr>
          <p:cNvPr id="3" name="Footer Placeholder 2"/>
          <p:cNvSpPr>
            <a:spLocks noGrp="1"/>
          </p:cNvSpPr>
          <p:nvPr>
            <p:ph type="ftr" sz="quarter" idx="11"/>
          </p:nvPr>
        </p:nvSpPr>
        <p:spPr/>
        <p:txBody>
          <a:bodyPr/>
          <a:lstStyle/>
          <a:p>
            <a:r>
              <a:rPr lang="tr-TR"/>
              <a:t>ENF-101-Rev.1.2</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260314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7F31F8-BDF4-4706-8FEB-059C291053CB}"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400969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17710-15CD-4D38-A8CE-7AB420510164}"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39512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81492AB-5A16-4A29-AB51-192521744BCE}" type="datetime1">
              <a:rPr lang="tr-TR" smtClean="0"/>
              <a:t>17.09.2019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a:t>ENF-101-Rev.1.2</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938B62-DBA9-4137-BF7C-049C50BA02DC}" type="slidenum">
              <a:rPr lang="tr-TR" smtClean="0"/>
              <a:t>‹#›</a:t>
            </a:fld>
            <a:endParaRPr lang="tr-TR"/>
          </a:p>
        </p:txBody>
      </p:sp>
    </p:spTree>
    <p:extLst>
      <p:ext uri="{BB962C8B-B14F-4D97-AF65-F5344CB8AC3E}">
        <p14:creationId xmlns:p14="http://schemas.microsoft.com/office/powerpoint/2010/main" val="39405171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0471" y="2514600"/>
            <a:ext cx="9424142" cy="2262781"/>
          </a:xfrm>
        </p:spPr>
        <p:txBody>
          <a:bodyPr>
            <a:normAutofit/>
          </a:bodyPr>
          <a:lstStyle/>
          <a:p>
            <a:r>
              <a:rPr lang="tr-TR" sz="4400" dirty="0">
                <a:latin typeface="Calibri" pitchFamily="34" charset="0"/>
              </a:rPr>
              <a:t>BANDIRMA ONYEDİ EYLÜL ÜNİVERSİTESİ</a:t>
            </a:r>
            <a:endParaRPr lang="tr-TR" sz="4400" dirty="0"/>
          </a:p>
        </p:txBody>
      </p:sp>
      <p:sp>
        <p:nvSpPr>
          <p:cNvPr id="3" name="Subtitle 2"/>
          <p:cNvSpPr>
            <a:spLocks noGrp="1"/>
          </p:cNvSpPr>
          <p:nvPr>
            <p:ph type="subTitle" idx="1"/>
          </p:nvPr>
        </p:nvSpPr>
        <p:spPr/>
        <p:txBody>
          <a:bodyPr>
            <a:normAutofit/>
          </a:bodyPr>
          <a:lstStyle/>
          <a:p>
            <a:r>
              <a:rPr lang="tr-TR" sz="3200" dirty="0"/>
              <a:t>TEMEL BİLGİ TEKNOLOJİLERİ DERSİ</a:t>
            </a:r>
          </a:p>
          <a:p>
            <a:endParaRPr lang="tr-TR" dirty="0"/>
          </a:p>
        </p:txBody>
      </p:sp>
    </p:spTree>
    <p:extLst>
      <p:ext uri="{BB962C8B-B14F-4D97-AF65-F5344CB8AC3E}">
        <p14:creationId xmlns:p14="http://schemas.microsoft.com/office/powerpoint/2010/main" val="262230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589212" y="2223295"/>
            <a:ext cx="4721312" cy="2548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Daha düşük fiyatlı ve kaliteli ürünlerin pazara girmesini,</a:t>
            </a:r>
          </a:p>
          <a:p>
            <a:pPr algn="just">
              <a:buFont typeface="Arial" panose="020B0604020202020204" pitchFamily="34" charset="0"/>
              <a:buChar char="•"/>
            </a:pPr>
            <a:r>
              <a:rPr lang="tr-TR" sz="3200" dirty="0"/>
              <a:t>Üreticiler arasında rekabetin artmasını,	</a:t>
            </a:r>
          </a:p>
        </p:txBody>
      </p:sp>
      <p:sp>
        <p:nvSpPr>
          <p:cNvPr id="11" name="Title 1"/>
          <p:cNvSpPr txBox="1">
            <a:spLocks/>
          </p:cNvSpPr>
          <p:nvPr/>
        </p:nvSpPr>
        <p:spPr>
          <a:xfrm>
            <a:off x="2589482" y="662210"/>
            <a:ext cx="5538518"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E-Ticaretin Faydaları</a:t>
            </a:r>
            <a:endParaRPr lang="tr-TR" sz="4400" dirty="0"/>
          </a:p>
        </p:txBody>
      </p:sp>
      <p:pic>
        <p:nvPicPr>
          <p:cNvPr id="9" name="Picture 2" descr="D:\HCinar\Desktop\e_commerce_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338" y="2315966"/>
            <a:ext cx="2455862" cy="245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6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530850" y="2482750"/>
            <a:ext cx="6292851" cy="2548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3200" dirty="0"/>
              <a:t>Ürün kalitesinin yükselmesini, </a:t>
            </a:r>
          </a:p>
          <a:p>
            <a:pPr>
              <a:buFont typeface="Arial" panose="020B0604020202020204" pitchFamily="34" charset="0"/>
              <a:buChar char="•"/>
            </a:pPr>
            <a:r>
              <a:rPr lang="tr-TR" sz="3200" dirty="0"/>
              <a:t>Daha hızlı bir şekilde ödeme ve teslim işlemlerinin gerçekleştirilmesini sağlar.</a:t>
            </a:r>
          </a:p>
        </p:txBody>
      </p:sp>
      <p:sp>
        <p:nvSpPr>
          <p:cNvPr id="11" name="Title 1"/>
          <p:cNvSpPr txBox="1">
            <a:spLocks/>
          </p:cNvSpPr>
          <p:nvPr/>
        </p:nvSpPr>
        <p:spPr>
          <a:xfrm>
            <a:off x="2589482" y="662210"/>
            <a:ext cx="5538518"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E-Ticaretin Faydaları</a:t>
            </a:r>
            <a:endParaRPr lang="tr-TR" sz="4400" dirty="0"/>
          </a:p>
        </p:txBody>
      </p:sp>
      <p:pic>
        <p:nvPicPr>
          <p:cNvPr id="9218" name="Picture 2" descr="D:\HCinar\Desktop\Benefits-of-a-B2B-Ecommerce-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49" y="2469552"/>
            <a:ext cx="3028950" cy="227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2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215044" y="2503725"/>
            <a:ext cx="6292851" cy="2548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Alışveriş yapılacak sitenin bilinen bir site olmasına dikkat etmeliyiz.</a:t>
            </a:r>
          </a:p>
          <a:p>
            <a:pPr algn="just">
              <a:buFont typeface="Arial" panose="020B0604020202020204" pitchFamily="34" charset="0"/>
              <a:buChar char="•"/>
            </a:pPr>
            <a:r>
              <a:rPr lang="tr-TR" sz="3200" dirty="0"/>
              <a:t>Siteye ait iletişim bilgileri olmalı ve bu bilgiler eşliğinde yetkili kişilere erişebilmeliyiz.</a:t>
            </a:r>
          </a:p>
        </p:txBody>
      </p:sp>
      <p:sp>
        <p:nvSpPr>
          <p:cNvPr id="11" name="Title 1"/>
          <p:cNvSpPr txBox="1">
            <a:spLocks/>
          </p:cNvSpPr>
          <p:nvPr/>
        </p:nvSpPr>
        <p:spPr>
          <a:xfrm>
            <a:off x="1737730" y="291116"/>
            <a:ext cx="10330249" cy="14380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dirty="0">
                <a:cs typeface="Arial" charset="0"/>
              </a:rPr>
              <a:t>İnternetten Alışveriş Yaparken Dikkat Edilmesi Gereken Hususlar </a:t>
            </a:r>
            <a:endParaRPr lang="tr-TR" sz="44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649" y="2503725"/>
            <a:ext cx="2857500" cy="2857500"/>
          </a:xfrm>
          <a:prstGeom prst="rect">
            <a:avLst/>
          </a:prstGeom>
        </p:spPr>
      </p:pic>
    </p:spTree>
    <p:extLst>
      <p:ext uri="{BB962C8B-B14F-4D97-AF65-F5344CB8AC3E}">
        <p14:creationId xmlns:p14="http://schemas.microsoft.com/office/powerpoint/2010/main" val="143445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898649" y="2329820"/>
            <a:ext cx="9991288" cy="17494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İnternetten alışveriş yaparken ürünü alacağımız e-ticaret sitesinin SSL sertifikası olup olmadığına dikkat etmeliyiz.</a:t>
            </a:r>
          </a:p>
        </p:txBody>
      </p:sp>
      <p:sp>
        <p:nvSpPr>
          <p:cNvPr id="12" name="Title 1"/>
          <p:cNvSpPr txBox="1">
            <a:spLocks/>
          </p:cNvSpPr>
          <p:nvPr/>
        </p:nvSpPr>
        <p:spPr>
          <a:xfrm>
            <a:off x="1737730" y="291116"/>
            <a:ext cx="10330249" cy="14380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dirty="0">
                <a:cs typeface="Arial" charset="0"/>
              </a:rPr>
              <a:t>İnternetten Alışveriş Yaparken Dikkat Edilmesi Gereken Hususlar </a:t>
            </a:r>
            <a:endParaRPr lang="tr-TR" sz="4400" dirty="0"/>
          </a:p>
        </p:txBody>
      </p:sp>
      <p:pic>
        <p:nvPicPr>
          <p:cNvPr id="13" name="Picture 10" descr="CFig11-2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0054" y="3760299"/>
            <a:ext cx="51383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23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898649" y="2228336"/>
            <a:ext cx="5876639" cy="34228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Hiçbir e-ticaret sitesi alışveriş esnasında kredi kartı şifrenize ihtiyaç duymaz. Bizden kredi kartı şifremizi talep eden alışveriş sitelerinden uzak durmamız gerekir.</a:t>
            </a:r>
          </a:p>
        </p:txBody>
      </p:sp>
      <p:sp>
        <p:nvSpPr>
          <p:cNvPr id="12" name="Title 1"/>
          <p:cNvSpPr txBox="1">
            <a:spLocks/>
          </p:cNvSpPr>
          <p:nvPr/>
        </p:nvSpPr>
        <p:spPr>
          <a:xfrm>
            <a:off x="1737730" y="291116"/>
            <a:ext cx="10330249" cy="14380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dirty="0">
                <a:cs typeface="Arial" charset="0"/>
              </a:rPr>
              <a:t>İnternetten Alışveriş Yaparken Dikkat Edilmesi Gereken Hususlar </a:t>
            </a:r>
            <a:endParaRPr lang="tr-TR" sz="4400" dirty="0"/>
          </a:p>
        </p:txBody>
      </p:sp>
      <p:pic>
        <p:nvPicPr>
          <p:cNvPr id="2050" name="Picture 2" descr="http://www.mersisuzmani.com/wp-content/uploads/2014/12/mersis_sifre_th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844" y="2433679"/>
            <a:ext cx="36671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08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029199" y="1930300"/>
            <a:ext cx="6857999" cy="31009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Sosyal Medya Nedir?</a:t>
            </a:r>
          </a:p>
          <a:p>
            <a:pPr marL="0" lvl="0" indent="0" algn="just">
              <a:buNone/>
            </a:pPr>
            <a:r>
              <a:rPr lang="tr-TR" sz="3200" dirty="0"/>
              <a:t>En sade tanımı ile Sosyal medya, kullanıcıların internette aradığı ve kullandığı içeriği yine kendilerinin ürettiği bir platformdur.</a:t>
            </a:r>
            <a:endParaRPr lang="en-US" sz="3200" dirty="0"/>
          </a:p>
          <a:p>
            <a:pPr algn="just"/>
            <a:endParaRPr lang="tr-TR" sz="4000" b="1" dirty="0"/>
          </a:p>
        </p:txBody>
      </p:sp>
      <p:sp>
        <p:nvSpPr>
          <p:cNvPr id="11" name="Title 1"/>
          <p:cNvSpPr txBox="1">
            <a:spLocks/>
          </p:cNvSpPr>
          <p:nvPr/>
        </p:nvSpPr>
        <p:spPr>
          <a:xfrm>
            <a:off x="2589482" y="662210"/>
            <a:ext cx="5538518"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Sosyal Medya</a:t>
            </a:r>
          </a:p>
        </p:txBody>
      </p:sp>
      <p:pic>
        <p:nvPicPr>
          <p:cNvPr id="12" name="Picture 7" descr="C:\Users\kardelen\Desktop\Dünyanın-Sosyal-Medya-Haritas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2165350"/>
            <a:ext cx="333216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42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605399" y="2029177"/>
            <a:ext cx="6083298" cy="30021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Arial" charset="0"/>
              <a:buNone/>
            </a:pPr>
            <a:r>
              <a:rPr lang="tr-TR" sz="3200" dirty="0"/>
              <a:t>Kullanıcıların etkileşimi ve katılımı ile değer kazanan web sitesi veya uygulamalar genel olarak </a:t>
            </a:r>
            <a:r>
              <a:rPr lang="tr-TR" sz="3200" dirty="0">
                <a:solidFill>
                  <a:srgbClr val="FF0000"/>
                </a:solidFill>
              </a:rPr>
              <a:t>Sosyal Medya</a:t>
            </a:r>
            <a:r>
              <a:rPr lang="tr-TR" sz="3200" dirty="0"/>
              <a:t> olarak tanımlanabilir. Şimdi popüler sosyal medya sitelerini daha yakından tanıyalım;</a:t>
            </a:r>
            <a:endParaRPr lang="en-US" sz="3200" dirty="0"/>
          </a:p>
          <a:p>
            <a:pPr algn="just"/>
            <a:endParaRPr lang="tr-TR" sz="4000" b="1" dirty="0"/>
          </a:p>
        </p:txBody>
      </p:sp>
      <p:sp>
        <p:nvSpPr>
          <p:cNvPr id="11" name="Title 1"/>
          <p:cNvSpPr txBox="1">
            <a:spLocks/>
          </p:cNvSpPr>
          <p:nvPr/>
        </p:nvSpPr>
        <p:spPr>
          <a:xfrm>
            <a:off x="2589482" y="662210"/>
            <a:ext cx="5538518"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Sosyal Medya</a:t>
            </a:r>
          </a:p>
        </p:txBody>
      </p:sp>
      <p:pic>
        <p:nvPicPr>
          <p:cNvPr id="8194" name="Picture 2" descr="C:\Users\ADiker\Desktop\SOSYAL-MEDYA’NIN-PAZARLAMA-GÜC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307" y="2158899"/>
            <a:ext cx="3213434" cy="251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1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898649" y="1795007"/>
            <a:ext cx="9744866" cy="4811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Arial" charset="0"/>
              <a:buNone/>
            </a:pPr>
            <a:r>
              <a:rPr lang="tr-TR" sz="3200" dirty="0"/>
              <a:t>	Tür: Sosyal Ağ Sitesi</a:t>
            </a:r>
          </a:p>
          <a:p>
            <a:pPr marL="0" indent="0" algn="just">
              <a:buFont typeface="Arial" charset="0"/>
              <a:buNone/>
            </a:pPr>
            <a:r>
              <a:rPr lang="tr-TR" sz="3200" dirty="0"/>
              <a:t>	Aktif Kullanıcı Sayısı: 2,234 Milyar</a:t>
            </a:r>
          </a:p>
          <a:p>
            <a:pPr marL="0" indent="0" algn="just">
              <a:buFont typeface="Arial" charset="0"/>
              <a:buNone/>
            </a:pPr>
            <a:r>
              <a:rPr lang="tr-TR" sz="3200" dirty="0"/>
              <a:t>	Facebook, insanların başka insanlarla iletişim kurmasını ve bilgi alışverişi yapmasını amaçlayan bir sosyal paylaşım sitesidir. Mark </a:t>
            </a:r>
            <a:r>
              <a:rPr lang="tr-TR" sz="3200" dirty="0" err="1"/>
              <a:t>Zuckerberg</a:t>
            </a:r>
            <a:r>
              <a:rPr lang="tr-TR" sz="3200" dirty="0"/>
              <a:t> tarafından kurulan Facebook, öncelikle Harvard öğrencileri için kurulsa da günümüzde bütün dünyayı kapsayan bir iletişim ağı haline dönüştü. Facebook’u bilmeyen kimse neredeyse kalmadı.</a:t>
            </a:r>
            <a:endParaRPr lang="tr-TR" sz="4000" b="1" dirty="0"/>
          </a:p>
        </p:txBody>
      </p:sp>
      <p:sp>
        <p:nvSpPr>
          <p:cNvPr id="11" name="Title 1"/>
          <p:cNvSpPr txBox="1">
            <a:spLocks/>
          </p:cNvSpPr>
          <p:nvPr/>
        </p:nvSpPr>
        <p:spPr>
          <a:xfrm>
            <a:off x="2284681" y="300182"/>
            <a:ext cx="6982887" cy="138901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Popüler Sosyal Medya Siteleri</a:t>
            </a:r>
          </a:p>
          <a:p>
            <a:pPr algn="ctr"/>
            <a:r>
              <a:rPr lang="tr-TR" sz="4400" dirty="0">
                <a:cs typeface="Arial" charset="0"/>
              </a:rPr>
              <a:t>- Facebook -</a:t>
            </a:r>
          </a:p>
        </p:txBody>
      </p:sp>
      <p:pic>
        <p:nvPicPr>
          <p:cNvPr id="6152" name="Picture 8" descr="http://hostelalice.com/wp-content/uploads/2015/07/fb-icon-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7719" y="287718"/>
            <a:ext cx="1574638" cy="157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898649" y="1795007"/>
            <a:ext cx="9744866" cy="4811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Arial" charset="0"/>
              <a:buNone/>
            </a:pPr>
            <a:r>
              <a:rPr lang="tr-TR" sz="3200" dirty="0"/>
              <a:t>	Tür: Sosyal Ağ Sitesi</a:t>
            </a:r>
          </a:p>
          <a:p>
            <a:pPr marL="0" indent="0" algn="just">
              <a:buFont typeface="Arial" charset="0"/>
              <a:buNone/>
            </a:pPr>
            <a:r>
              <a:rPr lang="tr-TR" sz="3200" dirty="0"/>
              <a:t>	Aktif Kullanıcı Sayısı: 1,500 Milyar</a:t>
            </a:r>
          </a:p>
          <a:p>
            <a:pPr marL="0" indent="0" algn="just">
              <a:buFont typeface="Arial" charset="0"/>
              <a:buNone/>
            </a:pPr>
            <a:r>
              <a:rPr lang="tr-TR" sz="3200" dirty="0"/>
              <a:t>	</a:t>
            </a:r>
            <a:r>
              <a:rPr lang="tr-TR" sz="3200" dirty="0" err="1"/>
              <a:t>WhatsApp</a:t>
            </a:r>
            <a:r>
              <a:rPr lang="tr-TR" sz="3200" dirty="0"/>
              <a:t>, akıllı telefonlar için geliştirilen, </a:t>
            </a:r>
            <a:r>
              <a:rPr lang="tr-TR" sz="3200" dirty="0" err="1"/>
              <a:t>platformlararası</a:t>
            </a:r>
            <a:r>
              <a:rPr lang="tr-TR" sz="3200" dirty="0"/>
              <a:t> çalışma özelliğine sahip bir mesajlaşma ve arama uygulamasıdır.</a:t>
            </a:r>
            <a:endParaRPr lang="tr-TR" sz="4000" b="1" dirty="0"/>
          </a:p>
        </p:txBody>
      </p:sp>
      <p:sp>
        <p:nvSpPr>
          <p:cNvPr id="11" name="Title 1"/>
          <p:cNvSpPr txBox="1">
            <a:spLocks/>
          </p:cNvSpPr>
          <p:nvPr/>
        </p:nvSpPr>
        <p:spPr>
          <a:xfrm>
            <a:off x="2284681" y="300182"/>
            <a:ext cx="6982887" cy="138901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Popüler Sosyal Medya Siteleri</a:t>
            </a:r>
          </a:p>
          <a:p>
            <a:pPr algn="ctr"/>
            <a:r>
              <a:rPr lang="tr-TR" sz="4400" dirty="0">
                <a:cs typeface="Arial" charset="0"/>
              </a:rPr>
              <a:t>- </a:t>
            </a:r>
            <a:r>
              <a:rPr lang="tr-TR" sz="4400" dirty="0" err="1">
                <a:cs typeface="Arial" charset="0"/>
              </a:rPr>
              <a:t>WhatsApp</a:t>
            </a:r>
            <a:r>
              <a:rPr lang="tr-TR" sz="4400" dirty="0">
                <a:cs typeface="Arial" charset="0"/>
              </a:rPr>
              <a:t>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145" y="431900"/>
            <a:ext cx="2200750" cy="1889807"/>
          </a:xfrm>
          <a:prstGeom prst="rect">
            <a:avLst/>
          </a:prstGeom>
        </p:spPr>
      </p:pic>
    </p:spTree>
    <p:extLst>
      <p:ext uri="{BB962C8B-B14F-4D97-AF65-F5344CB8AC3E}">
        <p14:creationId xmlns:p14="http://schemas.microsoft.com/office/powerpoint/2010/main" val="482864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898649" y="1795007"/>
            <a:ext cx="9744866" cy="4811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Arial" charset="0"/>
              <a:buNone/>
            </a:pPr>
            <a:r>
              <a:rPr lang="tr-TR" sz="3200" dirty="0"/>
              <a:t>	Tür: </a:t>
            </a:r>
            <a:r>
              <a:rPr lang="tr-TR" sz="3200" dirty="0" err="1"/>
              <a:t>Mikroblog</a:t>
            </a:r>
            <a:r>
              <a:rPr lang="tr-TR" sz="3200" dirty="0"/>
              <a:t>, Sosyal Ağ Sitesi, RSS</a:t>
            </a:r>
          </a:p>
          <a:p>
            <a:pPr marL="0" indent="0" algn="just">
              <a:buFont typeface="Arial" charset="0"/>
              <a:buNone/>
            </a:pPr>
            <a:r>
              <a:rPr lang="tr-TR" sz="3200" dirty="0"/>
              <a:t>	Aktif Kullanıcı Sayısı: 330 Milyon</a:t>
            </a:r>
          </a:p>
          <a:p>
            <a:pPr marL="0" indent="0" algn="just">
              <a:buFont typeface="Arial" charset="0"/>
              <a:buNone/>
            </a:pPr>
            <a:r>
              <a:rPr lang="tr-TR" sz="3200" dirty="0"/>
              <a:t>	Haberleşme ağının en güçlü temsilcilerinden </a:t>
            </a:r>
            <a:r>
              <a:rPr lang="tr-TR" sz="3200" dirty="0" err="1"/>
              <a:t>Twitter</a:t>
            </a:r>
            <a:r>
              <a:rPr lang="tr-TR" sz="3200" dirty="0"/>
              <a:t> aynı zamanda güçlü bir reklam aracı. Her saniye 6 binden fazla </a:t>
            </a:r>
            <a:r>
              <a:rPr lang="tr-TR" sz="3200" dirty="0" err="1"/>
              <a:t>tweetin</a:t>
            </a:r>
            <a:r>
              <a:rPr lang="tr-TR" sz="3200" dirty="0"/>
              <a:t> atıldığı </a:t>
            </a:r>
            <a:r>
              <a:rPr lang="tr-TR" sz="3200" dirty="0" err="1"/>
              <a:t>Twitter’da</a:t>
            </a:r>
            <a:r>
              <a:rPr lang="tr-TR" sz="3200" dirty="0"/>
              <a:t>, günde 500 milyonun üzerinde </a:t>
            </a:r>
            <a:r>
              <a:rPr lang="tr-TR" sz="3200" dirty="0" err="1"/>
              <a:t>tweet</a:t>
            </a:r>
            <a:r>
              <a:rPr lang="tr-TR" sz="3200" dirty="0"/>
              <a:t> girişi yapılıyor. </a:t>
            </a:r>
            <a:r>
              <a:rPr lang="tr-TR" sz="3200" dirty="0" err="1"/>
              <a:t>Twitter</a:t>
            </a:r>
            <a:r>
              <a:rPr lang="tr-TR" sz="3200" dirty="0"/>
              <a:t> kullanıcılarının neredeyse %75’i hesaplarına mobil cihazlar üzerinden erişim sağlıyor.</a:t>
            </a:r>
            <a:endParaRPr lang="tr-TR" sz="4000" b="1" dirty="0"/>
          </a:p>
        </p:txBody>
      </p:sp>
      <p:sp>
        <p:nvSpPr>
          <p:cNvPr id="11" name="Title 1"/>
          <p:cNvSpPr txBox="1">
            <a:spLocks/>
          </p:cNvSpPr>
          <p:nvPr/>
        </p:nvSpPr>
        <p:spPr>
          <a:xfrm>
            <a:off x="2284681" y="300182"/>
            <a:ext cx="6982887" cy="138901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Popüler Sosyal Medya Siteleri</a:t>
            </a:r>
          </a:p>
          <a:p>
            <a:pPr algn="ctr"/>
            <a:r>
              <a:rPr lang="tr-TR" sz="4400" dirty="0">
                <a:cs typeface="Arial" charset="0"/>
              </a:rPr>
              <a:t>- </a:t>
            </a:r>
            <a:r>
              <a:rPr lang="tr-TR" sz="4400" dirty="0" err="1">
                <a:cs typeface="Arial" charset="0"/>
              </a:rPr>
              <a:t>Twitter</a:t>
            </a:r>
            <a:r>
              <a:rPr lang="tr-TR" sz="4400" dirty="0">
                <a:cs typeface="Arial" charset="0"/>
              </a:rPr>
              <a:t> -</a:t>
            </a:r>
          </a:p>
        </p:txBody>
      </p:sp>
      <p:pic>
        <p:nvPicPr>
          <p:cNvPr id="8194" name="Picture 2" descr="https://g.twimg.com/Twitter_logo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4480" y="390661"/>
            <a:ext cx="1574264" cy="127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8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sz="4400" dirty="0"/>
              <a:t>E-TİCARET, SOSYAL MEDYA ve İNTERNETTE GÜVENLİK</a:t>
            </a:r>
          </a:p>
        </p:txBody>
      </p:sp>
      <p:sp>
        <p:nvSpPr>
          <p:cNvPr id="4" name="Subtitle 3"/>
          <p:cNvSpPr>
            <a:spLocks noGrp="1"/>
          </p:cNvSpPr>
          <p:nvPr>
            <p:ph type="subTitle" idx="1"/>
          </p:nvPr>
        </p:nvSpPr>
        <p:spPr>
          <a:xfrm>
            <a:off x="2589214" y="4777380"/>
            <a:ext cx="1669966" cy="624800"/>
          </a:xfrm>
        </p:spPr>
        <p:txBody>
          <a:bodyPr>
            <a:normAutofit/>
          </a:bodyPr>
          <a:lstStyle/>
          <a:p>
            <a:r>
              <a:rPr lang="tr-TR" sz="3200" dirty="0"/>
              <a:t>Hafta 5</a:t>
            </a:r>
          </a:p>
        </p:txBody>
      </p:sp>
    </p:spTree>
    <p:extLst>
      <p:ext uri="{BB962C8B-B14F-4D97-AF65-F5344CB8AC3E}">
        <p14:creationId xmlns:p14="http://schemas.microsoft.com/office/powerpoint/2010/main" val="283068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898649" y="1926813"/>
            <a:ext cx="9744866" cy="4811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Arial" charset="0"/>
              <a:buNone/>
            </a:pPr>
            <a:r>
              <a:rPr lang="tr-TR" sz="3200" dirty="0"/>
              <a:t>	Tür: Sosyal Ağ Sitesi</a:t>
            </a:r>
          </a:p>
          <a:p>
            <a:pPr marL="0" indent="0" algn="just">
              <a:buFont typeface="Arial" charset="0"/>
              <a:buNone/>
            </a:pPr>
            <a:r>
              <a:rPr lang="tr-TR" sz="3200" dirty="0"/>
              <a:t>	Aktif Kullanıcı Sayısı: 813 Milyon</a:t>
            </a:r>
          </a:p>
          <a:p>
            <a:pPr marL="0" indent="0" algn="just">
              <a:buFont typeface="Arial" charset="0"/>
              <a:buNone/>
            </a:pPr>
            <a:r>
              <a:rPr lang="tr-TR" sz="3200" dirty="0"/>
              <a:t>	</a:t>
            </a:r>
            <a:r>
              <a:rPr lang="tr-TR" sz="3200" dirty="0" err="1"/>
              <a:t>Instagram</a:t>
            </a:r>
            <a:r>
              <a:rPr lang="tr-TR" sz="3200" dirty="0"/>
              <a:t>, sosyal medyada ücretsiz fotoğraf ve video paylaşma uygulamasıdır. Ekim 2010'da kurulduğunda, kullanıcılarına çektikleri bir fotoğraf üzerinde dijital filtre kullanma ve bu fotoğrafı </a:t>
            </a:r>
            <a:r>
              <a:rPr lang="tr-TR" sz="3200" dirty="0" err="1"/>
              <a:t>Instagram'ın</a:t>
            </a:r>
            <a:r>
              <a:rPr lang="tr-TR" sz="3200" dirty="0"/>
              <a:t> da dahil olduğu, sosyal medya servisleri ile paylaşma imkanı tanımıştır.</a:t>
            </a:r>
            <a:endParaRPr lang="tr-TR" sz="4000" b="1" dirty="0"/>
          </a:p>
        </p:txBody>
      </p:sp>
      <p:sp>
        <p:nvSpPr>
          <p:cNvPr id="11" name="Title 1"/>
          <p:cNvSpPr txBox="1">
            <a:spLocks/>
          </p:cNvSpPr>
          <p:nvPr/>
        </p:nvSpPr>
        <p:spPr>
          <a:xfrm>
            <a:off x="2284681" y="300182"/>
            <a:ext cx="6982887" cy="138901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Popüler Sosyal Medya Siteleri</a:t>
            </a:r>
          </a:p>
          <a:p>
            <a:pPr algn="ctr"/>
            <a:r>
              <a:rPr lang="tr-TR" sz="4400" dirty="0">
                <a:cs typeface="Arial" charset="0"/>
              </a:rPr>
              <a:t>- </a:t>
            </a:r>
            <a:r>
              <a:rPr lang="tr-TR" sz="4400" dirty="0" err="1">
                <a:cs typeface="Arial" charset="0"/>
              </a:rPr>
              <a:t>Instagram</a:t>
            </a:r>
            <a:r>
              <a:rPr lang="tr-TR" sz="4400" dirty="0">
                <a:cs typeface="Arial" charset="0"/>
              </a:rPr>
              <a:t>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5963" y="505197"/>
            <a:ext cx="2053444" cy="1421615"/>
          </a:xfrm>
          <a:prstGeom prst="rect">
            <a:avLst/>
          </a:prstGeom>
        </p:spPr>
      </p:pic>
    </p:spTree>
    <p:extLst>
      <p:ext uri="{BB962C8B-B14F-4D97-AF65-F5344CB8AC3E}">
        <p14:creationId xmlns:p14="http://schemas.microsoft.com/office/powerpoint/2010/main" val="22333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4404" y="566445"/>
            <a:ext cx="8911687" cy="1280890"/>
          </a:xfrm>
        </p:spPr>
        <p:txBody>
          <a:bodyPr>
            <a:normAutofit fontScale="90000"/>
          </a:bodyPr>
          <a:lstStyle/>
          <a:p>
            <a:r>
              <a:rPr lang="tr-TR" dirty="0"/>
              <a:t>Dünyada En çok Kullanılan Sosyal Medya Platformları ve Bunların Kıyaslanmaları (Milyar Olarak)</a:t>
            </a:r>
          </a:p>
        </p:txBody>
      </p:sp>
      <p:pic>
        <p:nvPicPr>
          <p:cNvPr id="10"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1308" y="1847335"/>
            <a:ext cx="8529304" cy="3993573"/>
          </a:xfrm>
        </p:spPr>
      </p:pic>
    </p:spTree>
    <p:extLst>
      <p:ext uri="{BB962C8B-B14F-4D97-AF65-F5344CB8AC3E}">
        <p14:creationId xmlns:p14="http://schemas.microsoft.com/office/powerpoint/2010/main" val="298007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678707" y="1396706"/>
            <a:ext cx="9744866" cy="4811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Arial" charset="0"/>
              <a:buNone/>
            </a:pPr>
            <a:r>
              <a:rPr lang="tr-TR" sz="3200" dirty="0"/>
              <a:t>	Bunlar haricinde dünyada yaygın olarak kullanılmakta olan birçok site mevcuttur. </a:t>
            </a:r>
            <a:r>
              <a:rPr lang="tr-TR" sz="3200" dirty="0" err="1"/>
              <a:t>LinkedIn</a:t>
            </a:r>
            <a:r>
              <a:rPr lang="tr-TR" sz="3200" dirty="0"/>
              <a:t>, Youtube, </a:t>
            </a:r>
            <a:r>
              <a:rPr lang="tr-TR" sz="3200" dirty="0" err="1"/>
              <a:t>Badoo</a:t>
            </a:r>
            <a:r>
              <a:rPr lang="tr-TR" sz="3200" dirty="0"/>
              <a:t>, </a:t>
            </a:r>
            <a:r>
              <a:rPr lang="tr-TR" sz="3200" dirty="0" err="1"/>
              <a:t>Flickr</a:t>
            </a:r>
            <a:r>
              <a:rPr lang="tr-TR" sz="3200" dirty="0"/>
              <a:t>, </a:t>
            </a:r>
            <a:r>
              <a:rPr lang="tr-TR" sz="3200" dirty="0" err="1"/>
              <a:t>MySpace</a:t>
            </a:r>
            <a:r>
              <a:rPr lang="tr-TR" sz="3200" dirty="0"/>
              <a:t>, </a:t>
            </a:r>
            <a:r>
              <a:rPr lang="tr-TR" sz="3200" dirty="0" err="1"/>
              <a:t>Foursquare</a:t>
            </a:r>
            <a:r>
              <a:rPr lang="tr-TR" sz="3200" dirty="0"/>
              <a:t>, </a:t>
            </a:r>
            <a:r>
              <a:rPr lang="tr-TR" sz="3200" dirty="0" err="1"/>
              <a:t>Xing</a:t>
            </a:r>
            <a:r>
              <a:rPr lang="tr-TR" sz="3200" dirty="0"/>
              <a:t> ve adını sayamadığımız niceleri mevcuttur. </a:t>
            </a:r>
            <a:endParaRPr lang="tr-TR" sz="4000" b="1" dirty="0"/>
          </a:p>
        </p:txBody>
      </p:sp>
      <p:sp>
        <p:nvSpPr>
          <p:cNvPr id="11" name="Title 1"/>
          <p:cNvSpPr txBox="1">
            <a:spLocks/>
          </p:cNvSpPr>
          <p:nvPr/>
        </p:nvSpPr>
        <p:spPr>
          <a:xfrm>
            <a:off x="2194065" y="543981"/>
            <a:ext cx="6982887" cy="8527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Popüler Sosyal Medya Siteleri</a:t>
            </a:r>
          </a:p>
        </p:txBody>
      </p:sp>
      <p:pic>
        <p:nvPicPr>
          <p:cNvPr id="10242" name="Picture 2" descr="http://ianmckendrick.com/wp-content/uploads/2012/04/SocialMedia-354829_960x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668" y="3611861"/>
            <a:ext cx="7620944" cy="292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63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194065" y="2097832"/>
            <a:ext cx="9142201" cy="41518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sz="3200" dirty="0"/>
              <a:t>	Günümüzde, dünyada  711 </a:t>
            </a:r>
            <a:r>
              <a:rPr lang="tr-TR" sz="3200" dirty="0" err="1"/>
              <a:t>milyon’dan</a:t>
            </a:r>
            <a:r>
              <a:rPr lang="tr-TR" sz="3200" dirty="0"/>
              <a:t> daha fazla İnternet'e bağlı bilgisayar, 4,02 milyarı aşkın İnternet kullanıcısı, 3.19 milyar sosyal medya kullanıcısı, 5.13 milyar mobil kullanıcısı, 2.95 milyar mobil sosyal medya kullanıcısı bulunmaktadır ve bu sayılar giderek artmaktadır. Türkiye’de 54 Milyon internet kullanıcısı bulunmaktadır. </a:t>
            </a:r>
            <a:endParaRPr lang="tr-TR" sz="4000" dirty="0"/>
          </a:p>
        </p:txBody>
      </p:sp>
      <p:sp>
        <p:nvSpPr>
          <p:cNvPr id="10" name="Title 1"/>
          <p:cNvSpPr txBox="1">
            <a:spLocks/>
          </p:cNvSpPr>
          <p:nvPr/>
        </p:nvSpPr>
        <p:spPr>
          <a:xfrm>
            <a:off x="2194065" y="543981"/>
            <a:ext cx="9749119" cy="8527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Popüler Sosyal Medya Siteleri ve Kullanım Sayıları</a:t>
            </a:r>
          </a:p>
        </p:txBody>
      </p:sp>
    </p:spTree>
    <p:extLst>
      <p:ext uri="{BB962C8B-B14F-4D97-AF65-F5344CB8AC3E}">
        <p14:creationId xmlns:p14="http://schemas.microsoft.com/office/powerpoint/2010/main" val="155237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50919" y="1515413"/>
            <a:ext cx="10036176" cy="43444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457200" algn="just">
              <a:buFont typeface="Arial" panose="020B0604020202020204" pitchFamily="34" charset="0"/>
              <a:buChar char="•"/>
            </a:pPr>
            <a:endParaRPr lang="tr-TR" sz="3200" dirty="0">
              <a:solidFill>
                <a:schemeClr val="tx2"/>
              </a:solidFill>
            </a:endParaRPr>
          </a:p>
        </p:txBody>
      </p:sp>
      <p:sp>
        <p:nvSpPr>
          <p:cNvPr id="2" name="AutoShape 2" descr="data:image/jpeg;base64,/9j/4AAQSkZJRgABAQAAAQABAAD/2wCEAAkGBxQSEhUUEhQUFBUWGBUUFxYWFRQWGhQVFRcWGBcYGBYYHCggGB4lGxgWITEhJikrLi4uFx8zODMsNygtLiwBCgoKDg0OGxAQGywkICQsLCwtLi8tNzEsNDAsLC0sLCwsNDEsLC4sMCwsLC03LCwsNCwsLCwtLCwsLCwsLCwsLP/AABEIAKgBLAMBIgACEQEDEQH/xAAbAAABBQEBAAAAAAAAAAAAAAAAAQIDBAUGB//EAEUQAAEDAgQDBgMFBAgEBwAAAAEAAhEDIQQSMUEFUWETIjJxgZGhsfAUI0LB0QZSYuEzQ1NygpKi0hWDk/EWJFRVc8LT/8QAGQEBAAMBAQAAAAAAAAAAAAAAAAECAwQF/8QAMxEAAgECAwQJAwQDAQAAAAAAAAECAxESITEEQVFhE3GBkaGx0eHwIlLBMjNC8QVDghT/2gAMAwEAAhEDEQA/APWv5oQULnLAhCEASiUIQhigpUjUqEBCVCRWQFlEpEIByEIQAhCEAqVNTkAIQhAEpZSIUoCgpUgSqQCEIQAhCEA4IQEIAQhCAEoSKCuTIAMa/kgLDjCiFedneyrtcZEkmVYYe6PrdSgPY+diPMJyZS+tU8qQVkJSiFnYCISwiEsBELP4xxinhgDUzXa95jLDWU4zuJcQIGYWF94sVRP7WUAx9QtqhrKjqIJZ/SOY6o1/Z37+Xs3kxeG6TZLA30LArftXRa57A2q5zA5xDWtEsa9jMzS5wDhmeBY7Hkt5sxcEHkYkdDBI9ksBUiWEQgEQlhEIBUIQgBRVsSxhaHva0uMNDnAFx5CdSpVgftXwerXOHfRyZ6FQVMryQH6WzAGNOSiTaWRts8ITqKM3ZcezLxNZ/EaIzzVpjJAfL2jITYB1+7N9VY7QZc0jLEzIiImZ5QuExf7IYmrSxhd2LauKqUnhgc4tYKby4y/LeZ5bLQ4lgMfXwxw+TDUw4MYXtq1HHsx4rdmLmBbkSqKct6OyWyULxw1FrZ8sld8821lwOlbxCkWdoKtM0xq/O3KNvFMapDxKjIb2tOXDM0Z2S5pEyBNxG64sfshim0cVQaaBp1gxzcuemG1Gls9yHQCALybgKfgX7KV8LUJDqdVtWiGVC8nPTeGx927L3mAwItbyUKc/tLS2TZVGTVXPcuKsu7f3HWjiNHKHdrTyuOVrs7Yc790GYJ6Jj+L4cEtNeiHAwQarAQRaInVcFhv2BxLGUAKjO7VFSrTzOyyxxyvYcuuQwRZWT+yGJbiK1Qdm5r6rqgiuWWzF0OHYun3ChVJ/aaPYtjTdq19eW+287M8awwmcRQEWP3tOxGu6vtcCJFwbgjcLnMT+zofjqdcU6PZNpva9uUSXuJM5csHUXK6NogQNFrFt3uefXhSio9G73WfLkKhCFc5wQhCAcAhCbnCAcTCbnCR5ke3wIKhqU53+SAn7QKOqL/XRNyWITnH6kdE3AicLjz/JTM8ITXsNrbzt+qcw9wfyUoD6X19QE8qOi69jPqD+akKkEEJYSoVAJCRZlfi37gAHN3PcRNot79FmP4vVuSKs3MNYALaQJM+5WbqJOxaxp8coV3BvYCg4gVLVmkjP2b+yMjQdpkmBMSqDsNjBTaWsodt98TAY0lxeexzOLSINMnPlEye7ZPPHX2bkMm2YsdHmRNvorQo1qlSi7KW9p3mggFoaYgEgk6TPorRmm7IhqyuYWH4jUeXsZ9kztdUDGmGh7c7oZB1EZHSIu336mgXFrc4AdAzAGQHReDuJXCcU4E6hVptYw1wQDBbmzFtnhwiwMz0nou4wLAGNysNMETkP4eY1j2XXtFKEFGUHdM4tl2ipUlKNSNmieEQlSwuY7BsIhKhAJCISqvWxrGyCbjYXP8vVRoLE8JFRqcVH4Wk+ZAHnafkspnG6xN2FpM/hBa0A2LoM8twqSqRjqy1jo05YTeLVMskNbFzLT+Tj80h/aRoiTT6ySJtPoiqRFjeQuYrcfl0tqNj91pHhvNzMmQYMbHkVqYWpUeA9lak5pANmzym8231GqRqKTaQcbGmhVsLXnuuexz+TD+UyrK0RUUJUgSqQCEIQAhCEAPBi2qrfZ3WuFbCEBUdh3RqPij7O6NR9DyVtMrVmsaXOIAGpPspuCuMO6NR8f0U9Oja+uhjdQM4pRMRUYZMC+pMkRz0PsrbXjmPdLgY6l1Puky21PwUj9E3a318U3gKQ6z7fknlNYDv9fEpxUgjTKzw1pcdGguPkBJUizOM1HEGkGEte0guibGxbA0MHUqjdsyUZPFXuqvzMIa3IWgEXJJuXQbtiBluo6bHzdzSL6NI8tSg8OAlxbUA3J7QC0x8zolwvDjmzUw82i5JbaNSfLY891xTjd3tmTZPUkLecHzWfjsPWkmhULJDQRnc2Q3OSCWtJi7ettQLHpGcOpsAFR5c7nmLZPRoP6qUYFh0piObiflqfVFSad1qZ42skcvVxVZrajnVcpcyk0uz1CKZuKz2UyYJIjLexv0MeAx+IrPBbiRlaKDXtyOGbI+qXVBAOVz25ARcGDpAJ1+MYOnmbT7rS/vVDo1lMamCbud4R6nZYOF4W002Op1arHOaJy54dDddIMEkbrbFUp26RrPQ2oyhUpzvF3TSyeXM0eGsxLWgHE0nkCCH1arZJplpdneyfHldljY6LW4ZinUzkrVadQWIqB7ifC1sOAZlbLg4+LdcpV4biLEVXPgay0EX02Dtk11MthrnViIZJqQ0Ag7EECBYzMn56OU9yv1ZlHKktZW601+LHotN4ddpDh0IPyVXimIysgeI2Am4tquUbWc8EOokghwnMw6t0lvqJtoFM3BsAFnN0MAnWL2HmVm6rtmrEpJ6FqtWqukdq5rZEABt2gXk6yfM6DmVXfhXEQKr272DN+Ui3NR5yyO65zBIJBzOYZnwgd5sEaEkR5xapVQ4SCHA6EGQVzRquSz7yuKzsyF3EKYsXgETa/wCGJ9pTKmMYXAZhOYAecwb+ZCuFg3A9ln16NQQc7bRP3Y5ydCOQ9VSuvobOikrySL1Xbz63seV+voq3FKU0j3yzKWuzAT4SCbDWYiOqcA8EBzg7yAbHz2lZvEOKVKbgAKfTvOcf7xbAjfda7PTnWrOFPXw+Ixr1IUKfSVNCvQLnE5cZ3msYXk0hAaB2hMEZQctWmTaYyzqn9sXkNbjA1xDi0PosbY5suUPaNO0oeeU2MlWOAsa4VHOazMSGnugSzIxoBG9mjXUAbAKV3DMMCfu6QMgmRcnuETuYyMjlkbGgW1W1GThLVdRnTrKtFTjv7yXglW2cVhWux4NhH3bWw5o8IMOdFvFotJmPrR4wTOppxA73ofw6bbzZZbcIzO40yabn3cWdnL4FiZBJ/FsNd1JUbl/rap8gx2gvo3prfUrFVms72XM1UZXzRucPxzifvajBF/CGgi/4i7XQ6bq5jMeymAXSQZggTy5a67SuXoYyYEP08TxlnXX2+IUriOc+gF/VWe2Rjr6FlTOjwPEG1Zyh4jXOxzNZ5jomjiTb2fYx4HHlynmPoLCZxB7bB5GtiZ16Gw8hZK/iFR9i4x0aI9ssKj/yNO2SbZKoz4HQ4fGteYbn21Y5uoJ3HIKJ+LeCB2RcSTOV7DlAmCZg3jbmFzvfPM+ZH5ynUqThocs3sTqYkxMbD2U/+2Tf0wY6Li0u06BvEHBwD6TmAmMxfTgAbxmk+ydU4pTAmT/lI184WG0vA8bh/dDWz5wFWrYd5dIqHyIm8QTM329lZ16j0Vhhgt5uVeM/us9XmPgL/JZ54hUm9TrZosZ6C/K86qGlSgd6CdzESnys5ym9ZfPAjFBEp4m9gLibASZa0ab2AKoUeNMZUzCoM28gmS4yBbWwNrRFlalVsQx0y3JsBmboZ1mfzCOo9XLQrji9DdwXHqVXugw6Yi5F9O9EXWoxcpQBi8TM90FtptbUGIW9wes5zDmkwYDjvz9jIXZTqYmQ0aCQpUhW5UirvIbLW5jykD4lUsbjXMo5ngU3k5WjM11zpE2mA49IWlCx+OYfMWjK9980DM5oLbC2x7x9JnVUk8mSjD+0CoQ57xNrF+hOxM+X1KsnE5j/AEpJ27/KNBPUJRwi2Y0g0Dd2RsRvczub9VUqYOSHU8tMgunuA5p56EC0ricWtWyXFMvVqhc0NcGEC85QDPMEaEqKpijSZ4nADQNJEknQAaklVjSqgH70G/8AZ6Ak8nbSPZR4UGq7M4y1hIbaMzxYujkLgeq1pO8s3ks/btMqssKwx1enr2Ayu8Zg8VC+pdxDS5p5NDjyFgep1UuFaxzYyEBuXxNIsBDYnWBaVbSqk5OcsT9jWEVCOFFMcOYNAbzN3GZ3u4fNK6u8SOyJiLhzb2vrG6diKLzOWplkQO6HZTz6lMdhXE959gSYALTcfvB3O/osrNO6L65Ma2gHOdNPJpDg4NJkX8Jmx5pK2BcY7+YA5gHzYwR4mkHc81KzBAfiqE//ACVY9s0J32Xk+p/mJ+a3VaemvXmZPZ6Wqy6svIipyzWmf8Ds25Ohg77KKoWEy1/Z1OZGXN0cx0B/z5EKZ7ctzWeOhNKPixV6lUG3aVKgOwpsePgyPirKmp54H1r3uZVIxj/sXb7e5DxLjRw7RnpOc4m2SSHAXcc0SDGzgJJAndRYnjk5m9jU1qZXDRzaZHeBjUk+Ex6qRmEqX7OWDk7KB/lBI+CoVRWaQ1tQltvCSGsBe1kX8QBOmgDSsq1KMItNp8r5+F/Mvsc5Oooydks752y60i2zjMubNN4DjleQHHsAXZWh8N1LtdgATJETlux7D946i9rjkcKZcXdoXydcsgANvqNBZatTFZe64kAEtINoI1n0g+RCe3EDb5T63K8mn/kqlFtQi1fJu56FXYqe0wTbUktOwfR4gx3fpsqEvDSQGlswLSXxcC1uSU9o4yKTG/3pcSLxMRveztgkZVO1Qj/DT/ROa139s7/Kwf8A0WfTqf8AL1IcMCso+b8o/kYzhjiZc6TEWysg8wW96fVWaeAAM90HnBJ9SblRmm4/1rvR8fJqf9lcdXu9Krx8oWiwS1u/nJmeOK3pf8y/JOMMOZ+AUgoDlPmZ+aouo5B/Wu2gPeTvzdfQe6KLGl2XLU83B0e5JW9OnC14x8C17r9zuRohsaABIagGpA8yqLuDUiZNOmTzLGn5hPHC6Y0p0x/y6f8AtWybWiZXo6b1myd+KYNajB/iA/NNGNpf2rP87UrcPGkDyt62CjGDdb72pb+LW4PLp8T0iybeqZV0qfFvtHjGUz/WNPk4H5IOLp8yfJrj8ghmHcL9o8+bhznZvopMh+iUb5E9FS+P2K5xHLNvrQqnnyHl7dUUn1CR3hE6Gk5pIsTq6RymNVZyHn/qKMp+nFMT4Bwhu+eBIhRlp+nFGU/TnKcT4EYVxJCtXheOY2mGvcGlsi9gQNDOi51mFbTBIDoANg55I00vfTf0T8NXDoIDxN5cOW8z1Mc1pTqzjml3lWlxOtpYym6zXtM6XF/Lmply9Foe9rJ8RieUAunzgfELeays2wcx42LwQ6ORy2Pmu2nNyV2ZstqJ2JYCQXtBESMwkTcSPJSrA4xwRjnms98NDm1HMdTa9pNNoa2RYmImOcHYLQgvcXp03MzEtzNnIS4DvOIaAOcuytjnC5omsAZ7IubqGydgYssvB/sxSDi41ajps0gNIH3zKzosO657C4jcvPKzGYJ+FtRYXhzWgkguMskWAu1upg2BJhctZxavvNacHN4V4uxpPrueAwFuZ18zDIFP94HedlepsDQGtFgIAWJw6nVptDQ1rbNbd3eIY0NAv0HVWjRqnxB5/wCa1o/0tConFwUcStq7Ztvy6vc8qnUm5SnhzfgvEt18O116kbwZIj1tCrtZQEhpBmLNLnm0kAAExrslZQgj7lm0kuDj53F1ZNUj8Lv8Lf5qsXTj9NpPw9TsUqrWiXj6DKdaAAynUIGkiPi8gpS6qdGsb/eJcfYCPipaLy4TDm9CBPw+rKKpUqTZki8d8DytHn8Oqt0qWkO/+7DBN6t9ll7gKDz4qh/wta0fGSl+xNOpe7+89xHtMJjHVGj+jmwA74vEiXGNdJKca7xJLAAP4x09Nz7Iq1S19Or2LdDTWbz63fzJKeGY3wtaPIAfFOfVAtqeQ1/koW1HESe4LzcGB+SgZT7WNRS13mt58mfF3Qa4OpKbyfaxTTn+3lHe7eS3iNzV94p7kEjP0Ydcuve325qHG05bicojLTFNuUaQxz4EdXN9lrqlw8Sx5/ffUcD0zFrf9ICrKFos6HZUpYeFufb3FDiOQgVQQWju1YOjRdr7aOYd9gTyVd7GNIbnbfwuIGVzjPdLQbOsbtibm8ELV4dldTZYEOptmRqQAHSOv5qvQw7Wl1B4BGrSbyw6XO4JLT6H8S5ZU01iWqyf4OSL6GeL+L15c/UrOo7TkcbAPlzXG1m1bO9JB/hSVW1Gk2ycpl7R6jvRM3MaLTq0nkmOzv8AhLTlcOUaa/W5r0qdVhgFhbf7t2aw5U37W2M9ICoqUdZpHZKbWcliXHSXhr1+RXwxqkS4Mc296bwfKziB7EqftWjxd0/xNyT5SBPoSpOzZUJAmnUiSPC8DnIMPbJ5lqmc14mMoGwObTkTveLkKstmi3pbyCqPWnUl25+d/AjbPL2Lv5hPDuRd8HfJQu4e47MZcGaZcw9beE25qV1J4/ED0qNj/ULfBHsuHT0+d5Z1q29KXZ/fkPzn94eoIThUd/CfX9So5cIDm5P4g9uX4n5hPLLafD5ltkwyjld5fOZCrQf6qfdZ+jHio7dp9EpxHRVnOykwHkDQtg5tNJ89J2UlGo8kiHCwPeETM2m9xHxWsOlaum/B+hfDQlo/Fr1JhiAniqFEc27Qfb81DiZiwDTN5DtN9N5hW6Sa1femgqEdzfemWxVHMe4TswWbS7XZ1PTkXbmQBeys1aQcIzRcG0tIIsCL67TC0jVk0rtFJUmtPIsylVWnQLTOZxBtBMgdQI6R6o+0m33T/SD+a2TbdkYuMkWKlQNEny9Tom0qzXg5TI8jy6i6c9kgiYm0j8koH1oPQbBSm72sSja4JUmnBjM0lvUtHhJ5yLytArE4RXyvIIPeDQLTdpd7arbld8HeJVoVCEhctCCCrgabplo7wgn8/Pr0WTxHDMpjuvJdIBaSCYO8CCFuZln8Xw7XBri4Mym5INwREW1vB9FlOKa0JMRzekjkmgN6t2F4nXQGx0PsU5hNwYJEXaZafI/WqixLGZXZwMoEkxMAmNtCTZec4YHnoZqkk9MhmIoZiO+4RbunKeswL28ttU9mEAM5nnTVxOhB/L5qJuJoNMgsBO4HnvtafRXA6QCNLERuCtErGyVskJUJg5YJgwCYBO0lQGrVi1NswdX7xI0be9k4vqSe4CJt3otuTbVOpvcfE2B0Mzrt5QpbsrkjadckCQJN7EkQdDMCxF0rwB3nkQLybAdUOeGNzPhsRPnpAjW9hzUVOk6oQ54hogsp9R+J8anSBtrrpnhcs5FFRxvFPTgNYw1buEU9mEXf/E8HQcm+p5C6hCukaylfqIqmIa0wXNm1iY1MD66FVMJTHZspsqiWsAluUzAguvtv63Uz8ZSmHOZIk3ie7qb8uaBiqTdHMG1o3PTWSlnqVb+loq8PoOyECp4XubZrfwvcfkQpsZQJYHSDUYCQYjOI7zDyDh7ENOyfg2w6pP4nlw8srGny7wKs5ZBHmPQrOOF5reYpXST0aKz2ZhlLnNIvILZ85uOh/mkOGcbGo7UnRkHqBFjoOaa7hjdnPB2l7ug11j66qxSgtAvoImZ6Gd/PQrO2HJk0m6bwPTc+BC7BCIcS8DQnxNMRILYIPUXukl7NJqt9A8DobB/lY+ZsrbXbHUReLQbDy0KHM5W/PzV7fb3GkqafJ+DKNTEOkdnTe5pAMiW3mLtcPPrZO+2PtNFx03b6z8VIaAJJOYFwykSdpMt6yTfVBwoIgOqCZg5neVvIpHDbWzITksvnYTCNj7fooDw9kzlB13cPz6KV+GBABkgRudW6GRumfZQY8e1g5/OdjKlfSvqy8i3SZ5oKVBjb5cvuPjopSzkT81C1rASZIIA/E+BYxYmNJUjHMcTlIkaweehUuF+ZbJ6+olakXCD8DB9Ovqo2UObqlty4jbXcc91YAI6/BV20HEmKrtZIAadfSQLgeihJ4rJvqfz8iyQ6jg2i8ud/edmTauHfm7jgGwLHNrNzrpG3RPp0g3xOzHrAI+SbSqONxTqnewLrRERM630n0UunfWKZONrSTGsw7xF2dTlOtuRHX3UlWk46GOo36X/VWW035czqbmycoBid7wJgfqrNDAOeJ8PIOkT16Ky2fRJWsR0nEzcM1zfE5zpgDMGtAtG1rnmp2OkAje/opsdwIuF3Ezrle9huIt/3CgbwV0ggVNQRNU5ZDpuJ0nporqlNPMq2i3w6s1jyX6RY3Mc5A5rea4EAjQ391zVdmR2UwSI0MzO3OenUK9h8dUY0NNGo7KAJAcLDTUcl0UpW+llWbRCEJD6LoKiqDFta4Q4Bw1g8xdSyenxTXNnUD4qrBlNw7nuJ7Gi3bvd4H2PxhVRgqtR5lrabA7u90CIaWktGpvoTGpW+1saQPdKAquN1Zk3MPEcJeCC2H6RoCJsSemmnVVNyORI9vO66eFTxXDmvOaS02kjeOh6WWcqStkTcwK1AOiZsZsSLqu7hrZnNUGujzvc6rd/4Q6fGI55b+UT8Z9E+pwZpEZ3bSe7cbjTcLNUpE3KeB4K17KbnOf3RLL35AkukO7u8T3irdThP7rvIEbef5rSASrZUoJaEYjn6+Fey7m25i4/X4KFdMszF8MvNOB/CZA9Dt5R7LOdH7QmZeVLCnGDqfuH3b+qceG1Z0pxv33W9Ml1lglwJuik4kNJaJMGATEnYTsihh67+8KYA2OdpBHeuBqbxuN9Vp4bhgPiJMEgj8Jj4rVAVqdBOKxGcX9KOfrcLrQIOhmG5QTqIIdaN7Gb9FUZgqujc5MgQ5mQEjXM7KY8/ZdWhaulFlmzAx/DWZHB7jnjuxFzBiLSOp2gFVKPDRUc1ueoJJMh14An20CXjNVzahBY58yQczLMJykyTaBJEDl5q5wrCuqAVHB9ItdLWmxIywZv3gZIvynWCM4xeO1skI5LUiqcBc0iHPeNYzAXFryZM+eyr4vh7szc4e3MS3M2DAI/EWn9PNdUhXdGLdy2LKxzfDOCUqo7Qvr3GbK4uZ/SAOuJm1hG0FWT+z4ZJpuc6fw1HEj0tb29ltoV3CLVrFbmGeFP/AHWEnWDy0mQJUjeFv/gHqTb2+ErYQo6KJNyhS4W38RLumg+F/ir7AAIAAHIWUOJrBoEvYzq6L+VwoPtrP7ej7j/epuo6IhtcS9KWVXxFXK2S7Ldt9dSLeuiofaSCAcQ0nK0wacTP4pnQ/porkGtKJWfh8XLSTVpmNS0ad0nmfPyHtVqYyw/8ywSXC9OZhrSQL6i58j0tINWu+EtM2WVSxWdzR29J+tmtgmJv4zEaG222i1GaehVd5I4Um5s0DMQATvA0CklNQpIJkFCCrXBBWNh9clJT0UVfT66KWl4VAFQklEoBUJMyVACRyVI5AIhCEAITKtQNBLjAGpVGpxVskNaXAb6ewifkocktSbGgUiwDi6hnvuEk2EWBNhptomVKrnWJe6bZZ8Xpp9XWXSrcTY0245jS4TmJdYNGYmw5WVqg9xu5uUbCZd6xYe5WZgaFRpcBTAJ/EY7osMvWROnkVeHbTcUgOcvO3KBvCUneOfPzKRVlYtIVQOrTpTiLXdzPTlGymoZ47+UGfwkkRtqBdakjntB1AOhvzCcUFIoAIQhALKRCJQAhJKJQEGNxQpgEvayTYuBIMaiAQqn/ABZv/qKP+R3+9QftJxIUQwnF0sJmLr1WB+eIsO+2In4rC/8AEzf/AHfB/wDQH/6qHCTzSZOGm/1N367fg63iD+5Z5ZJBzNAdYd42II8IKyq+OcA0jEgAx4qJdmLDD5gCx7RlreGRaVqYl5NMRUDS40wHhmYEuc0CG/xTHTMqlPEZoDa8mQQey2Idsem/RWBNgMaHEjtKTrAgMaRDZg6mDq1VftJLiBiNZaAaJs+AyZgfia4wdZ1hOw+OiM2IY4az2eUuBDjqD0m37vVWKweYIrAB0QOzaQSQMu/OT6oRYpMxpIMV2OnvCaZEB1g0C2jp1uNCtihUDmhzSCCJBGhB0hZL+IZnEMxDZJMNNLQb35iHD25XmwvF6UQ6q0kXmC2zicuvt/NQ9STVShMa6RI0TgUIsWE0/XunJqsCKqJATmaJ8JCEAhUecp7jZNgKGSBKekhKpIEJRKQoQAhCFAGlUX8LbsXDoCIHlIV5ChpPUXM9nDAHd4lzYsNDPUgiR6K3Sotb4WgeQ/NSlNUJJaAWUhKEjlIElEoQgCUShChgSUSkQouAlK5IhLgQuKUeaE1LliPFUXujJUyc5aHT76Kv9ir/ANuP+i39VcQtVVaVsu5GUqMZO7v3sK9J2UQ4ghzZMC4Go6SqVPD1Q6TVkZpjI0d3lP5/xHpFwpFnc1SsZzcJXBvXzC3ipskQINwNTf3VxodljOZgXAGoibdVKklLgpVMLWJkVosJ7jTsZ6xp11TKuHrQMtaDA1Y0g9wtM/4od7jdapIy63hQKGCLDioB335jsQMtoGwVhjkwlOYoBppqELUqCChCAYQm9mNUIQDoSoQgEKRCEAIQhVA1CEIAKahCACEhCEIBIRCVCARCEJYCQkQhLAEIQlgCRIhVLIEIQgBIkQgBNhKhAJCSEIQBCcwJUJY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data:image/jpeg;base64,/9j/4AAQSkZJRgABAQAAAQABAAD/2wCEAAkGBxQSEhUUEhQUFBUWGBUUFxYWFRQWGhQVFRcWGBcYGBYYHCggGB4lGxgWITEhJikrLi4uFx8zODMsNygtLiwBCgoKDg0OGxAQGywkICQsLCwtLi8tNzEsNDAsLC0sLCwsNDEsLC4sMCwsLC03LCwsNCwsLCwtLCwsLCwsLCwsLP/AABEIAKgBLAMBIgACEQEDEQH/xAAbAAABBQEBAAAAAAAAAAAAAAAAAQIDBAUGB//EAEUQAAEDAgQDBgMFBAgEBwAAAAEAAhEDIQQSMUEFUWETIjJxgZGhsfAUI0LB0QZSYuEzQ1NygpKi0hWDk/EWJFRVc8LT/8QAGQEBAAMBAQAAAAAAAAAAAAAAAAECAwQF/8QAMxEAAgECAwQJAwQDAQAAAAAAAAECAxESITEEQVFhE3GBkaGx0eHwIlLBMjNC8QVDghT/2gAMAwEAAhEDEQA/APWv5oQULnLAhCEASiUIQhigpUjUqEBCVCRWQFlEpEIByEIQAhCEAqVNTkAIQhAEpZSIUoCgpUgSqQCEIQAhCEA4IQEIAQhCAEoSKCuTIAMa/kgLDjCiFedneyrtcZEkmVYYe6PrdSgPY+diPMJyZS+tU8qQVkJSiFnYCISwiEsBELP4xxinhgDUzXa95jLDWU4zuJcQIGYWF94sVRP7WUAx9QtqhrKjqIJZ/SOY6o1/Z37+Xs3kxeG6TZLA30LArftXRa57A2q5zA5xDWtEsa9jMzS5wDhmeBY7Hkt5sxcEHkYkdDBI9ksBUiWEQgEQlhEIBUIQgBRVsSxhaHva0uMNDnAFx5CdSpVgftXwerXOHfRyZ6FQVMryQH6WzAGNOSiTaWRts8ITqKM3ZcezLxNZ/EaIzzVpjJAfL2jITYB1+7N9VY7QZc0jLEzIiImZ5QuExf7IYmrSxhd2LauKqUnhgc4tYKby4y/LeZ5bLQ4lgMfXwxw+TDUw4MYXtq1HHsx4rdmLmBbkSqKct6OyWyULxw1FrZ8sld8821lwOlbxCkWdoKtM0xq/O3KNvFMapDxKjIb2tOXDM0Z2S5pEyBNxG64sfshim0cVQaaBp1gxzcuemG1Gls9yHQCALybgKfgX7KV8LUJDqdVtWiGVC8nPTeGx927L3mAwItbyUKc/tLS2TZVGTVXPcuKsu7f3HWjiNHKHdrTyuOVrs7Yc790GYJ6Jj+L4cEtNeiHAwQarAQRaInVcFhv2BxLGUAKjO7VFSrTzOyyxxyvYcuuQwRZWT+yGJbiK1Qdm5r6rqgiuWWzF0OHYun3ChVJ/aaPYtjTdq19eW+287M8awwmcRQEWP3tOxGu6vtcCJFwbgjcLnMT+zofjqdcU6PZNpva9uUSXuJM5csHUXK6NogQNFrFt3uefXhSio9G73WfLkKhCFc5wQhCAcAhCbnCAcTCbnCR5ke3wIKhqU53+SAn7QKOqL/XRNyWITnH6kdE3AicLjz/JTM8ITXsNrbzt+qcw9wfyUoD6X19QE8qOi69jPqD+akKkEEJYSoVAJCRZlfi37gAHN3PcRNot79FmP4vVuSKs3MNYALaQJM+5WbqJOxaxp8coV3BvYCg4gVLVmkjP2b+yMjQdpkmBMSqDsNjBTaWsodt98TAY0lxeexzOLSINMnPlEye7ZPPHX2bkMm2YsdHmRNvorQo1qlSi7KW9p3mggFoaYgEgk6TPorRmm7IhqyuYWH4jUeXsZ9kztdUDGmGh7c7oZB1EZHSIu336mgXFrc4AdAzAGQHReDuJXCcU4E6hVptYw1wQDBbmzFtnhwiwMz0nou4wLAGNysNMETkP4eY1j2XXtFKEFGUHdM4tl2ipUlKNSNmieEQlSwuY7BsIhKhAJCISqvWxrGyCbjYXP8vVRoLE8JFRqcVH4Wk+ZAHnafkspnG6xN2FpM/hBa0A2LoM8twqSqRjqy1jo05YTeLVMskNbFzLT+Tj80h/aRoiTT6ySJtPoiqRFjeQuYrcfl0tqNj91pHhvNzMmQYMbHkVqYWpUeA9lak5pANmzym8231GqRqKTaQcbGmhVsLXnuuexz+TD+UyrK0RUUJUgSqQCEIQAhCEAPBi2qrfZ3WuFbCEBUdh3RqPij7O6NR9DyVtMrVmsaXOIAGpPspuCuMO6NR8f0U9Oja+uhjdQM4pRMRUYZMC+pMkRz0PsrbXjmPdLgY6l1Puky21PwUj9E3a318U3gKQ6z7fknlNYDv9fEpxUgjTKzw1pcdGguPkBJUizOM1HEGkGEte0guibGxbA0MHUqjdsyUZPFXuqvzMIa3IWgEXJJuXQbtiBluo6bHzdzSL6NI8tSg8OAlxbUA3J7QC0x8zolwvDjmzUw82i5JbaNSfLY891xTjd3tmTZPUkLecHzWfjsPWkmhULJDQRnc2Q3OSCWtJi7ettQLHpGcOpsAFR5c7nmLZPRoP6qUYFh0piObiflqfVFSad1qZ42skcvVxVZrajnVcpcyk0uz1CKZuKz2UyYJIjLexv0MeAx+IrPBbiRlaKDXtyOGbI+qXVBAOVz25ARcGDpAJ1+MYOnmbT7rS/vVDo1lMamCbud4R6nZYOF4W002Op1arHOaJy54dDddIMEkbrbFUp26RrPQ2oyhUpzvF3TSyeXM0eGsxLWgHE0nkCCH1arZJplpdneyfHldljY6LW4ZinUzkrVadQWIqB7ifC1sOAZlbLg4+LdcpV4biLEVXPgay0EX02Dtk11MthrnViIZJqQ0Ag7EECBYzMn56OU9yv1ZlHKktZW601+LHotN4ddpDh0IPyVXimIysgeI2Am4tquUbWc8EOokghwnMw6t0lvqJtoFM3BsAFnN0MAnWL2HmVm6rtmrEpJ6FqtWqukdq5rZEABt2gXk6yfM6DmVXfhXEQKr272DN+Ui3NR5yyO65zBIJBzOYZnwgd5sEaEkR5xapVQ4SCHA6EGQVzRquSz7yuKzsyF3EKYsXgETa/wCGJ9pTKmMYXAZhOYAecwb+ZCuFg3A9ln16NQQc7bRP3Y5ydCOQ9VSuvobOikrySL1Xbz63seV+voq3FKU0j3yzKWuzAT4SCbDWYiOqcA8EBzg7yAbHz2lZvEOKVKbgAKfTvOcf7xbAjfda7PTnWrOFPXw+Ixr1IUKfSVNCvQLnE5cZ3msYXk0hAaB2hMEZQctWmTaYyzqn9sXkNbjA1xDi0PosbY5suUPaNO0oeeU2MlWOAsa4VHOazMSGnugSzIxoBG9mjXUAbAKV3DMMCfu6QMgmRcnuETuYyMjlkbGgW1W1GThLVdRnTrKtFTjv7yXglW2cVhWux4NhH3bWw5o8IMOdFvFotJmPrR4wTOppxA73ofw6bbzZZbcIzO40yabn3cWdnL4FiZBJ/FsNd1JUbl/rap8gx2gvo3prfUrFVms72XM1UZXzRucPxzifvajBF/CGgi/4i7XQ6bq5jMeymAXSQZggTy5a67SuXoYyYEP08TxlnXX2+IUriOc+gF/VWe2Rjr6FlTOjwPEG1Zyh4jXOxzNZ5jomjiTb2fYx4HHlynmPoLCZxB7bB5GtiZ16Gw8hZK/iFR9i4x0aI9ssKj/yNO2SbZKoz4HQ4fGteYbn21Y5uoJ3HIKJ+LeCB2RcSTOV7DlAmCZg3jbmFzvfPM+ZH5ynUqThocs3sTqYkxMbD2U/+2Tf0wY6Li0u06BvEHBwD6TmAmMxfTgAbxmk+ydU4pTAmT/lI184WG0vA8bh/dDWz5wFWrYd5dIqHyIm8QTM329lZ16j0Vhhgt5uVeM/us9XmPgL/JZ54hUm9TrZosZ6C/K86qGlSgd6CdzESnys5ym9ZfPAjFBEp4m9gLibASZa0ab2AKoUeNMZUzCoM28gmS4yBbWwNrRFlalVsQx0y3JsBmboZ1mfzCOo9XLQrji9DdwXHqVXugw6Yi5F9O9EXWoxcpQBi8TM90FtptbUGIW9wes5zDmkwYDjvz9jIXZTqYmQ0aCQpUhW5UirvIbLW5jykD4lUsbjXMo5ngU3k5WjM11zpE2mA49IWlCx+OYfMWjK9980DM5oLbC2x7x9JnVUk8mSjD+0CoQ57xNrF+hOxM+X1KsnE5j/AEpJ27/KNBPUJRwi2Y0g0Dd2RsRvczub9VUqYOSHU8tMgunuA5p56EC0ricWtWyXFMvVqhc0NcGEC85QDPMEaEqKpijSZ4nADQNJEknQAaklVjSqgH70G/8AZ6Ak8nbSPZR4UGq7M4y1hIbaMzxYujkLgeq1pO8s3ks/btMqssKwx1enr2Ayu8Zg8VC+pdxDS5p5NDjyFgep1UuFaxzYyEBuXxNIsBDYnWBaVbSqk5OcsT9jWEVCOFFMcOYNAbzN3GZ3u4fNK6u8SOyJiLhzb2vrG6diKLzOWplkQO6HZTz6lMdhXE959gSYALTcfvB3O/osrNO6L65Ma2gHOdNPJpDg4NJkX8Jmx5pK2BcY7+YA5gHzYwR4mkHc81KzBAfiqE//ACVY9s0J32Xk+p/mJ+a3VaemvXmZPZ6Wqy6svIipyzWmf8Ds25Ohg77KKoWEy1/Z1OZGXN0cx0B/z5EKZ7ctzWeOhNKPixV6lUG3aVKgOwpsePgyPirKmp54H1r3uZVIxj/sXb7e5DxLjRw7RnpOc4m2SSHAXcc0SDGzgJJAndRYnjk5m9jU1qZXDRzaZHeBjUk+Ex6qRmEqX7OWDk7KB/lBI+CoVRWaQ1tQltvCSGsBe1kX8QBOmgDSsq1KMItNp8r5+F/Mvsc5Oooydks752y60i2zjMubNN4DjleQHHsAXZWh8N1LtdgATJETlux7D946i9rjkcKZcXdoXydcsgANvqNBZatTFZe64kAEtINoI1n0g+RCe3EDb5T63K8mn/kqlFtQi1fJu56FXYqe0wTbUktOwfR4gx3fpsqEvDSQGlswLSXxcC1uSU9o4yKTG/3pcSLxMRveztgkZVO1Qj/DT/ROa139s7/Kwf8A0WfTqf8AL1IcMCso+b8o/kYzhjiZc6TEWysg8wW96fVWaeAAM90HnBJ9SblRmm4/1rvR8fJqf9lcdXu9Krx8oWiwS1u/nJmeOK3pf8y/JOMMOZ+AUgoDlPmZ+aouo5B/Wu2gPeTvzdfQe6KLGl2XLU83B0e5JW9OnC14x8C17r9zuRohsaABIagGpA8yqLuDUiZNOmTzLGn5hPHC6Y0p0x/y6f8AtWybWiZXo6b1myd+KYNajB/iA/NNGNpf2rP87UrcPGkDyt62CjGDdb72pb+LW4PLp8T0iybeqZV0qfFvtHjGUz/WNPk4H5IOLp8yfJrj8ghmHcL9o8+bhznZvopMh+iUb5E9FS+P2K5xHLNvrQqnnyHl7dUUn1CR3hE6Gk5pIsTq6RymNVZyHn/qKMp+nFMT4Bwhu+eBIhRlp+nFGU/TnKcT4EYVxJCtXheOY2mGvcGlsi9gQNDOi51mFbTBIDoANg55I00vfTf0T8NXDoIDxN5cOW8z1Mc1pTqzjml3lWlxOtpYym6zXtM6XF/Lmply9Foe9rJ8RieUAunzgfELeays2wcx42LwQ6ORy2Pmu2nNyV2ZstqJ2JYCQXtBESMwkTcSPJSrA4xwRjnms98NDm1HMdTa9pNNoa2RYmImOcHYLQgvcXp03MzEtzNnIS4DvOIaAOcuytjnC5omsAZ7IubqGydgYssvB/sxSDi41ajps0gNIH3zKzosO657C4jcvPKzGYJ+FtRYXhzWgkguMskWAu1upg2BJhctZxavvNacHN4V4uxpPrueAwFuZ18zDIFP94HedlepsDQGtFgIAWJw6nVptDQ1rbNbd3eIY0NAv0HVWjRqnxB5/wCa1o/0tConFwUcStq7Ztvy6vc8qnUm5SnhzfgvEt18O116kbwZIj1tCrtZQEhpBmLNLnm0kAAExrslZQgj7lm0kuDj53F1ZNUj8Lv8Lf5qsXTj9NpPw9TsUqrWiXj6DKdaAAynUIGkiPi8gpS6qdGsb/eJcfYCPipaLy4TDm9CBPw+rKKpUqTZki8d8DytHn8Oqt0qWkO/+7DBN6t9ll7gKDz4qh/wta0fGSl+xNOpe7+89xHtMJjHVGj+jmwA74vEiXGNdJKca7xJLAAP4x09Nz7Iq1S19Or2LdDTWbz63fzJKeGY3wtaPIAfFOfVAtqeQ1/koW1HESe4LzcGB+SgZT7WNRS13mt58mfF3Qa4OpKbyfaxTTn+3lHe7eS3iNzV94p7kEjP0Ydcuve325qHG05bicojLTFNuUaQxz4EdXN9lrqlw8Sx5/ffUcD0zFrf9ICrKFos6HZUpYeFufb3FDiOQgVQQWju1YOjRdr7aOYd9gTyVd7GNIbnbfwuIGVzjPdLQbOsbtibm8ELV4dldTZYEOptmRqQAHSOv5qvQw7Wl1B4BGrSbyw6XO4JLT6H8S5ZU01iWqyf4OSL6GeL+L15c/UrOo7TkcbAPlzXG1m1bO9JB/hSVW1Gk2ycpl7R6jvRM3MaLTq0nkmOzv8AhLTlcOUaa/W5r0qdVhgFhbf7t2aw5U37W2M9ICoqUdZpHZKbWcliXHSXhr1+RXwxqkS4Mc296bwfKziB7EqftWjxd0/xNyT5SBPoSpOzZUJAmnUiSPC8DnIMPbJ5lqmc14mMoGwObTkTveLkKstmi3pbyCqPWnUl25+d/AjbPL2Lv5hPDuRd8HfJQu4e47MZcGaZcw9beE25qV1J4/ED0qNj/ULfBHsuHT0+d5Z1q29KXZ/fkPzn94eoIThUd/CfX9So5cIDm5P4g9uX4n5hPLLafD5ltkwyjld5fOZCrQf6qfdZ+jHio7dp9EpxHRVnOykwHkDQtg5tNJ89J2UlGo8kiHCwPeETM2m9xHxWsOlaum/B+hfDQlo/Fr1JhiAniqFEc27Qfb81DiZiwDTN5DtN9N5hW6Sa1femgqEdzfemWxVHMe4TswWbS7XZ1PTkXbmQBeys1aQcIzRcG0tIIsCL67TC0jVk0rtFJUmtPIsylVWnQLTOZxBtBMgdQI6R6o+0m33T/SD+a2TbdkYuMkWKlQNEny9Tom0qzXg5TI8jy6i6c9kgiYm0j8koH1oPQbBSm72sSja4JUmnBjM0lvUtHhJ5yLytArE4RXyvIIPeDQLTdpd7arbld8HeJVoVCEhctCCCrgabplo7wgn8/Pr0WTxHDMpjuvJdIBaSCYO8CCFuZln8Xw7XBri4Mym5INwREW1vB9FlOKa0JMRzekjkmgN6t2F4nXQGx0PsU5hNwYJEXaZafI/WqixLGZXZwMoEkxMAmNtCTZec4YHnoZqkk9MhmIoZiO+4RbunKeswL28ttU9mEAM5nnTVxOhB/L5qJuJoNMgsBO4HnvtafRXA6QCNLERuCtErGyVskJUJg5YJgwCYBO0lQGrVi1NswdX7xI0be9k4vqSe4CJt3otuTbVOpvcfE2B0Mzrt5QpbsrkjadckCQJN7EkQdDMCxF0rwB3nkQLybAdUOeGNzPhsRPnpAjW9hzUVOk6oQ54hogsp9R+J8anSBtrrpnhcs5FFRxvFPTgNYw1buEU9mEXf/E8HQcm+p5C6hCukaylfqIqmIa0wXNm1iY1MD66FVMJTHZspsqiWsAluUzAguvtv63Uz8ZSmHOZIk3ie7qb8uaBiqTdHMG1o3PTWSlnqVb+loq8PoOyECp4XubZrfwvcfkQpsZQJYHSDUYCQYjOI7zDyDh7ENOyfg2w6pP4nlw8srGny7wKs5ZBHmPQrOOF5reYpXST0aKz2ZhlLnNIvILZ85uOh/mkOGcbGo7UnRkHqBFjoOaa7hjdnPB2l7ug11j66qxSgtAvoImZ6Gd/PQrO2HJk0m6bwPTc+BC7BCIcS8DQnxNMRILYIPUXukl7NJqt9A8DobB/lY+ZsrbXbHUReLQbDy0KHM5W/PzV7fb3GkqafJ+DKNTEOkdnTe5pAMiW3mLtcPPrZO+2PtNFx03b6z8VIaAJJOYFwykSdpMt6yTfVBwoIgOqCZg5neVvIpHDbWzITksvnYTCNj7fooDw9kzlB13cPz6KV+GBABkgRudW6GRumfZQY8e1g5/OdjKlfSvqy8i3SZ5oKVBjb5cvuPjopSzkT81C1rASZIIA/E+BYxYmNJUjHMcTlIkaweehUuF+ZbJ6+olakXCD8DB9Ovqo2UObqlty4jbXcc91YAI6/BV20HEmKrtZIAadfSQLgeihJ4rJvqfz8iyQ6jg2i8ud/edmTauHfm7jgGwLHNrNzrpG3RPp0g3xOzHrAI+SbSqONxTqnewLrRERM630n0UunfWKZONrSTGsw7xF2dTlOtuRHX3UlWk46GOo36X/VWW035czqbmycoBid7wJgfqrNDAOeJ8PIOkT16Ky2fRJWsR0nEzcM1zfE5zpgDMGtAtG1rnmp2OkAje/opsdwIuF3Ezrle9huIt/3CgbwV0ggVNQRNU5ZDpuJ0nporqlNPMq2i3w6s1jyX6RY3Mc5A5rea4EAjQ391zVdmR2UwSI0MzO3OenUK9h8dUY0NNGo7KAJAcLDTUcl0UpW+llWbRCEJD6LoKiqDFta4Q4Bw1g8xdSyenxTXNnUD4qrBlNw7nuJ7Gi3bvd4H2PxhVRgqtR5lrabA7u90CIaWktGpvoTGpW+1saQPdKAquN1Zk3MPEcJeCC2H6RoCJsSemmnVVNyORI9vO66eFTxXDmvOaS02kjeOh6WWcqStkTcwK1AOiZsZsSLqu7hrZnNUGujzvc6rd/4Q6fGI55b+UT8Z9E+pwZpEZ3bSe7cbjTcLNUpE3KeB4K17KbnOf3RLL35AkukO7u8T3irdThP7rvIEbef5rSASrZUoJaEYjn6+Fey7m25i4/X4KFdMszF8MvNOB/CZA9Dt5R7LOdH7QmZeVLCnGDqfuH3b+qceG1Z0pxv33W9Ml1lglwJuik4kNJaJMGATEnYTsihh67+8KYA2OdpBHeuBqbxuN9Vp4bhgPiJMEgj8Jj4rVAVqdBOKxGcX9KOfrcLrQIOhmG5QTqIIdaN7Gb9FUZgqujc5MgQ5mQEjXM7KY8/ZdWhaulFlmzAx/DWZHB7jnjuxFzBiLSOp2gFVKPDRUc1ueoJJMh14An20CXjNVzahBY58yQczLMJykyTaBJEDl5q5wrCuqAVHB9ItdLWmxIywZv3gZIvynWCM4xeO1skI5LUiqcBc0iHPeNYzAXFryZM+eyr4vh7szc4e3MS3M2DAI/EWn9PNdUhXdGLdy2LKxzfDOCUqo7Qvr3GbK4uZ/SAOuJm1hG0FWT+z4ZJpuc6fw1HEj0tb29ltoV3CLVrFbmGeFP/AHWEnWDy0mQJUjeFv/gHqTb2+ErYQo6KJNyhS4W38RLumg+F/ir7AAIAAHIWUOJrBoEvYzq6L+VwoPtrP7ej7j/epuo6IhtcS9KWVXxFXK2S7Ldt9dSLeuiofaSCAcQ0nK0wacTP4pnQ/porkGtKJWfh8XLSTVpmNS0ad0nmfPyHtVqYyw/8ywSXC9OZhrSQL6i58j0tINWu+EtM2WVSxWdzR29J+tmtgmJv4zEaG222i1GaehVd5I4Um5s0DMQATvA0CklNQpIJkFCCrXBBWNh9clJT0UVfT66KWl4VAFQklEoBUJMyVACRyVI5AIhCEAITKtQNBLjAGpVGpxVskNaXAb6ewifkocktSbGgUiwDi6hnvuEk2EWBNhptomVKrnWJe6bZZ8Xpp9XWXSrcTY0245jS4TmJdYNGYmw5WVqg9xu5uUbCZd6xYe5WZgaFRpcBTAJ/EY7osMvWROnkVeHbTcUgOcvO3KBvCUneOfPzKRVlYtIVQOrTpTiLXdzPTlGymoZ47+UGfwkkRtqBdakjntB1AOhvzCcUFIoAIQhALKRCJQAhJKJQEGNxQpgEvayTYuBIMaiAQqn/ABZv/qKP+R3+9QftJxIUQwnF0sJmLr1WB+eIsO+2In4rC/8AEzf/AHfB/wDQH/6qHCTzSZOGm/1N367fg63iD+5Z5ZJBzNAdYd42II8IKyq+OcA0jEgAx4qJdmLDD5gCx7RlreGRaVqYl5NMRUDS40wHhmYEuc0CG/xTHTMqlPEZoDa8mQQey2Idsem/RWBNgMaHEjtKTrAgMaRDZg6mDq1VftJLiBiNZaAaJs+AyZgfia4wdZ1hOw+OiM2IY4az2eUuBDjqD0m37vVWKweYIrAB0QOzaQSQMu/OT6oRYpMxpIMV2OnvCaZEB1g0C2jp1uNCtihUDmhzSCCJBGhB0hZL+IZnEMxDZJMNNLQb35iHD25XmwvF6UQ6q0kXmC2zicuvt/NQ9STVShMa6RI0TgUIsWE0/XunJqsCKqJATmaJ8JCEAhUecp7jZNgKGSBKekhKpIEJRKQoQAhCFAGlUX8LbsXDoCIHlIV5ChpPUXM9nDAHd4lzYsNDPUgiR6K3Sotb4WgeQ/NSlNUJJaAWUhKEjlIElEoQgCUShChgSUSkQouAlK5IhLgQuKUeaE1LliPFUXujJUyc5aHT76Kv9ir/ANuP+i39VcQtVVaVsu5GUqMZO7v3sK9J2UQ4ghzZMC4Go6SqVPD1Q6TVkZpjI0d3lP5/xHpFwpFnc1SsZzcJXBvXzC3ipskQINwNTf3VxodljOZgXAGoibdVKklLgpVMLWJkVosJ7jTsZ6xp11TKuHrQMtaDA1Y0g9wtM/4od7jdapIy63hQKGCLDioB335jsQMtoGwVhjkwlOYoBppqELUqCChCAYQm9mNUIQDoSoQgEKRCEAIQhVA1CEIAKahCACEhCEIBIRCVCARCEJYCQkQhLAEIQlgCRIhVLIEIQgBIkQgBNhKhAJCSEIQBCcwJUJY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Title 1"/>
          <p:cNvSpPr txBox="1">
            <a:spLocks/>
          </p:cNvSpPr>
          <p:nvPr/>
        </p:nvSpPr>
        <p:spPr>
          <a:xfrm>
            <a:off x="1898648" y="636989"/>
            <a:ext cx="9846884" cy="7668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1 Dakikada İnternette neler oluyor?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778" y="1459605"/>
            <a:ext cx="5761380" cy="4456090"/>
          </a:xfrm>
          <a:prstGeom prst="rect">
            <a:avLst/>
          </a:prstGeom>
        </p:spPr>
      </p:pic>
    </p:spTree>
    <p:extLst>
      <p:ext uri="{BB962C8B-B14F-4D97-AF65-F5344CB8AC3E}">
        <p14:creationId xmlns:p14="http://schemas.microsoft.com/office/powerpoint/2010/main" val="4126179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50919" y="1515413"/>
            <a:ext cx="10036176" cy="43444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457200" algn="just">
              <a:buFont typeface="Arial" panose="020B0604020202020204" pitchFamily="34" charset="0"/>
              <a:buChar char="•"/>
            </a:pPr>
            <a:endParaRPr lang="tr-TR" sz="3200" dirty="0">
              <a:solidFill>
                <a:schemeClr val="tx2"/>
              </a:solidFill>
            </a:endParaRPr>
          </a:p>
        </p:txBody>
      </p:sp>
      <p:sp>
        <p:nvSpPr>
          <p:cNvPr id="2" name="AutoShape 2" descr="data:image/jpeg;base64,/9j/4AAQSkZJRgABAQAAAQABAAD/2wCEAAkGBxQSEhUUEhQUFBUWGBUUFxYWFRQWGhQVFRcWGBcYGBYYHCggGB4lGxgWITEhJikrLi4uFx8zODMsNygtLiwBCgoKDg0OGxAQGywkICQsLCwtLi8tNzEsNDAsLC0sLCwsNDEsLC4sMCwsLC03LCwsNCwsLCwtLCwsLCwsLCwsLP/AABEIAKgBLAMBIgACEQEDEQH/xAAbAAABBQEBAAAAAAAAAAAAAAAAAQIDBAUGB//EAEUQAAEDAgQDBgMFBAgEBwAAAAEAAhEDIQQSMUEFUWETIjJxgZGhsfAUI0LB0QZSYuEzQ1NygpKi0hWDk/EWJFRVc8LT/8QAGQEBAAMBAQAAAAAAAAAAAAAAAAECAwQF/8QAMxEAAgECAwQJAwQDAQAAAAAAAAECAxESITEEQVFhE3GBkaGx0eHwIlLBMjNC8QVDghT/2gAMAwEAAhEDEQA/APWv5oQULnLAhCEASiUIQhigpUjUqEBCVCRWQFlEpEIByEIQAhCEAqVNTkAIQhAEpZSIUoCgpUgSqQCEIQAhCEA4IQEIAQhCAEoSKCuTIAMa/kgLDjCiFedneyrtcZEkmVYYe6PrdSgPY+diPMJyZS+tU8qQVkJSiFnYCISwiEsBELP4xxinhgDUzXa95jLDWU4zuJcQIGYWF94sVRP7WUAx9QtqhrKjqIJZ/SOY6o1/Z37+Xs3kxeG6TZLA30LArftXRa57A2q5zA5xDWtEsa9jMzS5wDhmeBY7Hkt5sxcEHkYkdDBI9ksBUiWEQgEQlhEIBUIQgBRVsSxhaHva0uMNDnAFx5CdSpVgftXwerXOHfRyZ6FQVMryQH6WzAGNOSiTaWRts8ITqKM3ZcezLxNZ/EaIzzVpjJAfL2jITYB1+7N9VY7QZc0jLEzIiImZ5QuExf7IYmrSxhd2LauKqUnhgc4tYKby4y/LeZ5bLQ4lgMfXwxw+TDUw4MYXtq1HHsx4rdmLmBbkSqKct6OyWyULxw1FrZ8sld8821lwOlbxCkWdoKtM0xq/O3KNvFMapDxKjIb2tOXDM0Z2S5pEyBNxG64sfshim0cVQaaBp1gxzcuemG1Gls9yHQCALybgKfgX7KV8LUJDqdVtWiGVC8nPTeGx927L3mAwItbyUKc/tLS2TZVGTVXPcuKsu7f3HWjiNHKHdrTyuOVrs7Yc790GYJ6Jj+L4cEtNeiHAwQarAQRaInVcFhv2BxLGUAKjO7VFSrTzOyyxxyvYcuuQwRZWT+yGJbiK1Qdm5r6rqgiuWWzF0OHYun3ChVJ/aaPYtjTdq19eW+287M8awwmcRQEWP3tOxGu6vtcCJFwbgjcLnMT+zofjqdcU6PZNpva9uUSXuJM5csHUXK6NogQNFrFt3uefXhSio9G73WfLkKhCFc5wQhCAcAhCbnCAcTCbnCR5ke3wIKhqU53+SAn7QKOqL/XRNyWITnH6kdE3AicLjz/JTM8ITXsNrbzt+qcw9wfyUoD6X19QE8qOi69jPqD+akKkEEJYSoVAJCRZlfi37gAHN3PcRNot79FmP4vVuSKs3MNYALaQJM+5WbqJOxaxp8coV3BvYCg4gVLVmkjP2b+yMjQdpkmBMSqDsNjBTaWsodt98TAY0lxeexzOLSINMnPlEye7ZPPHX2bkMm2YsdHmRNvorQo1qlSi7KW9p3mggFoaYgEgk6TPorRmm7IhqyuYWH4jUeXsZ9kztdUDGmGh7c7oZB1EZHSIu336mgXFrc4AdAzAGQHReDuJXCcU4E6hVptYw1wQDBbmzFtnhwiwMz0nou4wLAGNysNMETkP4eY1j2XXtFKEFGUHdM4tl2ipUlKNSNmieEQlSwuY7BsIhKhAJCISqvWxrGyCbjYXP8vVRoLE8JFRqcVH4Wk+ZAHnafkspnG6xN2FpM/hBa0A2LoM8twqSqRjqy1jo05YTeLVMskNbFzLT+Tj80h/aRoiTT6ySJtPoiqRFjeQuYrcfl0tqNj91pHhvNzMmQYMbHkVqYWpUeA9lak5pANmzym8231GqRqKTaQcbGmhVsLXnuuexz+TD+UyrK0RUUJUgSqQCEIQAhCEAPBi2qrfZ3WuFbCEBUdh3RqPij7O6NR9DyVtMrVmsaXOIAGpPspuCuMO6NR8f0U9Oja+uhjdQM4pRMRUYZMC+pMkRz0PsrbXjmPdLgY6l1Puky21PwUj9E3a318U3gKQ6z7fknlNYDv9fEpxUgjTKzw1pcdGguPkBJUizOM1HEGkGEte0guibGxbA0MHUqjdsyUZPFXuqvzMIa3IWgEXJJuXQbtiBluo6bHzdzSL6NI8tSg8OAlxbUA3J7QC0x8zolwvDjmzUw82i5JbaNSfLY891xTjd3tmTZPUkLecHzWfjsPWkmhULJDQRnc2Q3OSCWtJi7ettQLHpGcOpsAFR5c7nmLZPRoP6qUYFh0piObiflqfVFSad1qZ42skcvVxVZrajnVcpcyk0uz1CKZuKz2UyYJIjLexv0MeAx+IrPBbiRlaKDXtyOGbI+qXVBAOVz25ARcGDpAJ1+MYOnmbT7rS/vVDo1lMamCbud4R6nZYOF4W002Op1arHOaJy54dDddIMEkbrbFUp26RrPQ2oyhUpzvF3TSyeXM0eGsxLWgHE0nkCCH1arZJplpdneyfHldljY6LW4ZinUzkrVadQWIqB7ifC1sOAZlbLg4+LdcpV4biLEVXPgay0EX02Dtk11MthrnViIZJqQ0Ag7EECBYzMn56OU9yv1ZlHKktZW601+LHotN4ddpDh0IPyVXimIysgeI2Am4tquUbWc8EOokghwnMw6t0lvqJtoFM3BsAFnN0MAnWL2HmVm6rtmrEpJ6FqtWqukdq5rZEABt2gXk6yfM6DmVXfhXEQKr272DN+Ui3NR5yyO65zBIJBzOYZnwgd5sEaEkR5xapVQ4SCHA6EGQVzRquSz7yuKzsyF3EKYsXgETa/wCGJ9pTKmMYXAZhOYAecwb+ZCuFg3A9ln16NQQc7bRP3Y5ydCOQ9VSuvobOikrySL1Xbz63seV+voq3FKU0j3yzKWuzAT4SCbDWYiOqcA8EBzg7yAbHz2lZvEOKVKbgAKfTvOcf7xbAjfda7PTnWrOFPXw+Ixr1IUKfSVNCvQLnE5cZ3msYXk0hAaB2hMEZQctWmTaYyzqn9sXkNbjA1xDi0PosbY5suUPaNO0oeeU2MlWOAsa4VHOazMSGnugSzIxoBG9mjXUAbAKV3DMMCfu6QMgmRcnuETuYyMjlkbGgW1W1GThLVdRnTrKtFTjv7yXglW2cVhWux4NhH3bWw5o8IMOdFvFotJmPrR4wTOppxA73ofw6bbzZZbcIzO40yabn3cWdnL4FiZBJ/FsNd1JUbl/rap8gx2gvo3prfUrFVms72XM1UZXzRucPxzifvajBF/CGgi/4i7XQ6bq5jMeymAXSQZggTy5a67SuXoYyYEP08TxlnXX2+IUriOc+gF/VWe2Rjr6FlTOjwPEG1Zyh4jXOxzNZ5jomjiTb2fYx4HHlynmPoLCZxB7bB5GtiZ16Gw8hZK/iFR9i4x0aI9ssKj/yNO2SbZKoz4HQ4fGteYbn21Y5uoJ3HIKJ+LeCB2RcSTOV7DlAmCZg3jbmFzvfPM+ZH5ynUqThocs3sTqYkxMbD2U/+2Tf0wY6Li0u06BvEHBwD6TmAmMxfTgAbxmk+ydU4pTAmT/lI184WG0vA8bh/dDWz5wFWrYd5dIqHyIm8QTM329lZ16j0Vhhgt5uVeM/us9XmPgL/JZ54hUm9TrZosZ6C/K86qGlSgd6CdzESnys5ym9ZfPAjFBEp4m9gLibASZa0ab2AKoUeNMZUzCoM28gmS4yBbWwNrRFlalVsQx0y3JsBmboZ1mfzCOo9XLQrji9DdwXHqVXugw6Yi5F9O9EXWoxcpQBi8TM90FtptbUGIW9wes5zDmkwYDjvz9jIXZTqYmQ0aCQpUhW5UirvIbLW5jykD4lUsbjXMo5ngU3k5WjM11zpE2mA49IWlCx+OYfMWjK9980DM5oLbC2x7x9JnVUk8mSjD+0CoQ57xNrF+hOxM+X1KsnE5j/AEpJ27/KNBPUJRwi2Y0g0Dd2RsRvczub9VUqYOSHU8tMgunuA5p56EC0ricWtWyXFMvVqhc0NcGEC85QDPMEaEqKpijSZ4nADQNJEknQAaklVjSqgH70G/8AZ6Ak8nbSPZR4UGq7M4y1hIbaMzxYujkLgeq1pO8s3ks/btMqssKwx1enr2Ayu8Zg8VC+pdxDS5p5NDjyFgep1UuFaxzYyEBuXxNIsBDYnWBaVbSqk5OcsT9jWEVCOFFMcOYNAbzN3GZ3u4fNK6u8SOyJiLhzb2vrG6diKLzOWplkQO6HZTz6lMdhXE959gSYALTcfvB3O/osrNO6L65Ma2gHOdNPJpDg4NJkX8Jmx5pK2BcY7+YA5gHzYwR4mkHc81KzBAfiqE//ACVY9s0J32Xk+p/mJ+a3VaemvXmZPZ6Wqy6svIipyzWmf8Ds25Ohg77KKoWEy1/Z1OZGXN0cx0B/z5EKZ7ctzWeOhNKPixV6lUG3aVKgOwpsePgyPirKmp54H1r3uZVIxj/sXb7e5DxLjRw7RnpOc4m2SSHAXcc0SDGzgJJAndRYnjk5m9jU1qZXDRzaZHeBjUk+Ex6qRmEqX7OWDk7KB/lBI+CoVRWaQ1tQltvCSGsBe1kX8QBOmgDSsq1KMItNp8r5+F/Mvsc5Oooydks752y60i2zjMubNN4DjleQHHsAXZWh8N1LtdgATJETlux7D946i9rjkcKZcXdoXydcsgANvqNBZatTFZe64kAEtINoI1n0g+RCe3EDb5T63K8mn/kqlFtQi1fJu56FXYqe0wTbUktOwfR4gx3fpsqEvDSQGlswLSXxcC1uSU9o4yKTG/3pcSLxMRveztgkZVO1Qj/DT/ROa139s7/Kwf8A0WfTqf8AL1IcMCso+b8o/kYzhjiZc6TEWysg8wW96fVWaeAAM90HnBJ9SblRmm4/1rvR8fJqf9lcdXu9Krx8oWiwS1u/nJmeOK3pf8y/JOMMOZ+AUgoDlPmZ+aouo5B/Wu2gPeTvzdfQe6KLGl2XLU83B0e5JW9OnC14x8C17r9zuRohsaABIagGpA8yqLuDUiZNOmTzLGn5hPHC6Y0p0x/y6f8AtWybWiZXo6b1myd+KYNajB/iA/NNGNpf2rP87UrcPGkDyt62CjGDdb72pb+LW4PLp8T0iybeqZV0qfFvtHjGUz/WNPk4H5IOLp8yfJrj8ghmHcL9o8+bhznZvopMh+iUb5E9FS+P2K5xHLNvrQqnnyHl7dUUn1CR3hE6Gk5pIsTq6RymNVZyHn/qKMp+nFMT4Bwhu+eBIhRlp+nFGU/TnKcT4EYVxJCtXheOY2mGvcGlsi9gQNDOi51mFbTBIDoANg55I00vfTf0T8NXDoIDxN5cOW8z1Mc1pTqzjml3lWlxOtpYym6zXtM6XF/Lmply9Foe9rJ8RieUAunzgfELeays2wcx42LwQ6ORy2Pmu2nNyV2ZstqJ2JYCQXtBESMwkTcSPJSrA4xwRjnms98NDm1HMdTa9pNNoa2RYmImOcHYLQgvcXp03MzEtzNnIS4DvOIaAOcuytjnC5omsAZ7IubqGydgYssvB/sxSDi41ajps0gNIH3zKzosO657C4jcvPKzGYJ+FtRYXhzWgkguMskWAu1upg2BJhctZxavvNacHN4V4uxpPrueAwFuZ18zDIFP94HedlepsDQGtFgIAWJw6nVptDQ1rbNbd3eIY0NAv0HVWjRqnxB5/wCa1o/0tConFwUcStq7Ztvy6vc8qnUm5SnhzfgvEt18O116kbwZIj1tCrtZQEhpBmLNLnm0kAAExrslZQgj7lm0kuDj53F1ZNUj8Lv8Lf5qsXTj9NpPw9TsUqrWiXj6DKdaAAynUIGkiPi8gpS6qdGsb/eJcfYCPipaLy4TDm9CBPw+rKKpUqTZki8d8DytHn8Oqt0qWkO/+7DBN6t9ll7gKDz4qh/wta0fGSl+xNOpe7+89xHtMJjHVGj+jmwA74vEiXGNdJKca7xJLAAP4x09Nz7Iq1S19Or2LdDTWbz63fzJKeGY3wtaPIAfFOfVAtqeQ1/koW1HESe4LzcGB+SgZT7WNRS13mt58mfF3Qa4OpKbyfaxTTn+3lHe7eS3iNzV94p7kEjP0Ydcuve325qHG05bicojLTFNuUaQxz4EdXN9lrqlw8Sx5/ffUcD0zFrf9ICrKFos6HZUpYeFufb3FDiOQgVQQWju1YOjRdr7aOYd9gTyVd7GNIbnbfwuIGVzjPdLQbOsbtibm8ELV4dldTZYEOptmRqQAHSOv5qvQw7Wl1B4BGrSbyw6XO4JLT6H8S5ZU01iWqyf4OSL6GeL+L15c/UrOo7TkcbAPlzXG1m1bO9JB/hSVW1Gk2ycpl7R6jvRM3MaLTq0nkmOzv8AhLTlcOUaa/W5r0qdVhgFhbf7t2aw5U37W2M9ICoqUdZpHZKbWcliXHSXhr1+RXwxqkS4Mc296bwfKziB7EqftWjxd0/xNyT5SBPoSpOzZUJAmnUiSPC8DnIMPbJ5lqmc14mMoGwObTkTveLkKstmi3pbyCqPWnUl25+d/AjbPL2Lv5hPDuRd8HfJQu4e47MZcGaZcw9beE25qV1J4/ED0qNj/ULfBHsuHT0+d5Z1q29KXZ/fkPzn94eoIThUd/CfX9So5cIDm5P4g9uX4n5hPLLafD5ltkwyjld5fOZCrQf6qfdZ+jHio7dp9EpxHRVnOykwHkDQtg5tNJ89J2UlGo8kiHCwPeETM2m9xHxWsOlaum/B+hfDQlo/Fr1JhiAniqFEc27Qfb81DiZiwDTN5DtN9N5hW6Sa1femgqEdzfemWxVHMe4TswWbS7XZ1PTkXbmQBeys1aQcIzRcG0tIIsCL67TC0jVk0rtFJUmtPIsylVWnQLTOZxBtBMgdQI6R6o+0m33T/SD+a2TbdkYuMkWKlQNEny9Tom0qzXg5TI8jy6i6c9kgiYm0j8koH1oPQbBSm72sSja4JUmnBjM0lvUtHhJ5yLytArE4RXyvIIPeDQLTdpd7arbld8HeJVoVCEhctCCCrgabplo7wgn8/Pr0WTxHDMpjuvJdIBaSCYO8CCFuZln8Xw7XBri4Mym5INwREW1vB9FlOKa0JMRzekjkmgN6t2F4nXQGx0PsU5hNwYJEXaZafI/WqixLGZXZwMoEkxMAmNtCTZec4YHnoZqkk9MhmIoZiO+4RbunKeswL28ttU9mEAM5nnTVxOhB/L5qJuJoNMgsBO4HnvtafRXA6QCNLERuCtErGyVskJUJg5YJgwCYBO0lQGrVi1NswdX7xI0be9k4vqSe4CJt3otuTbVOpvcfE2B0Mzrt5QpbsrkjadckCQJN7EkQdDMCxF0rwB3nkQLybAdUOeGNzPhsRPnpAjW9hzUVOk6oQ54hogsp9R+J8anSBtrrpnhcs5FFRxvFPTgNYw1buEU9mEXf/E8HQcm+p5C6hCukaylfqIqmIa0wXNm1iY1MD66FVMJTHZspsqiWsAluUzAguvtv63Uz8ZSmHOZIk3ie7qb8uaBiqTdHMG1o3PTWSlnqVb+loq8PoOyECp4XubZrfwvcfkQpsZQJYHSDUYCQYjOI7zDyDh7ENOyfg2w6pP4nlw8srGny7wKs5ZBHmPQrOOF5reYpXST0aKz2ZhlLnNIvILZ85uOh/mkOGcbGo7UnRkHqBFjoOaa7hjdnPB2l7ug11j66qxSgtAvoImZ6Gd/PQrO2HJk0m6bwPTc+BC7BCIcS8DQnxNMRILYIPUXukl7NJqt9A8DobB/lY+ZsrbXbHUReLQbDy0KHM5W/PzV7fb3GkqafJ+DKNTEOkdnTe5pAMiW3mLtcPPrZO+2PtNFx03b6z8VIaAJJOYFwykSdpMt6yTfVBwoIgOqCZg5neVvIpHDbWzITksvnYTCNj7fooDw9kzlB13cPz6KV+GBABkgRudW6GRumfZQY8e1g5/OdjKlfSvqy8i3SZ5oKVBjb5cvuPjopSzkT81C1rASZIIA/E+BYxYmNJUjHMcTlIkaweehUuF+ZbJ6+olakXCD8DB9Ovqo2UObqlty4jbXcc91YAI6/BV20HEmKrtZIAadfSQLgeihJ4rJvqfz8iyQ6jg2i8ud/edmTauHfm7jgGwLHNrNzrpG3RPp0g3xOzHrAI+SbSqONxTqnewLrRERM630n0UunfWKZONrSTGsw7xF2dTlOtuRHX3UlWk46GOo36X/VWW035czqbmycoBid7wJgfqrNDAOeJ8PIOkT16Ky2fRJWsR0nEzcM1zfE5zpgDMGtAtG1rnmp2OkAje/opsdwIuF3Ezrle9huIt/3CgbwV0ggVNQRNU5ZDpuJ0nporqlNPMq2i3w6s1jyX6RY3Mc5A5rea4EAjQ391zVdmR2UwSI0MzO3OenUK9h8dUY0NNGo7KAJAcLDTUcl0UpW+llWbRCEJD6LoKiqDFta4Q4Bw1g8xdSyenxTXNnUD4qrBlNw7nuJ7Gi3bvd4H2PxhVRgqtR5lrabA7u90CIaWktGpvoTGpW+1saQPdKAquN1Zk3MPEcJeCC2H6RoCJsSemmnVVNyORI9vO66eFTxXDmvOaS02kjeOh6WWcqStkTcwK1AOiZsZsSLqu7hrZnNUGujzvc6rd/4Q6fGI55b+UT8Z9E+pwZpEZ3bSe7cbjTcLNUpE3KeB4K17KbnOf3RLL35AkukO7u8T3irdThP7rvIEbef5rSASrZUoJaEYjn6+Fey7m25i4/X4KFdMszF8MvNOB/CZA9Dt5R7LOdH7QmZeVLCnGDqfuH3b+qceG1Z0pxv33W9Ml1lglwJuik4kNJaJMGATEnYTsihh67+8KYA2OdpBHeuBqbxuN9Vp4bhgPiJMEgj8Jj4rVAVqdBOKxGcX9KOfrcLrQIOhmG5QTqIIdaN7Gb9FUZgqujc5MgQ5mQEjXM7KY8/ZdWhaulFlmzAx/DWZHB7jnjuxFzBiLSOp2gFVKPDRUc1ueoJJMh14An20CXjNVzahBY58yQczLMJykyTaBJEDl5q5wrCuqAVHB9ItdLWmxIywZv3gZIvynWCM4xeO1skI5LUiqcBc0iHPeNYzAXFryZM+eyr4vh7szc4e3MS3M2DAI/EWn9PNdUhXdGLdy2LKxzfDOCUqo7Qvr3GbK4uZ/SAOuJm1hG0FWT+z4ZJpuc6fw1HEj0tb29ltoV3CLVrFbmGeFP/AHWEnWDy0mQJUjeFv/gHqTb2+ErYQo6KJNyhS4W38RLumg+F/ir7AAIAAHIWUOJrBoEvYzq6L+VwoPtrP7ej7j/epuo6IhtcS9KWVXxFXK2S7Ldt9dSLeuiofaSCAcQ0nK0wacTP4pnQ/porkGtKJWfh8XLSTVpmNS0ad0nmfPyHtVqYyw/8ywSXC9OZhrSQL6i58j0tINWu+EtM2WVSxWdzR29J+tmtgmJv4zEaG222i1GaehVd5I4Um5s0DMQATvA0CklNQpIJkFCCrXBBWNh9clJT0UVfT66KWl4VAFQklEoBUJMyVACRyVI5AIhCEAITKtQNBLjAGpVGpxVskNaXAb6ewifkocktSbGgUiwDi6hnvuEk2EWBNhptomVKrnWJe6bZZ8Xpp9XWXSrcTY0245jS4TmJdYNGYmw5WVqg9xu5uUbCZd6xYe5WZgaFRpcBTAJ/EY7osMvWROnkVeHbTcUgOcvO3KBvCUneOfPzKRVlYtIVQOrTpTiLXdzPTlGymoZ47+UGfwkkRtqBdakjntB1AOhvzCcUFIoAIQhALKRCJQAhJKJQEGNxQpgEvayTYuBIMaiAQqn/ABZv/qKP+R3+9QftJxIUQwnF0sJmLr1WB+eIsO+2In4rC/8AEzf/AHfB/wDQH/6qHCTzSZOGm/1N367fg63iD+5Z5ZJBzNAdYd42II8IKyq+OcA0jEgAx4qJdmLDD5gCx7RlreGRaVqYl5NMRUDS40wHhmYEuc0CG/xTHTMqlPEZoDa8mQQey2Idsem/RWBNgMaHEjtKTrAgMaRDZg6mDq1VftJLiBiNZaAaJs+AyZgfia4wdZ1hOw+OiM2IY4az2eUuBDjqD0m37vVWKweYIrAB0QOzaQSQMu/OT6oRYpMxpIMV2OnvCaZEB1g0C2jp1uNCtihUDmhzSCCJBGhB0hZL+IZnEMxDZJMNNLQb35iHD25XmwvF6UQ6q0kXmC2zicuvt/NQ9STVShMa6RI0TgUIsWE0/XunJqsCKqJATmaJ8JCEAhUecp7jZNgKGSBKekhKpIEJRKQoQAhCFAGlUX8LbsXDoCIHlIV5ChpPUXM9nDAHd4lzYsNDPUgiR6K3Sotb4WgeQ/NSlNUJJaAWUhKEjlIElEoQgCUShChgSUSkQouAlK5IhLgQuKUeaE1LliPFUXujJUyc5aHT76Kv9ir/ANuP+i39VcQtVVaVsu5GUqMZO7v3sK9J2UQ4ghzZMC4Go6SqVPD1Q6TVkZpjI0d3lP5/xHpFwpFnc1SsZzcJXBvXzC3ipskQINwNTf3VxodljOZgXAGoibdVKklLgpVMLWJkVosJ7jTsZ6xp11TKuHrQMtaDA1Y0g9wtM/4od7jdapIy63hQKGCLDioB335jsQMtoGwVhjkwlOYoBppqELUqCChCAYQm9mNUIQDoSoQgEKRCEAIQhVA1CEIAKahCACEhCEIBIRCVCARCEJYCQkQhLAEIQlgCRIhVLIEIQgBIkQgBNhKhAJCSEIQBCcwJUJY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data:image/jpeg;base64,/9j/4AAQSkZJRgABAQAAAQABAAD/2wCEAAkGBxQSEhUUEhQUFBUWGBUUFxYWFRQWGhQVFRcWGBcYGBYYHCggGB4lGxgWITEhJikrLi4uFx8zODMsNygtLiwBCgoKDg0OGxAQGywkICQsLCwtLi8tNzEsNDAsLC0sLCwsNDEsLC4sMCwsLC03LCwsNCwsLCwtLCwsLCwsLCwsLP/AABEIAKgBLAMBIgACEQEDEQH/xAAbAAABBQEBAAAAAAAAAAAAAAAAAQIDBAUGB//EAEUQAAEDAgQDBgMFBAgEBwAAAAEAAhEDIQQSMUEFUWETIjJxgZGhsfAUI0LB0QZSYuEzQ1NygpKi0hWDk/EWJFRVc8LT/8QAGQEBAAMBAQAAAAAAAAAAAAAAAAECAwQF/8QAMxEAAgECAwQJAwQDAQAAAAAAAAECAxESITEEQVFhE3GBkaGx0eHwIlLBMjNC8QVDghT/2gAMAwEAAhEDEQA/APWv5oQULnLAhCEASiUIQhigpUjUqEBCVCRWQFlEpEIByEIQAhCEAqVNTkAIQhAEpZSIUoCgpUgSqQCEIQAhCEA4IQEIAQhCAEoSKCuTIAMa/kgLDjCiFedneyrtcZEkmVYYe6PrdSgPY+diPMJyZS+tU8qQVkJSiFnYCISwiEsBELP4xxinhgDUzXa95jLDWU4zuJcQIGYWF94sVRP7WUAx9QtqhrKjqIJZ/SOY6o1/Z37+Xs3kxeG6TZLA30LArftXRa57A2q5zA5xDWtEsa9jMzS5wDhmeBY7Hkt5sxcEHkYkdDBI9ksBUiWEQgEQlhEIBUIQgBRVsSxhaHva0uMNDnAFx5CdSpVgftXwerXOHfRyZ6FQVMryQH6WzAGNOSiTaWRts8ITqKM3ZcezLxNZ/EaIzzVpjJAfL2jITYB1+7N9VY7QZc0jLEzIiImZ5QuExf7IYmrSxhd2LauKqUnhgc4tYKby4y/LeZ5bLQ4lgMfXwxw+TDUw4MYXtq1HHsx4rdmLmBbkSqKct6OyWyULxw1FrZ8sld8821lwOlbxCkWdoKtM0xq/O3KNvFMapDxKjIb2tOXDM0Z2S5pEyBNxG64sfshim0cVQaaBp1gxzcuemG1Gls9yHQCALybgKfgX7KV8LUJDqdVtWiGVC8nPTeGx927L3mAwItbyUKc/tLS2TZVGTVXPcuKsu7f3HWjiNHKHdrTyuOVrs7Yc790GYJ6Jj+L4cEtNeiHAwQarAQRaInVcFhv2BxLGUAKjO7VFSrTzOyyxxyvYcuuQwRZWT+yGJbiK1Qdm5r6rqgiuWWzF0OHYun3ChVJ/aaPYtjTdq19eW+287M8awwmcRQEWP3tOxGu6vtcCJFwbgjcLnMT+zofjqdcU6PZNpva9uUSXuJM5csHUXK6NogQNFrFt3uefXhSio9G73WfLkKhCFc5wQhCAcAhCbnCAcTCbnCR5ke3wIKhqU53+SAn7QKOqL/XRNyWITnH6kdE3AicLjz/JTM8ITXsNrbzt+qcw9wfyUoD6X19QE8qOi69jPqD+akKkEEJYSoVAJCRZlfi37gAHN3PcRNot79FmP4vVuSKs3MNYALaQJM+5WbqJOxaxp8coV3BvYCg4gVLVmkjP2b+yMjQdpkmBMSqDsNjBTaWsodt98TAY0lxeexzOLSINMnPlEye7ZPPHX2bkMm2YsdHmRNvorQo1qlSi7KW9p3mggFoaYgEgk6TPorRmm7IhqyuYWH4jUeXsZ9kztdUDGmGh7c7oZB1EZHSIu336mgXFrc4AdAzAGQHReDuJXCcU4E6hVptYw1wQDBbmzFtnhwiwMz0nou4wLAGNysNMETkP4eY1j2XXtFKEFGUHdM4tl2ipUlKNSNmieEQlSwuY7BsIhKhAJCISqvWxrGyCbjYXP8vVRoLE8JFRqcVH4Wk+ZAHnafkspnG6xN2FpM/hBa0A2LoM8twqSqRjqy1jo05YTeLVMskNbFzLT+Tj80h/aRoiTT6ySJtPoiqRFjeQuYrcfl0tqNj91pHhvNzMmQYMbHkVqYWpUeA9lak5pANmzym8231GqRqKTaQcbGmhVsLXnuuexz+TD+UyrK0RUUJUgSqQCEIQAhCEAPBi2qrfZ3WuFbCEBUdh3RqPij7O6NR9DyVtMrVmsaXOIAGpPspuCuMO6NR8f0U9Oja+uhjdQM4pRMRUYZMC+pMkRz0PsrbXjmPdLgY6l1Puky21PwUj9E3a318U3gKQ6z7fknlNYDv9fEpxUgjTKzw1pcdGguPkBJUizOM1HEGkGEte0guibGxbA0MHUqjdsyUZPFXuqvzMIa3IWgEXJJuXQbtiBluo6bHzdzSL6NI8tSg8OAlxbUA3J7QC0x8zolwvDjmzUw82i5JbaNSfLY891xTjd3tmTZPUkLecHzWfjsPWkmhULJDQRnc2Q3OSCWtJi7ettQLHpGcOpsAFR5c7nmLZPRoP6qUYFh0piObiflqfVFSad1qZ42skcvVxVZrajnVcpcyk0uz1CKZuKz2UyYJIjLexv0MeAx+IrPBbiRlaKDXtyOGbI+qXVBAOVz25ARcGDpAJ1+MYOnmbT7rS/vVDo1lMamCbud4R6nZYOF4W002Op1arHOaJy54dDddIMEkbrbFUp26RrPQ2oyhUpzvF3TSyeXM0eGsxLWgHE0nkCCH1arZJplpdneyfHldljY6LW4ZinUzkrVadQWIqB7ifC1sOAZlbLg4+LdcpV4biLEVXPgay0EX02Dtk11MthrnViIZJqQ0Ag7EECBYzMn56OU9yv1ZlHKktZW601+LHotN4ddpDh0IPyVXimIysgeI2Am4tquUbWc8EOokghwnMw6t0lvqJtoFM3BsAFnN0MAnWL2HmVm6rtmrEpJ6FqtWqukdq5rZEABt2gXk6yfM6DmVXfhXEQKr272DN+Ui3NR5yyO65zBIJBzOYZnwgd5sEaEkR5xapVQ4SCHA6EGQVzRquSz7yuKzsyF3EKYsXgETa/wCGJ9pTKmMYXAZhOYAecwb+ZCuFg3A9ln16NQQc7bRP3Y5ydCOQ9VSuvobOikrySL1Xbz63seV+voq3FKU0j3yzKWuzAT4SCbDWYiOqcA8EBzg7yAbHz2lZvEOKVKbgAKfTvOcf7xbAjfda7PTnWrOFPXw+Ixr1IUKfSVNCvQLnE5cZ3msYXk0hAaB2hMEZQctWmTaYyzqn9sXkNbjA1xDi0PosbY5suUPaNO0oeeU2MlWOAsa4VHOazMSGnugSzIxoBG9mjXUAbAKV3DMMCfu6QMgmRcnuETuYyMjlkbGgW1W1GThLVdRnTrKtFTjv7yXglW2cVhWux4NhH3bWw5o8IMOdFvFotJmPrR4wTOppxA73ofw6bbzZZbcIzO40yabn3cWdnL4FiZBJ/FsNd1JUbl/rap8gx2gvo3prfUrFVms72XM1UZXzRucPxzifvajBF/CGgi/4i7XQ6bq5jMeymAXSQZggTy5a67SuXoYyYEP08TxlnXX2+IUriOc+gF/VWe2Rjr6FlTOjwPEG1Zyh4jXOxzNZ5jomjiTb2fYx4HHlynmPoLCZxB7bB5GtiZ16Gw8hZK/iFR9i4x0aI9ssKj/yNO2SbZKoz4HQ4fGteYbn21Y5uoJ3HIKJ+LeCB2RcSTOV7DlAmCZg3jbmFzvfPM+ZH5ynUqThocs3sTqYkxMbD2U/+2Tf0wY6Li0u06BvEHBwD6TmAmMxfTgAbxmk+ydU4pTAmT/lI184WG0vA8bh/dDWz5wFWrYd5dIqHyIm8QTM329lZ16j0Vhhgt5uVeM/us9XmPgL/JZ54hUm9TrZosZ6C/K86qGlSgd6CdzESnys5ym9ZfPAjFBEp4m9gLibASZa0ab2AKoUeNMZUzCoM28gmS4yBbWwNrRFlalVsQx0y3JsBmboZ1mfzCOo9XLQrji9DdwXHqVXugw6Yi5F9O9EXWoxcpQBi8TM90FtptbUGIW9wes5zDmkwYDjvz9jIXZTqYmQ0aCQpUhW5UirvIbLW5jykD4lUsbjXMo5ngU3k5WjM11zpE2mA49IWlCx+OYfMWjK9980DM5oLbC2x7x9JnVUk8mSjD+0CoQ57xNrF+hOxM+X1KsnE5j/AEpJ27/KNBPUJRwi2Y0g0Dd2RsRvczub9VUqYOSHU8tMgunuA5p56EC0ricWtWyXFMvVqhc0NcGEC85QDPMEaEqKpijSZ4nADQNJEknQAaklVjSqgH70G/8AZ6Ak8nbSPZR4UGq7M4y1hIbaMzxYujkLgeq1pO8s3ks/btMqssKwx1enr2Ayu8Zg8VC+pdxDS5p5NDjyFgep1UuFaxzYyEBuXxNIsBDYnWBaVbSqk5OcsT9jWEVCOFFMcOYNAbzN3GZ3u4fNK6u8SOyJiLhzb2vrG6diKLzOWplkQO6HZTz6lMdhXE959gSYALTcfvB3O/osrNO6L65Ma2gHOdNPJpDg4NJkX8Jmx5pK2BcY7+YA5gHzYwR4mkHc81KzBAfiqE//ACVY9s0J32Xk+p/mJ+a3VaemvXmZPZ6Wqy6svIipyzWmf8Ds25Ohg77KKoWEy1/Z1OZGXN0cx0B/z5EKZ7ctzWeOhNKPixV6lUG3aVKgOwpsePgyPirKmp54H1r3uZVIxj/sXb7e5DxLjRw7RnpOc4m2SSHAXcc0SDGzgJJAndRYnjk5m9jU1qZXDRzaZHeBjUk+Ex6qRmEqX7OWDk7KB/lBI+CoVRWaQ1tQltvCSGsBe1kX8QBOmgDSsq1KMItNp8r5+F/Mvsc5Oooydks752y60i2zjMubNN4DjleQHHsAXZWh8N1LtdgATJETlux7D946i9rjkcKZcXdoXydcsgANvqNBZatTFZe64kAEtINoI1n0g+RCe3EDb5T63K8mn/kqlFtQi1fJu56FXYqe0wTbUktOwfR4gx3fpsqEvDSQGlswLSXxcC1uSU9o4yKTG/3pcSLxMRveztgkZVO1Qj/DT/ROa139s7/Kwf8A0WfTqf8AL1IcMCso+b8o/kYzhjiZc6TEWysg8wW96fVWaeAAM90HnBJ9SblRmm4/1rvR8fJqf9lcdXu9Krx8oWiwS1u/nJmeOK3pf8y/JOMMOZ+AUgoDlPmZ+aouo5B/Wu2gPeTvzdfQe6KLGl2XLU83B0e5JW9OnC14x8C17r9zuRohsaABIagGpA8yqLuDUiZNOmTzLGn5hPHC6Y0p0x/y6f8AtWybWiZXo6b1myd+KYNajB/iA/NNGNpf2rP87UrcPGkDyt62CjGDdb72pb+LW4PLp8T0iybeqZV0qfFvtHjGUz/WNPk4H5IOLp8yfJrj8ghmHcL9o8+bhznZvopMh+iUb5E9FS+P2K5xHLNvrQqnnyHl7dUUn1CR3hE6Gk5pIsTq6RymNVZyHn/qKMp+nFMT4Bwhu+eBIhRlp+nFGU/TnKcT4EYVxJCtXheOY2mGvcGlsi9gQNDOi51mFbTBIDoANg55I00vfTf0T8NXDoIDxN5cOW8z1Mc1pTqzjml3lWlxOtpYym6zXtM6XF/Lmply9Foe9rJ8RieUAunzgfELeays2wcx42LwQ6ORy2Pmu2nNyV2ZstqJ2JYCQXtBESMwkTcSPJSrA4xwRjnms98NDm1HMdTa9pNNoa2RYmImOcHYLQgvcXp03MzEtzNnIS4DvOIaAOcuytjnC5omsAZ7IubqGydgYssvB/sxSDi41ajps0gNIH3zKzosO657C4jcvPKzGYJ+FtRYXhzWgkguMskWAu1upg2BJhctZxavvNacHN4V4uxpPrueAwFuZ18zDIFP94HedlepsDQGtFgIAWJw6nVptDQ1rbNbd3eIY0NAv0HVWjRqnxB5/wCa1o/0tConFwUcStq7Ztvy6vc8qnUm5SnhzfgvEt18O116kbwZIj1tCrtZQEhpBmLNLnm0kAAExrslZQgj7lm0kuDj53F1ZNUj8Lv8Lf5qsXTj9NpPw9TsUqrWiXj6DKdaAAynUIGkiPi8gpS6qdGsb/eJcfYCPipaLy4TDm9CBPw+rKKpUqTZki8d8DytHn8Oqt0qWkO/+7DBN6t9ll7gKDz4qh/wta0fGSl+xNOpe7+89xHtMJjHVGj+jmwA74vEiXGNdJKca7xJLAAP4x09Nz7Iq1S19Or2LdDTWbz63fzJKeGY3wtaPIAfFOfVAtqeQ1/koW1HESe4LzcGB+SgZT7WNRS13mt58mfF3Qa4OpKbyfaxTTn+3lHe7eS3iNzV94p7kEjP0Ydcuve325qHG05bicojLTFNuUaQxz4EdXN9lrqlw8Sx5/ffUcD0zFrf9ICrKFos6HZUpYeFufb3FDiOQgVQQWju1YOjRdr7aOYd9gTyVd7GNIbnbfwuIGVzjPdLQbOsbtibm8ELV4dldTZYEOptmRqQAHSOv5qvQw7Wl1B4BGrSbyw6XO4JLT6H8S5ZU01iWqyf4OSL6GeL+L15c/UrOo7TkcbAPlzXG1m1bO9JB/hSVW1Gk2ycpl7R6jvRM3MaLTq0nkmOzv8AhLTlcOUaa/W5r0qdVhgFhbf7t2aw5U37W2M9ICoqUdZpHZKbWcliXHSXhr1+RXwxqkS4Mc296bwfKziB7EqftWjxd0/xNyT5SBPoSpOzZUJAmnUiSPC8DnIMPbJ5lqmc14mMoGwObTkTveLkKstmi3pbyCqPWnUl25+d/AjbPL2Lv5hPDuRd8HfJQu4e47MZcGaZcw9beE25qV1J4/ED0qNj/ULfBHsuHT0+d5Z1q29KXZ/fkPzn94eoIThUd/CfX9So5cIDm5P4g9uX4n5hPLLafD5ltkwyjld5fOZCrQf6qfdZ+jHio7dp9EpxHRVnOykwHkDQtg5tNJ89J2UlGo8kiHCwPeETM2m9xHxWsOlaum/B+hfDQlo/Fr1JhiAniqFEc27Qfb81DiZiwDTN5DtN9N5hW6Sa1femgqEdzfemWxVHMe4TswWbS7XZ1PTkXbmQBeys1aQcIzRcG0tIIsCL67TC0jVk0rtFJUmtPIsylVWnQLTOZxBtBMgdQI6R6o+0m33T/SD+a2TbdkYuMkWKlQNEny9Tom0qzXg5TI8jy6i6c9kgiYm0j8koH1oPQbBSm72sSja4JUmnBjM0lvUtHhJ5yLytArE4RXyvIIPeDQLTdpd7arbld8HeJVoVCEhctCCCrgabplo7wgn8/Pr0WTxHDMpjuvJdIBaSCYO8CCFuZln8Xw7XBri4Mym5INwREW1vB9FlOKa0JMRzekjkmgN6t2F4nXQGx0PsU5hNwYJEXaZafI/WqixLGZXZwMoEkxMAmNtCTZec4YHnoZqkk9MhmIoZiO+4RbunKeswL28ttU9mEAM5nnTVxOhB/L5qJuJoNMgsBO4HnvtafRXA6QCNLERuCtErGyVskJUJg5YJgwCYBO0lQGrVi1NswdX7xI0be9k4vqSe4CJt3otuTbVOpvcfE2B0Mzrt5QpbsrkjadckCQJN7EkQdDMCxF0rwB3nkQLybAdUOeGNzPhsRPnpAjW9hzUVOk6oQ54hogsp9R+J8anSBtrrpnhcs5FFRxvFPTgNYw1buEU9mEXf/E8HQcm+p5C6hCukaylfqIqmIa0wXNm1iY1MD66FVMJTHZspsqiWsAluUzAguvtv63Uz8ZSmHOZIk3ie7qb8uaBiqTdHMG1o3PTWSlnqVb+loq8PoOyECp4XubZrfwvcfkQpsZQJYHSDUYCQYjOI7zDyDh7ENOyfg2w6pP4nlw8srGny7wKs5ZBHmPQrOOF5reYpXST0aKz2ZhlLnNIvILZ85uOh/mkOGcbGo7UnRkHqBFjoOaa7hjdnPB2l7ug11j66qxSgtAvoImZ6Gd/PQrO2HJk0m6bwPTc+BC7BCIcS8DQnxNMRILYIPUXukl7NJqt9A8DobB/lY+ZsrbXbHUReLQbDy0KHM5W/PzV7fb3GkqafJ+DKNTEOkdnTe5pAMiW3mLtcPPrZO+2PtNFx03b6z8VIaAJJOYFwykSdpMt6yTfVBwoIgOqCZg5neVvIpHDbWzITksvnYTCNj7fooDw9kzlB13cPz6KV+GBABkgRudW6GRumfZQY8e1g5/OdjKlfSvqy8i3SZ5oKVBjb5cvuPjopSzkT81C1rASZIIA/E+BYxYmNJUjHMcTlIkaweehUuF+ZbJ6+olakXCD8DB9Ovqo2UObqlty4jbXcc91YAI6/BV20HEmKrtZIAadfSQLgeihJ4rJvqfz8iyQ6jg2i8ud/edmTauHfm7jgGwLHNrNzrpG3RPp0g3xOzHrAI+SbSqONxTqnewLrRERM630n0UunfWKZONrSTGsw7xF2dTlOtuRHX3UlWk46GOo36X/VWW035czqbmycoBid7wJgfqrNDAOeJ8PIOkT16Ky2fRJWsR0nEzcM1zfE5zpgDMGtAtG1rnmp2OkAje/opsdwIuF3Ezrle9huIt/3CgbwV0ggVNQRNU5ZDpuJ0nporqlNPMq2i3w6s1jyX6RY3Mc5A5rea4EAjQ391zVdmR2UwSI0MzO3OenUK9h8dUY0NNGo7KAJAcLDTUcl0UpW+llWbRCEJD6LoKiqDFta4Q4Bw1g8xdSyenxTXNnUD4qrBlNw7nuJ7Gi3bvd4H2PxhVRgqtR5lrabA7u90CIaWktGpvoTGpW+1saQPdKAquN1Zk3MPEcJeCC2H6RoCJsSemmnVVNyORI9vO66eFTxXDmvOaS02kjeOh6WWcqStkTcwK1AOiZsZsSLqu7hrZnNUGujzvc6rd/4Q6fGI55b+UT8Z9E+pwZpEZ3bSe7cbjTcLNUpE3KeB4K17KbnOf3RLL35AkukO7u8T3irdThP7rvIEbef5rSASrZUoJaEYjn6+Fey7m25i4/X4KFdMszF8MvNOB/CZA9Dt5R7LOdH7QmZeVLCnGDqfuH3b+qceG1Z0pxv33W9Ml1lglwJuik4kNJaJMGATEnYTsihh67+8KYA2OdpBHeuBqbxuN9Vp4bhgPiJMEgj8Jj4rVAVqdBOKxGcX9KOfrcLrQIOhmG5QTqIIdaN7Gb9FUZgqujc5MgQ5mQEjXM7KY8/ZdWhaulFlmzAx/DWZHB7jnjuxFzBiLSOp2gFVKPDRUc1ueoJJMh14An20CXjNVzahBY58yQczLMJykyTaBJEDl5q5wrCuqAVHB9ItdLWmxIywZv3gZIvynWCM4xeO1skI5LUiqcBc0iHPeNYzAXFryZM+eyr4vh7szc4e3MS3M2DAI/EWn9PNdUhXdGLdy2LKxzfDOCUqo7Qvr3GbK4uZ/SAOuJm1hG0FWT+z4ZJpuc6fw1HEj0tb29ltoV3CLVrFbmGeFP/AHWEnWDy0mQJUjeFv/gHqTb2+ErYQo6KJNyhS4W38RLumg+F/ir7AAIAAHIWUOJrBoEvYzq6L+VwoPtrP7ej7j/epuo6IhtcS9KWVXxFXK2S7Ldt9dSLeuiofaSCAcQ0nK0wacTP4pnQ/porkGtKJWfh8XLSTVpmNS0ad0nmfPyHtVqYyw/8ywSXC9OZhrSQL6i58j0tINWu+EtM2WVSxWdzR29J+tmtgmJv4zEaG222i1GaehVd5I4Um5s0DMQATvA0CklNQpIJkFCCrXBBWNh9clJT0UVfT66KWl4VAFQklEoBUJMyVACRyVI5AIhCEAITKtQNBLjAGpVGpxVskNaXAb6ewifkocktSbGgUiwDi6hnvuEk2EWBNhptomVKrnWJe6bZZ8Xpp9XWXSrcTY0245jS4TmJdYNGYmw5WVqg9xu5uUbCZd6xYe5WZgaFRpcBTAJ/EY7osMvWROnkVeHbTcUgOcvO3KBvCUneOfPzKRVlYtIVQOrTpTiLXdzPTlGymoZ47+UGfwkkRtqBdakjntB1AOhvzCcUFIoAIQhALKRCJQAhJKJQEGNxQpgEvayTYuBIMaiAQqn/ABZv/qKP+R3+9QftJxIUQwnF0sJmLr1WB+eIsO+2In4rC/8AEzf/AHfB/wDQH/6qHCTzSZOGm/1N367fg63iD+5Z5ZJBzNAdYd42II8IKyq+OcA0jEgAx4qJdmLDD5gCx7RlreGRaVqYl5NMRUDS40wHhmYEuc0CG/xTHTMqlPEZoDa8mQQey2Idsem/RWBNgMaHEjtKTrAgMaRDZg6mDq1VftJLiBiNZaAaJs+AyZgfia4wdZ1hOw+OiM2IY4az2eUuBDjqD0m37vVWKweYIrAB0QOzaQSQMu/OT6oRYpMxpIMV2OnvCaZEB1g0C2jp1uNCtihUDmhzSCCJBGhB0hZL+IZnEMxDZJMNNLQb35iHD25XmwvF6UQ6q0kXmC2zicuvt/NQ9STVShMa6RI0TgUIsWE0/XunJqsCKqJATmaJ8JCEAhUecp7jZNgKGSBKekhKpIEJRKQoQAhCFAGlUX8LbsXDoCIHlIV5ChpPUXM9nDAHd4lzYsNDPUgiR6K3Sotb4WgeQ/NSlNUJJaAWUhKEjlIElEoQgCUShChgSUSkQouAlK5IhLgQuKUeaE1LliPFUXujJUyc5aHT76Kv9ir/ANuP+i39VcQtVVaVsu5GUqMZO7v3sK9J2UQ4ghzZMC4Go6SqVPD1Q6TVkZpjI0d3lP5/xHpFwpFnc1SsZzcJXBvXzC3ipskQINwNTf3VxodljOZgXAGoibdVKklLgpVMLWJkVosJ7jTsZ6xp11TKuHrQMtaDA1Y0g9wtM/4od7jdapIy63hQKGCLDioB335jsQMtoGwVhjkwlOYoBppqELUqCChCAYQm9mNUIQDoSoQgEKRCEAIQhVA1CEIAKahCACEhCEIBIRCVCARCEJYCQkQhLAEIQlgCRIhVLIEIQgBIkQgBNhKhAJCSEIQBCcwJUJY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Title 1"/>
          <p:cNvSpPr txBox="1">
            <a:spLocks/>
          </p:cNvSpPr>
          <p:nvPr/>
        </p:nvSpPr>
        <p:spPr>
          <a:xfrm>
            <a:off x="1762897" y="160339"/>
            <a:ext cx="10280713" cy="15157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1 Dakikada  İnternette Neler Oluyor- 2017 ile 2018 Kıyaslanması</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898" y="1669752"/>
            <a:ext cx="8527686" cy="4645883"/>
          </a:xfrm>
          <a:prstGeom prst="rect">
            <a:avLst/>
          </a:prstGeom>
        </p:spPr>
      </p:pic>
    </p:spTree>
    <p:extLst>
      <p:ext uri="{BB962C8B-B14F-4D97-AF65-F5344CB8AC3E}">
        <p14:creationId xmlns:p14="http://schemas.microsoft.com/office/powerpoint/2010/main" val="6869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787033" y="2486316"/>
            <a:ext cx="6974331" cy="2548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Hangi sosyal paylaşım sitesinde olursak olalım, bize gelen paylaşımların doğruluğunu araştırmadan paylaşım yapmamalıyız.</a:t>
            </a:r>
          </a:p>
        </p:txBody>
      </p:sp>
      <p:sp>
        <p:nvSpPr>
          <p:cNvPr id="11" name="Title 1"/>
          <p:cNvSpPr txBox="1">
            <a:spLocks/>
          </p:cNvSpPr>
          <p:nvPr/>
        </p:nvSpPr>
        <p:spPr>
          <a:xfrm>
            <a:off x="1311579" y="194732"/>
            <a:ext cx="11001670" cy="16490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dirty="0">
                <a:cs typeface="Arial" charset="0"/>
              </a:rPr>
              <a:t>Sosyal Medya ve İletişim Ağlarının Kullanımında Dikkat Edilmesi Gereken Hususlar</a:t>
            </a:r>
          </a:p>
        </p:txBody>
      </p:sp>
      <p:pic>
        <p:nvPicPr>
          <p:cNvPr id="3074" name="Picture 2" descr="http://1.bp.blogspot.com/--ev65ekkVng/Va9xFlDIEZI/AAAAAAAAAsY/jNQXsZE5nRo/s1600/unlem%2B%25281%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633" y="2202546"/>
            <a:ext cx="2079700" cy="311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00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424597" y="1843821"/>
            <a:ext cx="6083298" cy="45905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Kimlik bilgilerimizin herkese açık görünür şekilde yer almasına izin vermemeliyiz.</a:t>
            </a:r>
          </a:p>
          <a:p>
            <a:pPr algn="just">
              <a:buFont typeface="Arial" panose="020B0604020202020204" pitchFamily="34" charset="0"/>
              <a:buChar char="•"/>
            </a:pPr>
            <a:r>
              <a:rPr lang="tr-TR" sz="3200" dirty="0"/>
              <a:t>Bilmediğimiz adreslerden ya da kişilerden gelen e-mailleri, gönderileri, davet ve çağrıları açmamalıyız, çünkü bunlar bizim kişisel verilerimize ulaşmak amacı ile tasarlanmış özel maillerdir.</a:t>
            </a:r>
          </a:p>
        </p:txBody>
      </p:sp>
      <p:sp>
        <p:nvSpPr>
          <p:cNvPr id="11" name="Title 1"/>
          <p:cNvSpPr txBox="1">
            <a:spLocks/>
          </p:cNvSpPr>
          <p:nvPr/>
        </p:nvSpPr>
        <p:spPr>
          <a:xfrm>
            <a:off x="1311579" y="194732"/>
            <a:ext cx="11001670" cy="16490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dirty="0">
                <a:cs typeface="Arial" charset="0"/>
              </a:rPr>
              <a:t>Sosyal Medya ve İletişim Ağlarının Kullanımında Dikkat Edilmesi Gereken Hususlar</a:t>
            </a:r>
          </a:p>
        </p:txBody>
      </p:sp>
      <p:pic>
        <p:nvPicPr>
          <p:cNvPr id="5122" name="Picture 2" descr="http://uyanuyar.com/wp-content/uploads/2015/02/soru-isareti-520x5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182" y="1857386"/>
            <a:ext cx="4215261" cy="42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23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589212" y="1843821"/>
            <a:ext cx="9230255" cy="43493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Yaptığımız paylaşımların ne olduğuna, suç unsuru taşıyıp taşımadığına mutlaka dikkat etmeliyiz.</a:t>
            </a:r>
          </a:p>
          <a:p>
            <a:pPr algn="just">
              <a:buFont typeface="Arial" panose="020B0604020202020204" pitchFamily="34" charset="0"/>
              <a:buChar char="•"/>
            </a:pPr>
            <a:r>
              <a:rPr lang="tr-TR" sz="3200" dirty="0"/>
              <a:t>Aynı şekilde gelen paylaşımların da suç unsuru taşıyıp taşımadığına, küfür, hakaret ve aşağılayıcı sözler içerip içermediğine dikkat etmeliyiz. Bu durumlar da bize yönelen söz ve davranışlar hakkında suç duyurusunda bulunma hakkımız mevcuttur.</a:t>
            </a:r>
          </a:p>
        </p:txBody>
      </p:sp>
      <p:sp>
        <p:nvSpPr>
          <p:cNvPr id="11" name="Title 1"/>
          <p:cNvSpPr txBox="1">
            <a:spLocks/>
          </p:cNvSpPr>
          <p:nvPr/>
        </p:nvSpPr>
        <p:spPr>
          <a:xfrm>
            <a:off x="1311579" y="194732"/>
            <a:ext cx="11001670" cy="16490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dirty="0">
                <a:cs typeface="Arial" charset="0"/>
              </a:rPr>
              <a:t>Sosyal Medya ve İletişim Ağlarının Kullanımında Dikkat Edilmesi Gereken Hususlar</a:t>
            </a:r>
          </a:p>
        </p:txBody>
      </p:sp>
      <p:pic>
        <p:nvPicPr>
          <p:cNvPr id="12" name="Picture 2" descr="http://cdn.mysitemyway.com/etc-mysitemyway/icons/legacy-previews/icons-256/simple-red-glossy-icons-alphanumeric/074376-simple-red-glossy-icon-alphanumeric-exclamation-point-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00" y="1536102"/>
            <a:ext cx="3942292" cy="394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55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362" y="444426"/>
            <a:ext cx="8911687" cy="1280890"/>
          </a:xfrm>
        </p:spPr>
        <p:txBody>
          <a:bodyPr>
            <a:noAutofit/>
          </a:bodyPr>
          <a:lstStyle/>
          <a:p>
            <a:r>
              <a:rPr lang="tr-TR" sz="4400" dirty="0"/>
              <a:t>İnternette Güvenlik</a:t>
            </a:r>
          </a:p>
        </p:txBody>
      </p:sp>
      <p:sp>
        <p:nvSpPr>
          <p:cNvPr id="12" name="Content Placeholder 2"/>
          <p:cNvSpPr txBox="1">
            <a:spLocks/>
          </p:cNvSpPr>
          <p:nvPr/>
        </p:nvSpPr>
        <p:spPr>
          <a:xfrm>
            <a:off x="2365694" y="1353367"/>
            <a:ext cx="9142201" cy="38735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	İnternet'i kullanarak birçok işimizi halletmekteyiz; Örneğin e-posta yoluyla iletişim, bankacılık işlemleri, bir dosyayı karşıdan yükleme, bir ürün hakkında bilgi edinme, iş başvurusu yapma gibi pek çok amaç için kullanmaktayız. Bu büyük platformda, uygulamaları kullanırken kendi kişisel bilgilerimizi (kredi kartı numaramız, e-posta  şifre veya kullanıcı adımız, özlük  bilgilerimiz vs..) ortama sunmak durumunda kalıyoruz veya net üzerinden dosya, mail vb.. karşıdan yüklemelerimiz oluyor.</a:t>
            </a:r>
            <a:endParaRPr lang="tr-TR" sz="4000" b="1" dirty="0"/>
          </a:p>
        </p:txBody>
      </p:sp>
      <p:pic>
        <p:nvPicPr>
          <p:cNvPr id="2050" name="Picture 2" descr="http://cache1.asset-cache.net/xc/466662831.jpg?v=2&amp;c=IWSAsset&amp;k=2&amp;d=n6P02QZqCI66s8ecs8PU0lzGGsnxiqXmaxmiynPDEuh4PK0JS5bfE-ypAax_2se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164" y="210726"/>
            <a:ext cx="1131436" cy="113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60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a:t>İÇERİK</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tr-TR" sz="4000" dirty="0"/>
              <a:t>E-Ticaret</a:t>
            </a:r>
          </a:p>
          <a:p>
            <a:pPr>
              <a:buFont typeface="Arial" panose="020B0604020202020204" pitchFamily="34" charset="0"/>
              <a:buChar char="•"/>
            </a:pPr>
            <a:r>
              <a:rPr lang="tr-TR" sz="4000" dirty="0"/>
              <a:t>Sosyal Medya</a:t>
            </a:r>
          </a:p>
          <a:p>
            <a:pPr>
              <a:buFont typeface="Arial" panose="020B0604020202020204" pitchFamily="34" charset="0"/>
              <a:buChar char="•"/>
            </a:pPr>
            <a:r>
              <a:rPr lang="tr-TR" sz="4000" dirty="0"/>
              <a:t>İnternette Güvenlik</a:t>
            </a:r>
          </a:p>
          <a:p>
            <a:endParaRPr lang="tr-TR" sz="4000" dirty="0"/>
          </a:p>
        </p:txBody>
      </p:sp>
      <p:pic>
        <p:nvPicPr>
          <p:cNvPr id="11" name="Picture 2" descr="D:\HCinar\Desktop\sunum-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0" y="0"/>
            <a:ext cx="1663700"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408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943" y="679792"/>
            <a:ext cx="8911687" cy="1280890"/>
          </a:xfrm>
        </p:spPr>
        <p:txBody>
          <a:bodyPr>
            <a:noAutofit/>
          </a:bodyPr>
          <a:lstStyle/>
          <a:p>
            <a:r>
              <a:rPr lang="tr-TR" sz="4400" dirty="0"/>
              <a:t>İnternette Güvenlik</a:t>
            </a:r>
          </a:p>
        </p:txBody>
      </p:sp>
      <p:sp>
        <p:nvSpPr>
          <p:cNvPr id="12" name="Content Placeholder 2"/>
          <p:cNvSpPr txBox="1">
            <a:spLocks/>
          </p:cNvSpPr>
          <p:nvPr/>
        </p:nvSpPr>
        <p:spPr>
          <a:xfrm>
            <a:off x="2365694" y="1886541"/>
            <a:ext cx="9142201" cy="38735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	Bu durumlarda güvenlik açısından önlemler almamız gerekir çünkü İnternet ortamında casus yazılımlar  veya kimlik bilgilerinizin çalınması, kullanılmaya çalışılması gibi durumlarla karşı karşıya kalma ihtimalimiz oldukça yüksek. Bu önlemleri geniş bir şemsiye altında parçalara bölerek incelemek adına güvenlik risklerini ele alalım:</a:t>
            </a:r>
            <a:endParaRPr lang="tr-TR" sz="4000" b="1" dirty="0"/>
          </a:p>
        </p:txBody>
      </p:sp>
      <p:pic>
        <p:nvPicPr>
          <p:cNvPr id="3074" name="Picture 2" descr="http://ins.ie/wp-content/uploads/2013/08/shutterstock_103173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3262" y="599463"/>
            <a:ext cx="911311" cy="91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19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2378072" y="1409701"/>
            <a:ext cx="77311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Bilgisayar Güvenliği Riskleri</a:t>
            </a:r>
          </a:p>
        </p:txBody>
      </p:sp>
      <p:sp>
        <p:nvSpPr>
          <p:cNvPr id="12" name="Content Placeholder 2"/>
          <p:cNvSpPr txBox="1">
            <a:spLocks/>
          </p:cNvSpPr>
          <p:nvPr/>
        </p:nvSpPr>
        <p:spPr>
          <a:xfrm>
            <a:off x="2390772" y="2222500"/>
            <a:ext cx="6889752" cy="38735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İnternet ve Ağ Saldırıları</a:t>
            </a:r>
          </a:p>
          <a:p>
            <a:pPr algn="just">
              <a:buFont typeface="Arial" panose="020B0604020202020204" pitchFamily="34" charset="0"/>
              <a:buChar char="•"/>
            </a:pPr>
            <a:r>
              <a:rPr lang="tr-TR" sz="3200" dirty="0"/>
              <a:t>İzinsiz Giriş ve İzinsiz Kullanım</a:t>
            </a:r>
          </a:p>
          <a:p>
            <a:pPr algn="just">
              <a:buFont typeface="Arial" panose="020B0604020202020204" pitchFamily="34" charset="0"/>
              <a:buChar char="•"/>
            </a:pPr>
            <a:r>
              <a:rPr lang="tr-TR" sz="3200" dirty="0"/>
              <a:t>Donanım Hırsızlığı</a:t>
            </a:r>
          </a:p>
          <a:p>
            <a:pPr algn="just">
              <a:buFont typeface="Arial" panose="020B0604020202020204" pitchFamily="34" charset="0"/>
              <a:buChar char="•"/>
            </a:pPr>
            <a:r>
              <a:rPr lang="tr-TR" sz="3200" dirty="0"/>
              <a:t>Sistem Çökmesi</a:t>
            </a:r>
          </a:p>
          <a:p>
            <a:pPr algn="just">
              <a:buFont typeface="Arial" panose="020B0604020202020204" pitchFamily="34" charset="0"/>
              <a:buChar char="•"/>
            </a:pPr>
            <a:r>
              <a:rPr lang="tr-TR" sz="3200" dirty="0"/>
              <a:t>Kimlik Çalma</a:t>
            </a:r>
          </a:p>
          <a:p>
            <a:pPr algn="just">
              <a:buFont typeface="Arial" panose="020B0604020202020204" pitchFamily="34" charset="0"/>
              <a:buChar char="•"/>
            </a:pPr>
            <a:r>
              <a:rPr lang="tr-TR" sz="3200" dirty="0"/>
              <a:t>Yazılım Hırsızlığı</a:t>
            </a:r>
          </a:p>
          <a:p>
            <a:endParaRPr lang="tr-TR" sz="4000" b="1" dirty="0"/>
          </a:p>
        </p:txBody>
      </p:sp>
      <p:pic>
        <p:nvPicPr>
          <p:cNvPr id="15363" name="Picture 3" descr="C:\Users\ADiker\Desktop\24yn6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723" y="2222500"/>
            <a:ext cx="3304185" cy="334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6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793" y="617761"/>
            <a:ext cx="8911687" cy="1280890"/>
          </a:xfrm>
        </p:spPr>
        <p:txBody>
          <a:bodyPr>
            <a:noAutofit/>
          </a:bodyPr>
          <a:lstStyle/>
          <a:p>
            <a:r>
              <a:rPr lang="tr-TR" sz="4400" dirty="0"/>
              <a:t>İnternette Güvenlik</a:t>
            </a:r>
          </a:p>
        </p:txBody>
      </p:sp>
      <p:sp>
        <p:nvSpPr>
          <p:cNvPr id="13" name="Content Placeholder 2"/>
          <p:cNvSpPr txBox="1">
            <a:spLocks/>
          </p:cNvSpPr>
          <p:nvPr/>
        </p:nvSpPr>
        <p:spPr>
          <a:xfrm>
            <a:off x="1806572" y="1409701"/>
            <a:ext cx="77311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İnternet ve Ağ Saldırıları</a:t>
            </a:r>
          </a:p>
        </p:txBody>
      </p:sp>
      <p:sp>
        <p:nvSpPr>
          <p:cNvPr id="12" name="Content Placeholder 2"/>
          <p:cNvSpPr txBox="1">
            <a:spLocks/>
          </p:cNvSpPr>
          <p:nvPr/>
        </p:nvSpPr>
        <p:spPr>
          <a:xfrm>
            <a:off x="1803400" y="2146300"/>
            <a:ext cx="9664700" cy="2548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Ağ üzerinden iletilen bilgi, kuruluşun yerleşkesinde tutulan bilgiden çok daha yüksek derecede güvenlik riskine sahiptir.</a:t>
            </a:r>
          </a:p>
          <a:p>
            <a:pPr marL="0" indent="0" algn="just">
              <a:buNone/>
            </a:pPr>
            <a:r>
              <a:rPr lang="en-US" sz="3200" dirty="0"/>
              <a:t>Online güvenlik hizmeti, Internet ve E-</a:t>
            </a:r>
            <a:r>
              <a:rPr lang="tr-TR" sz="3200" dirty="0"/>
              <a:t> </a:t>
            </a:r>
            <a:r>
              <a:rPr lang="en-US" sz="3200" dirty="0"/>
              <a:t>posta iletimindeki riskleri kontrol etmek için bilgisayarınızı değerlendiren bir Web sitesidir.</a:t>
            </a:r>
          </a:p>
          <a:p>
            <a:pPr algn="just"/>
            <a:endParaRPr lang="en-US" sz="3200" dirty="0"/>
          </a:p>
        </p:txBody>
      </p:sp>
      <p:pic>
        <p:nvPicPr>
          <p:cNvPr id="9" name="Picture 6" descr="Fig11-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137" y="4894570"/>
            <a:ext cx="5872163" cy="173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919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1844672" y="1409701"/>
            <a:ext cx="77311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İnternet ve Ağ Saldırıları</a:t>
            </a:r>
          </a:p>
        </p:txBody>
      </p:sp>
      <p:graphicFrame>
        <p:nvGraphicFramePr>
          <p:cNvPr id="10" name="Content Placeholder 6"/>
          <p:cNvGraphicFramePr>
            <a:graphicFrameLocks noGrp="1"/>
          </p:cNvGraphicFramePr>
          <p:nvPr>
            <p:ph idx="1"/>
            <p:extLst>
              <p:ext uri="{D42A27DB-BD31-4B8C-83A1-F6EECF244321}">
                <p14:modId xmlns:p14="http://schemas.microsoft.com/office/powerpoint/2010/main" val="2175017553"/>
              </p:ext>
            </p:extLst>
          </p:nvPr>
        </p:nvGraphicFramePr>
        <p:xfrm>
          <a:off x="1816100" y="2216150"/>
          <a:ext cx="8839200" cy="34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881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8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2339972" y="1409701"/>
            <a:ext cx="77311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İnternet ve Ağ Saldırıları</a:t>
            </a:r>
          </a:p>
        </p:txBody>
      </p:sp>
      <p:sp>
        <p:nvSpPr>
          <p:cNvPr id="12" name="Content Placeholder 2"/>
          <p:cNvSpPr txBox="1">
            <a:spLocks/>
          </p:cNvSpPr>
          <p:nvPr/>
        </p:nvSpPr>
        <p:spPr>
          <a:xfrm>
            <a:off x="2365372" y="2146300"/>
            <a:ext cx="9509128" cy="25485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tr-TR" sz="3200" dirty="0"/>
              <a:t>Saldırılardan etkilenen bir bilgisayarda aşağıdaki semptomlardan bir veya birkaçı görülür:</a:t>
            </a:r>
            <a:endParaRPr lang="en-US" sz="3200" dirty="0"/>
          </a:p>
        </p:txBody>
      </p:sp>
      <p:graphicFrame>
        <p:nvGraphicFramePr>
          <p:cNvPr id="10" name="Diagram 6"/>
          <p:cNvGraphicFramePr/>
          <p:nvPr>
            <p:extLst>
              <p:ext uri="{D42A27DB-BD31-4B8C-83A1-F6EECF244321}">
                <p14:modId xmlns:p14="http://schemas.microsoft.com/office/powerpoint/2010/main" val="93687067"/>
              </p:ext>
            </p:extLst>
          </p:nvPr>
        </p:nvGraphicFramePr>
        <p:xfrm>
          <a:off x="985836" y="3289300"/>
          <a:ext cx="10812464" cy="356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85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9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2606672" y="1409701"/>
            <a:ext cx="77311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İnternet ve Ağ Saldırıları</a:t>
            </a:r>
          </a:p>
        </p:txBody>
      </p:sp>
      <p:pic>
        <p:nvPicPr>
          <p:cNvPr id="10" name="Content Placeholder 6" descr="Fig11-03.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03513" y="2279650"/>
            <a:ext cx="7572375" cy="3486150"/>
          </a:xfrm>
        </p:spPr>
      </p:pic>
    </p:spTree>
    <p:extLst>
      <p:ext uri="{BB962C8B-B14F-4D97-AF65-F5344CB8AC3E}">
        <p14:creationId xmlns:p14="http://schemas.microsoft.com/office/powerpoint/2010/main" val="2107759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1958972" y="1409701"/>
            <a:ext cx="77311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İnternet ve Ağ Saldırıları</a:t>
            </a:r>
          </a:p>
        </p:txBody>
      </p:sp>
      <p:sp>
        <p:nvSpPr>
          <p:cNvPr id="12" name="Content Placeholder 2"/>
          <p:cNvSpPr txBox="1">
            <a:spLocks/>
          </p:cNvSpPr>
          <p:nvPr/>
        </p:nvSpPr>
        <p:spPr>
          <a:xfrm>
            <a:off x="2070100" y="2413000"/>
            <a:ext cx="9525000" cy="25780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Arial" charset="0"/>
              <a:buAutoNum type="arabicPeriod"/>
              <a:defRPr/>
            </a:pPr>
            <a:r>
              <a:rPr lang="tr-TR" sz="3200" b="1" dirty="0"/>
              <a:t>Adım: </a:t>
            </a:r>
            <a:r>
              <a:rPr lang="tr-TR" sz="3200" dirty="0"/>
              <a:t>Tüm dosyaları silen bir virüs oluşturulur ve bu virüs bir kelime işlemci dosyasının içine gömülür. Daha sonra e-posta içerisine eklenir.</a:t>
            </a:r>
          </a:p>
          <a:p>
            <a:pPr marL="514350" indent="-514350">
              <a:buFont typeface="Arial" charset="0"/>
              <a:buAutoNum type="arabicPeriod"/>
              <a:defRPr/>
            </a:pPr>
            <a:r>
              <a:rPr lang="tr-TR" sz="3200" b="1" dirty="0"/>
              <a:t>Adım: </a:t>
            </a:r>
            <a:r>
              <a:rPr lang="tr-TR" sz="3200" dirty="0"/>
              <a:t>İlgili e-posta binlerce kişiye gönderilir.</a:t>
            </a:r>
          </a:p>
        </p:txBody>
      </p:sp>
    </p:spTree>
    <p:extLst>
      <p:ext uri="{BB962C8B-B14F-4D97-AF65-F5344CB8AC3E}">
        <p14:creationId xmlns:p14="http://schemas.microsoft.com/office/powerpoint/2010/main" val="1428556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2184400" y="1409701"/>
            <a:ext cx="77311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İnternet ve Ağ Saldırıları</a:t>
            </a:r>
          </a:p>
        </p:txBody>
      </p:sp>
      <p:sp>
        <p:nvSpPr>
          <p:cNvPr id="12" name="Content Placeholder 2"/>
          <p:cNvSpPr txBox="1">
            <a:spLocks/>
          </p:cNvSpPr>
          <p:nvPr/>
        </p:nvSpPr>
        <p:spPr>
          <a:xfrm>
            <a:off x="2146300" y="2413001"/>
            <a:ext cx="8890000" cy="2336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defRPr/>
            </a:pPr>
            <a:r>
              <a:rPr lang="tr-TR" sz="3200" b="1" dirty="0">
                <a:solidFill>
                  <a:schemeClr val="accent2">
                    <a:lumMod val="75000"/>
                  </a:schemeClr>
                </a:solidFill>
              </a:rPr>
              <a:t>3</a:t>
            </a:r>
            <a:r>
              <a:rPr lang="tr-TR" sz="3200" b="1" dirty="0"/>
              <a:t>. Adımı: </a:t>
            </a:r>
            <a:r>
              <a:rPr lang="tr-TR" sz="3200" dirty="0"/>
              <a:t>Bazı kullanıcılar dosyayı açar ve virüsü makinelerine bulaştırırlar.</a:t>
            </a:r>
          </a:p>
          <a:p>
            <a:pPr marL="0" indent="0">
              <a:buNone/>
              <a:defRPr/>
            </a:pPr>
            <a:r>
              <a:rPr lang="tr-TR" sz="3200" b="1" dirty="0">
                <a:solidFill>
                  <a:schemeClr val="accent2">
                    <a:lumMod val="75000"/>
                  </a:schemeClr>
                </a:solidFill>
              </a:rPr>
              <a:t>4</a:t>
            </a:r>
            <a:r>
              <a:rPr lang="tr-TR" sz="3200" b="1" dirty="0"/>
              <a:t>. Adımı: </a:t>
            </a:r>
            <a:r>
              <a:rPr lang="tr-TR" sz="3200" dirty="0"/>
              <a:t>Bazıları ise tanımadıkları şahıstan gelen bu postayı silerek makinelerini korumuş olurlar.</a:t>
            </a:r>
          </a:p>
        </p:txBody>
      </p:sp>
    </p:spTree>
    <p:extLst>
      <p:ext uri="{BB962C8B-B14F-4D97-AF65-F5344CB8AC3E}">
        <p14:creationId xmlns:p14="http://schemas.microsoft.com/office/powerpoint/2010/main" val="2106696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7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2670172" y="1409701"/>
            <a:ext cx="77311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İnternet ve Ağ Saldırıları</a:t>
            </a:r>
          </a:p>
        </p:txBody>
      </p:sp>
      <p:sp>
        <p:nvSpPr>
          <p:cNvPr id="12" name="Content Placeholder 2"/>
          <p:cNvSpPr txBox="1">
            <a:spLocks/>
          </p:cNvSpPr>
          <p:nvPr/>
        </p:nvSpPr>
        <p:spPr>
          <a:xfrm>
            <a:off x="2670172" y="2438401"/>
            <a:ext cx="8124828" cy="2336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r>
              <a:rPr lang="tr-TR" sz="3200" dirty="0"/>
              <a:t>Kullanıcılar kendi ev ve iş yeri bilgisayarlarını ve mobil aygıtlarını tehlikeli saldırılara karşı korumak için birkaç koruyucu tedbir alabilirler.</a:t>
            </a:r>
          </a:p>
        </p:txBody>
      </p:sp>
    </p:spTree>
    <p:extLst>
      <p:ext uri="{BB962C8B-B14F-4D97-AF65-F5344CB8AC3E}">
        <p14:creationId xmlns:p14="http://schemas.microsoft.com/office/powerpoint/2010/main" val="3261463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425" y="662210"/>
            <a:ext cx="8911687" cy="1280890"/>
          </a:xfrm>
        </p:spPr>
        <p:txBody>
          <a:bodyPr>
            <a:noAutofit/>
          </a:bodyPr>
          <a:lstStyle/>
          <a:p>
            <a:r>
              <a:rPr lang="tr-TR" sz="4400" dirty="0"/>
              <a:t>İnternette Güvenlik</a:t>
            </a:r>
          </a:p>
        </p:txBody>
      </p:sp>
      <p:sp>
        <p:nvSpPr>
          <p:cNvPr id="13" name="Content Placeholder 2"/>
          <p:cNvSpPr txBox="1">
            <a:spLocks/>
          </p:cNvSpPr>
          <p:nvPr/>
        </p:nvSpPr>
        <p:spPr>
          <a:xfrm>
            <a:off x="2174872" y="1371601"/>
            <a:ext cx="9318628" cy="1320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Virüs ve Diğer Zararlı Yazılımlardan Korunmak İçin İpuçları</a:t>
            </a:r>
          </a:p>
        </p:txBody>
      </p:sp>
      <p:sp>
        <p:nvSpPr>
          <p:cNvPr id="11" name="Content Placeholder 2"/>
          <p:cNvSpPr txBox="1">
            <a:spLocks/>
          </p:cNvSpPr>
          <p:nvPr/>
        </p:nvSpPr>
        <p:spPr>
          <a:xfrm>
            <a:off x="2127244" y="2730500"/>
            <a:ext cx="9556756" cy="35686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Hiçbir zaman bilgisayarımızı güvenli olduğundan emin olmadığımız USB bellekler bağlı iken çalıştırmamalıyız.  </a:t>
            </a:r>
          </a:p>
          <a:p>
            <a:pPr algn="just">
              <a:buFont typeface="Arial" panose="020B0604020202020204" pitchFamily="34" charset="0"/>
              <a:buChar char="•"/>
            </a:pPr>
            <a:r>
              <a:rPr lang="tr-TR" sz="3200" dirty="0"/>
              <a:t>Tanımadığımız şahıslardan gelen e-postaları açmamalıyız.</a:t>
            </a:r>
          </a:p>
          <a:p>
            <a:pPr algn="just">
              <a:buFont typeface="Arial" panose="020B0604020202020204" pitchFamily="34" charset="0"/>
              <a:buChar char="•"/>
            </a:pPr>
            <a:r>
              <a:rPr lang="tr-TR" sz="3200" dirty="0"/>
              <a:t>Makro güvenliği kullanmalıyız ve güvenmediğimiz dokümanlardaki makroları açmamalıyız.</a:t>
            </a:r>
          </a:p>
        </p:txBody>
      </p:sp>
      <p:pic>
        <p:nvPicPr>
          <p:cNvPr id="8" name="Picture 4" descr="http://cdn.mysitemyway.com/etc-mysitemyway/icons/legacy-previews/icons-256/3d-transparent-glass-icons-alphanumeric/068012-3d-transparent-glass-icon-alphanumeric-exclamation-point-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22" y="1769533"/>
            <a:ext cx="3649133" cy="364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8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4400" dirty="0"/>
              <a:t>E-Ticaret Nedir?</a:t>
            </a:r>
          </a:p>
        </p:txBody>
      </p:sp>
      <p:sp>
        <p:nvSpPr>
          <p:cNvPr id="3" name="Content Placeholder 2"/>
          <p:cNvSpPr>
            <a:spLocks noGrp="1"/>
          </p:cNvSpPr>
          <p:nvPr>
            <p:ph idx="1"/>
          </p:nvPr>
        </p:nvSpPr>
        <p:spPr>
          <a:xfrm>
            <a:off x="1192212" y="1879600"/>
            <a:ext cx="6478588" cy="4013200"/>
          </a:xfrm>
        </p:spPr>
        <p:txBody>
          <a:bodyPr>
            <a:noAutofit/>
          </a:bodyPr>
          <a:lstStyle/>
          <a:p>
            <a:pPr marL="0" indent="0" algn="just">
              <a:buFont typeface="Arial" charset="0"/>
              <a:buNone/>
              <a:defRPr/>
            </a:pPr>
            <a:r>
              <a:rPr lang="tr-TR" sz="3600" dirty="0"/>
              <a:t>Elektronik ticaret ya da kısaca e-ticaret, 1995 yılından sonra İnternet kullanımının artmasıyla ortaya çıkan, </a:t>
            </a:r>
            <a:r>
              <a:rPr lang="tr-TR" sz="3600" b="1" dirty="0">
                <a:solidFill>
                  <a:schemeClr val="tx1"/>
                </a:solidFill>
              </a:rPr>
              <a:t>ticaretin elektronik ortamda yapılması kavramıdır.</a:t>
            </a:r>
          </a:p>
        </p:txBody>
      </p:sp>
      <p:pic>
        <p:nvPicPr>
          <p:cNvPr id="3074" name="Picture 2" descr="D:\HCinar\Desktop\eComme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953" y="2146298"/>
            <a:ext cx="4166195" cy="249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28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5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2251072" y="1282701"/>
            <a:ext cx="97377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Virüs ve Diğer Zararlı Yazılımlardan Korunmak İçin İpuçları</a:t>
            </a:r>
          </a:p>
        </p:txBody>
      </p:sp>
      <p:sp>
        <p:nvSpPr>
          <p:cNvPr id="11" name="Content Placeholder 2"/>
          <p:cNvSpPr txBox="1">
            <a:spLocks/>
          </p:cNvSpPr>
          <p:nvPr/>
        </p:nvSpPr>
        <p:spPr>
          <a:xfrm>
            <a:off x="2314572" y="2730499"/>
            <a:ext cx="9102728" cy="34543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Bir </a:t>
            </a:r>
            <a:r>
              <a:rPr lang="tr-TR" sz="3200" dirty="0" err="1"/>
              <a:t>antivirüs</a:t>
            </a:r>
            <a:r>
              <a:rPr lang="tr-TR" sz="3200" dirty="0"/>
              <a:t> yazılımı kullanmalı ve </a:t>
            </a:r>
            <a:r>
              <a:rPr lang="tr-TR" sz="3200" dirty="0" err="1"/>
              <a:t>veritabanını</a:t>
            </a:r>
            <a:r>
              <a:rPr lang="tr-TR" sz="3200" dirty="0"/>
              <a:t> sürekli güncel tutmalıyız.</a:t>
            </a:r>
          </a:p>
          <a:p>
            <a:pPr algn="just">
              <a:buFont typeface="Arial" panose="020B0604020202020204" pitchFamily="34" charset="0"/>
              <a:buChar char="•"/>
            </a:pPr>
            <a:r>
              <a:rPr lang="tr-TR" sz="3200" dirty="0"/>
              <a:t>İndirdiğimiz tüm yazılım ve programları </a:t>
            </a:r>
            <a:r>
              <a:rPr lang="tr-TR" sz="3200" dirty="0" err="1"/>
              <a:t>antivirüs</a:t>
            </a:r>
            <a:r>
              <a:rPr lang="tr-TR" sz="3200" dirty="0"/>
              <a:t> yazılımı ile tehlikelere karşı taramalıyız. </a:t>
            </a:r>
          </a:p>
          <a:p>
            <a:pPr algn="just">
              <a:buFont typeface="Arial" panose="020B0604020202020204" pitchFamily="34" charset="0"/>
              <a:buChar char="•"/>
            </a:pPr>
            <a:r>
              <a:rPr lang="tr-TR" sz="3200" dirty="0"/>
              <a:t>Eğer </a:t>
            </a:r>
            <a:r>
              <a:rPr lang="tr-TR" sz="3200" dirty="0" err="1"/>
              <a:t>antivirüs</a:t>
            </a:r>
            <a:r>
              <a:rPr lang="tr-TR" sz="3200" dirty="0"/>
              <a:t> yazılımı bir mail hakkında uyarı veriyorsa o maili hemen silmeliyiz.</a:t>
            </a:r>
          </a:p>
        </p:txBody>
      </p:sp>
      <p:pic>
        <p:nvPicPr>
          <p:cNvPr id="8" name="Picture 4" descr="http://cdn.mysitemyway.com/etc-mysitemyway/icons/legacy-previews/icons-256/green-jelly-icons-alphanumeric/071713-green-jelly-icon-alphanumeric-exclamation-poin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621" y="1318099"/>
            <a:ext cx="4997536" cy="499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25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25" y="624110"/>
            <a:ext cx="8911687" cy="1280890"/>
          </a:xfrm>
        </p:spPr>
        <p:txBody>
          <a:bodyPr>
            <a:noAutofit/>
          </a:bodyPr>
          <a:lstStyle/>
          <a:p>
            <a:r>
              <a:rPr lang="tr-TR" sz="4400" dirty="0"/>
              <a:t>İnternette Güvenlik</a:t>
            </a:r>
          </a:p>
        </p:txBody>
      </p:sp>
      <p:sp>
        <p:nvSpPr>
          <p:cNvPr id="13" name="Content Placeholder 2"/>
          <p:cNvSpPr txBox="1">
            <a:spLocks/>
          </p:cNvSpPr>
          <p:nvPr/>
        </p:nvSpPr>
        <p:spPr>
          <a:xfrm>
            <a:off x="2428872" y="1371601"/>
            <a:ext cx="93567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Virüs ve Diğer Zararlı Yazılımlardan Korunmak İçin İpuçları</a:t>
            </a:r>
          </a:p>
        </p:txBody>
      </p:sp>
      <p:sp>
        <p:nvSpPr>
          <p:cNvPr id="11" name="Content Placeholder 2"/>
          <p:cNvSpPr txBox="1">
            <a:spLocks/>
          </p:cNvSpPr>
          <p:nvPr/>
        </p:nvSpPr>
        <p:spPr>
          <a:xfrm>
            <a:off x="2289172" y="2730499"/>
            <a:ext cx="9496428" cy="34670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tr-TR" sz="3200" dirty="0"/>
              <a:t>Herhangi bir çıkarılabilir ortamı makinemizde kullanmadan önce zararlı yazılımlara karşı mutlaka taramalıyız.</a:t>
            </a:r>
          </a:p>
          <a:p>
            <a:pPr algn="just">
              <a:buFont typeface="Arial" panose="020B0604020202020204" pitchFamily="34" charset="0"/>
              <a:buChar char="•"/>
            </a:pPr>
            <a:r>
              <a:rPr lang="tr-TR" sz="3200" dirty="0"/>
              <a:t>Kişisel bir güvenlik duvarı yazılımı kurmalıyız.</a:t>
            </a:r>
          </a:p>
          <a:p>
            <a:pPr algn="just">
              <a:buFont typeface="Arial" panose="020B0604020202020204" pitchFamily="34" charset="0"/>
              <a:buChar char="•"/>
            </a:pPr>
            <a:r>
              <a:rPr lang="tr-TR" sz="3200" dirty="0"/>
              <a:t>Yeni virüs ve saldırı teknikleri hakkında bilgi dağarcığımızı genişletmeliyiz. </a:t>
            </a:r>
          </a:p>
        </p:txBody>
      </p:sp>
      <p:pic>
        <p:nvPicPr>
          <p:cNvPr id="8" name="Picture 2" descr="http://cdn.mysitemyway.com/etc-mysitemyway/icons/legacy-previews/icons/glowing-green-neon-icons-alphanumeric/110662-glowing-green-neon-icon-alphanumeric-exclamation-poin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96" y="1638683"/>
            <a:ext cx="3962017" cy="396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34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589212" y="1412387"/>
            <a:ext cx="108553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Kablosuz Güvenliği</a:t>
            </a:r>
          </a:p>
        </p:txBody>
      </p:sp>
      <p:sp>
        <p:nvSpPr>
          <p:cNvPr id="9" name="İçerik Yer Tutucusu 2"/>
          <p:cNvSpPr txBox="1">
            <a:spLocks/>
          </p:cNvSpPr>
          <p:nvPr/>
        </p:nvSpPr>
        <p:spPr>
          <a:xfrm>
            <a:off x="2519891" y="2269637"/>
            <a:ext cx="8928100" cy="3860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nb-NO" sz="3200" dirty="0"/>
              <a:t>Kablosuz erişim ekstra güvenlik risklerini ortaya çıkarır.</a:t>
            </a:r>
          </a:p>
          <a:p>
            <a:pPr algn="just">
              <a:buFont typeface="Arial" panose="020B0604020202020204" pitchFamily="34" charset="0"/>
              <a:buChar char="•"/>
            </a:pPr>
            <a:r>
              <a:rPr lang="nb-NO" sz="3200" dirty="0"/>
              <a:t>Kablosuz aygıtların yaklaşık yüzde 80’i güvenliksizdir.</a:t>
            </a:r>
          </a:p>
          <a:p>
            <a:pPr algn="just">
              <a:buFont typeface="Arial" panose="020B0604020202020204" pitchFamily="34" charset="0"/>
              <a:buChar char="•"/>
            </a:pPr>
            <a:r>
              <a:rPr lang="nb-NO" sz="3200" dirty="0"/>
              <a:t>Saha taraması, kişilerin bir alan boyunca araç kullanırken kablosuz ağları tespit etmesine izin verir.</a:t>
            </a:r>
          </a:p>
        </p:txBody>
      </p:sp>
      <p:sp>
        <p:nvSpPr>
          <p:cNvPr id="11" name="Title 1"/>
          <p:cNvSpPr txBox="1">
            <a:spLocks/>
          </p:cNvSpPr>
          <p:nvPr/>
        </p:nvSpPr>
        <p:spPr>
          <a:xfrm>
            <a:off x="1894426" y="643161"/>
            <a:ext cx="891168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a:t>Genel Güvenlik</a:t>
            </a:r>
            <a:endParaRPr lang="tr-TR" sz="4400" dirty="0"/>
          </a:p>
        </p:txBody>
      </p:sp>
    </p:spTree>
    <p:extLst>
      <p:ext uri="{BB962C8B-B14F-4D97-AF65-F5344CB8AC3E}">
        <p14:creationId xmlns:p14="http://schemas.microsoft.com/office/powerpoint/2010/main" val="1230444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555872" y="1409701"/>
            <a:ext cx="108553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Kablosuz Güvenliği</a:t>
            </a:r>
          </a:p>
        </p:txBody>
      </p:sp>
      <p:sp>
        <p:nvSpPr>
          <p:cNvPr id="9" name="İçerik Yer Tutucusu 2"/>
          <p:cNvSpPr txBox="1">
            <a:spLocks/>
          </p:cNvSpPr>
          <p:nvPr/>
        </p:nvSpPr>
        <p:spPr>
          <a:xfrm>
            <a:off x="2466972" y="2247900"/>
            <a:ext cx="9674228" cy="13462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tr-TR" sz="3200" dirty="0"/>
              <a:t>Güvenlik duvarlarının kullanımına ek olarak bazı emniyet tedbirleri kablosuz ağların güvenliğini artırır:</a:t>
            </a:r>
            <a:endParaRPr lang="en-US" sz="3200" dirty="0"/>
          </a:p>
        </p:txBody>
      </p:sp>
      <p:graphicFrame>
        <p:nvGraphicFramePr>
          <p:cNvPr id="12" name="Diagram 6"/>
          <p:cNvGraphicFramePr/>
          <p:nvPr>
            <p:extLst>
              <p:ext uri="{D42A27DB-BD31-4B8C-83A1-F6EECF244321}">
                <p14:modId xmlns:p14="http://schemas.microsoft.com/office/powerpoint/2010/main" val="1663311780"/>
              </p:ext>
            </p:extLst>
          </p:nvPr>
        </p:nvGraphicFramePr>
        <p:xfrm>
          <a:off x="1894426" y="3538762"/>
          <a:ext cx="9826628" cy="299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p:cNvSpPr>
            <a:spLocks noGrp="1"/>
          </p:cNvSpPr>
          <p:nvPr>
            <p:ph type="title"/>
          </p:nvPr>
        </p:nvSpPr>
        <p:spPr>
          <a:xfrm>
            <a:off x="1894426" y="643161"/>
            <a:ext cx="8911687" cy="1280890"/>
          </a:xfrm>
        </p:spPr>
        <p:txBody>
          <a:bodyPr>
            <a:noAutofit/>
          </a:bodyPr>
          <a:lstStyle/>
          <a:p>
            <a:r>
              <a:rPr lang="tr-TR" sz="4400" dirty="0"/>
              <a:t>Genel Güvenlik</a:t>
            </a:r>
          </a:p>
        </p:txBody>
      </p:sp>
    </p:spTree>
    <p:extLst>
      <p:ext uri="{BB962C8B-B14F-4D97-AF65-F5344CB8AC3E}">
        <p14:creationId xmlns:p14="http://schemas.microsoft.com/office/powerpoint/2010/main" val="1638286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26" y="586010"/>
            <a:ext cx="8911687" cy="823691"/>
          </a:xfrm>
        </p:spPr>
        <p:txBody>
          <a:bodyPr>
            <a:noAutofit/>
          </a:bodyPr>
          <a:lstStyle/>
          <a:p>
            <a:r>
              <a:rPr lang="tr-TR" sz="4400" dirty="0"/>
              <a:t>Genel Güvenlik</a:t>
            </a:r>
          </a:p>
        </p:txBody>
      </p:sp>
      <p:sp>
        <p:nvSpPr>
          <p:cNvPr id="10" name="Content Placeholder 2"/>
          <p:cNvSpPr txBox="1">
            <a:spLocks/>
          </p:cNvSpPr>
          <p:nvPr/>
        </p:nvSpPr>
        <p:spPr>
          <a:xfrm>
            <a:off x="2174872" y="1409701"/>
            <a:ext cx="108553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Yedekleme – Nihai Koruma</a:t>
            </a:r>
          </a:p>
        </p:txBody>
      </p:sp>
      <p:sp>
        <p:nvSpPr>
          <p:cNvPr id="12" name="İçerik Yer Tutucusu 2"/>
          <p:cNvSpPr>
            <a:spLocks noGrp="1"/>
          </p:cNvSpPr>
          <p:nvPr>
            <p:ph idx="1"/>
          </p:nvPr>
        </p:nvSpPr>
        <p:spPr>
          <a:xfrm>
            <a:off x="2174872" y="2070100"/>
            <a:ext cx="9610728" cy="4165600"/>
          </a:xfrm>
        </p:spPr>
        <p:txBody>
          <a:bodyPr>
            <a:noAutofit/>
          </a:bodyPr>
          <a:lstStyle/>
          <a:p>
            <a:pPr marL="0" indent="0" algn="just">
              <a:buNone/>
            </a:pPr>
            <a:r>
              <a:rPr lang="tr-TR" sz="3200" dirty="0"/>
              <a:t>Yedekleme, bir dosyanın, programın veya diskin orijinali kaybolduğunda ya da zarar gördüğünde kullanılabilen bir kopyasıdır.</a:t>
            </a:r>
          </a:p>
          <a:p>
            <a:pPr algn="just">
              <a:buFont typeface="Arial" panose="020B0604020202020204" pitchFamily="34" charset="0"/>
              <a:buChar char="•"/>
            </a:pPr>
            <a:r>
              <a:rPr lang="tr-TR" sz="3200" dirty="0"/>
              <a:t>Bir dosyayı yedeklemek bunu kopyalamak demektir.</a:t>
            </a:r>
          </a:p>
          <a:p>
            <a:pPr algn="just">
              <a:buFont typeface="Arial" panose="020B0604020202020204" pitchFamily="34" charset="0"/>
              <a:buChar char="•"/>
            </a:pPr>
            <a:r>
              <a:rPr lang="tr-TR" sz="3200" dirty="0"/>
              <a:t>Alan dışı yedekler, bilgisayarın bulunduğu yerden farklı bir yerde saklanır.</a:t>
            </a:r>
          </a:p>
        </p:txBody>
      </p:sp>
      <p:pic>
        <p:nvPicPr>
          <p:cNvPr id="4100" name="Picture 4" descr="https://cdn4.iconfinder.com/data/icons/database/PNG/512/Database_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4683" y="319469"/>
            <a:ext cx="1750630" cy="175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63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26" y="586010"/>
            <a:ext cx="8911687" cy="823691"/>
          </a:xfrm>
        </p:spPr>
        <p:txBody>
          <a:bodyPr>
            <a:noAutofit/>
          </a:bodyPr>
          <a:lstStyle/>
          <a:p>
            <a:r>
              <a:rPr lang="tr-TR" sz="4400" dirty="0"/>
              <a:t>Genel Güvenlik</a:t>
            </a:r>
          </a:p>
        </p:txBody>
      </p:sp>
      <p:sp>
        <p:nvSpPr>
          <p:cNvPr id="10" name="Content Placeholder 2"/>
          <p:cNvSpPr txBox="1">
            <a:spLocks/>
          </p:cNvSpPr>
          <p:nvPr/>
        </p:nvSpPr>
        <p:spPr>
          <a:xfrm>
            <a:off x="2174872" y="1409701"/>
            <a:ext cx="10855328" cy="10287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4000" b="1" dirty="0"/>
              <a:t>Yedekleme Ortamları</a:t>
            </a:r>
          </a:p>
        </p:txBody>
      </p:sp>
      <p:sp>
        <p:nvSpPr>
          <p:cNvPr id="12" name="İçerik Yer Tutucusu 2"/>
          <p:cNvSpPr>
            <a:spLocks noGrp="1"/>
          </p:cNvSpPr>
          <p:nvPr>
            <p:ph idx="1"/>
          </p:nvPr>
        </p:nvSpPr>
        <p:spPr>
          <a:xfrm>
            <a:off x="2033879" y="2164832"/>
            <a:ext cx="9610728" cy="4165600"/>
          </a:xfrm>
        </p:spPr>
        <p:txBody>
          <a:bodyPr>
            <a:noAutofit/>
          </a:bodyPr>
          <a:lstStyle/>
          <a:p>
            <a:pPr marL="0" indent="0" algn="just">
              <a:buNone/>
            </a:pPr>
            <a:r>
              <a:rPr lang="tr-TR" sz="3200" dirty="0"/>
              <a:t>Yedekleme ortamı çeşitlilik gösterebilir. Bunlardan bazıları:</a:t>
            </a:r>
          </a:p>
          <a:p>
            <a:pPr algn="just">
              <a:buFont typeface="Arial" panose="020B0604020202020204" pitchFamily="34" charset="0"/>
              <a:buChar char="•"/>
            </a:pPr>
            <a:r>
              <a:rPr lang="tr-TR" sz="3200" dirty="0"/>
              <a:t>Aynı bilgisayar üzerindeki farklı sabit diskler. </a:t>
            </a:r>
          </a:p>
          <a:p>
            <a:pPr algn="just">
              <a:buFont typeface="Arial" panose="020B0604020202020204" pitchFamily="34" charset="0"/>
              <a:buChar char="•"/>
            </a:pPr>
            <a:r>
              <a:rPr lang="tr-TR" sz="3200" dirty="0"/>
              <a:t>CD, DVD gibi kaydedilebilir ortamlar.</a:t>
            </a:r>
          </a:p>
          <a:p>
            <a:pPr algn="just">
              <a:buFont typeface="Arial" panose="020B0604020202020204" pitchFamily="34" charset="0"/>
              <a:buChar char="•"/>
            </a:pPr>
            <a:r>
              <a:rPr lang="tr-TR" sz="3200" dirty="0"/>
              <a:t>Harici Disk, Flash Bellek gibi ortamlar.</a:t>
            </a:r>
          </a:p>
          <a:p>
            <a:pPr algn="just">
              <a:buFont typeface="Arial" panose="020B0604020202020204" pitchFamily="34" charset="0"/>
              <a:buChar char="•"/>
            </a:pPr>
            <a:r>
              <a:rPr lang="tr-TR" sz="3200" dirty="0"/>
              <a:t>SAN ve NAS gibi ağ üzerindeki yedekleme ortamları.</a:t>
            </a:r>
          </a:p>
          <a:p>
            <a:pPr algn="just">
              <a:buFont typeface="Arial" panose="020B0604020202020204" pitchFamily="34" charset="0"/>
              <a:buChar char="•"/>
            </a:pPr>
            <a:r>
              <a:rPr lang="tr-TR" sz="3200" dirty="0"/>
              <a:t>Bulut üzerinde yer alan disk ortamları.</a:t>
            </a:r>
          </a:p>
        </p:txBody>
      </p:sp>
      <p:pic>
        <p:nvPicPr>
          <p:cNvPr id="5122" name="Picture 2" descr="https://cdn4.iconfinder.com/data/icons/database/PNG/512/Database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968" y="487817"/>
            <a:ext cx="1560463" cy="15604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webdevelopers.eu/documents/decoration/sfor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342" y="562955"/>
            <a:ext cx="1426102" cy="14261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cons.iconarchive.com/icons/icons8/windows-8/512/Network-Cloud-Storag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2150" y="590076"/>
            <a:ext cx="1275504" cy="127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924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6796771" y="3336958"/>
            <a:ext cx="3314700" cy="478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algn="ctr" eaLnBrk="0" hangingPunct="0">
              <a:lnSpc>
                <a:spcPct val="80000"/>
              </a:lnSpc>
              <a:spcBef>
                <a:spcPct val="50000"/>
              </a:spcBef>
            </a:pPr>
            <a:r>
              <a:rPr lang="tr-TR" sz="36932" b="1" i="1" dirty="0">
                <a:solidFill>
                  <a:schemeClr val="accent2">
                    <a:lumMod val="75000"/>
                  </a:schemeClr>
                </a:solidFill>
                <a:cs typeface="Times New Roman" panose="02020603050405020304" pitchFamily="18" charset="0"/>
              </a:rPr>
              <a:t>C</a:t>
            </a:r>
            <a:endParaRPr lang="en-US" sz="36932" b="1" i="1" dirty="0">
              <a:solidFill>
                <a:schemeClr val="accent2">
                  <a:lumMod val="75000"/>
                </a:schemeClr>
              </a:solidFill>
              <a:cs typeface="Times New Roman" panose="02020603050405020304" pitchFamily="18" charset="0"/>
            </a:endParaRPr>
          </a:p>
        </p:txBody>
      </p:sp>
      <p:grpSp>
        <p:nvGrpSpPr>
          <p:cNvPr id="5" name="Group 4"/>
          <p:cNvGrpSpPr>
            <a:grpSpLocks/>
          </p:cNvGrpSpPr>
          <p:nvPr/>
        </p:nvGrpSpPr>
        <p:grpSpPr bwMode="auto">
          <a:xfrm>
            <a:off x="1916639" y="-102620"/>
            <a:ext cx="8003507" cy="6389140"/>
            <a:chOff x="319" y="219"/>
            <a:chExt cx="4978" cy="3825"/>
          </a:xfrm>
        </p:grpSpPr>
        <p:sp>
          <p:nvSpPr>
            <p:cNvPr id="6" name="Rectangle 5"/>
            <p:cNvSpPr>
              <a:spLocks noChangeArrowheads="1"/>
            </p:cNvSpPr>
            <p:nvPr/>
          </p:nvSpPr>
          <p:spPr bwMode="auto">
            <a:xfrm>
              <a:off x="319" y="219"/>
              <a:ext cx="2088" cy="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0" hangingPunct="0">
                <a:lnSpc>
                  <a:spcPct val="80000"/>
                </a:lnSpc>
                <a:spcBef>
                  <a:spcPct val="50000"/>
                </a:spcBef>
              </a:pPr>
              <a:r>
                <a:rPr lang="tr-TR" sz="36932" b="1" i="1" dirty="0">
                  <a:solidFill>
                    <a:schemeClr val="accent2">
                      <a:lumMod val="75000"/>
                    </a:schemeClr>
                  </a:solidFill>
                  <a:cs typeface="Times New Roman" panose="02020603050405020304" pitchFamily="18" charset="0"/>
                </a:rPr>
                <a:t>S</a:t>
              </a:r>
              <a:endParaRPr lang="en-US" sz="36932" b="1" i="1" dirty="0">
                <a:solidFill>
                  <a:schemeClr val="accent2">
                    <a:lumMod val="75000"/>
                  </a:schemeClr>
                </a:solidFill>
                <a:cs typeface="Times New Roman" panose="02020603050405020304" pitchFamily="18" charset="0"/>
              </a:endParaRPr>
            </a:p>
          </p:txBody>
        </p:sp>
        <p:sp>
          <p:nvSpPr>
            <p:cNvPr id="7" name="Rectangle 6"/>
            <p:cNvSpPr>
              <a:spLocks noChangeArrowheads="1"/>
            </p:cNvSpPr>
            <p:nvPr/>
          </p:nvSpPr>
          <p:spPr bwMode="auto">
            <a:xfrm>
              <a:off x="1631" y="1248"/>
              <a:ext cx="2088" cy="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0" hangingPunct="0">
                <a:lnSpc>
                  <a:spcPct val="80000"/>
                </a:lnSpc>
                <a:spcBef>
                  <a:spcPct val="50000"/>
                </a:spcBef>
              </a:pPr>
              <a:r>
                <a:rPr lang="en-US" sz="36932" b="1" i="1" dirty="0">
                  <a:solidFill>
                    <a:schemeClr val="accent2">
                      <a:lumMod val="60000"/>
                      <a:lumOff val="40000"/>
                    </a:schemeClr>
                  </a:solidFill>
                  <a:latin typeface="Times" panose="02020603050405020304" pitchFamily="18" charset="0"/>
                  <a:cs typeface="Times New Roman" panose="02020603050405020304" pitchFamily="18" charset="0"/>
                </a:rPr>
                <a:t>&amp;</a:t>
              </a:r>
            </a:p>
          </p:txBody>
        </p:sp>
        <p:sp>
          <p:nvSpPr>
            <p:cNvPr id="8" name="Rectangle 7"/>
            <p:cNvSpPr>
              <a:spLocks noChangeArrowheads="1"/>
            </p:cNvSpPr>
            <p:nvPr/>
          </p:nvSpPr>
          <p:spPr bwMode="auto">
            <a:xfrm>
              <a:off x="481" y="1780"/>
              <a:ext cx="4816" cy="5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0" hangingPunct="0">
                <a:spcBef>
                  <a:spcPct val="50000"/>
                </a:spcBef>
              </a:pPr>
              <a:r>
                <a:rPr lang="tr-TR" sz="5333" b="1" dirty="0">
                  <a:effectLst>
                    <a:outerShdw blurRad="38100" dist="38100" dir="2700000" algn="tl">
                      <a:srgbClr val="C0C0C0"/>
                    </a:outerShdw>
                  </a:effectLst>
                  <a:latin typeface="+mj-lt"/>
                  <a:cs typeface="Times New Roman" panose="02020603050405020304" pitchFamily="18" charset="0"/>
                </a:rPr>
                <a:t>S O R U L A R</a:t>
              </a:r>
              <a:endParaRPr lang="en-US" sz="5333" b="1" dirty="0">
                <a:effectLst>
                  <a:outerShdw blurRad="38100" dist="38100" dir="2700000" algn="tl">
                    <a:srgbClr val="C0C0C0"/>
                  </a:outerShdw>
                </a:effectLst>
                <a:latin typeface="+mj-lt"/>
                <a:cs typeface="Times New Roman" panose="02020603050405020304" pitchFamily="18" charset="0"/>
              </a:endParaRPr>
            </a:p>
          </p:txBody>
        </p:sp>
        <p:sp>
          <p:nvSpPr>
            <p:cNvPr id="9" name="Rectangle 8"/>
            <p:cNvSpPr>
              <a:spLocks noChangeArrowheads="1"/>
            </p:cNvSpPr>
            <p:nvPr/>
          </p:nvSpPr>
          <p:spPr bwMode="auto">
            <a:xfrm>
              <a:off x="472" y="2216"/>
              <a:ext cx="4816" cy="5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0" hangingPunct="0">
                <a:spcBef>
                  <a:spcPct val="50000"/>
                </a:spcBef>
              </a:pPr>
              <a:r>
                <a:rPr lang="tr-TR" sz="5333" b="1" dirty="0">
                  <a:effectLst>
                    <a:outerShdw blurRad="38100" dist="38100" dir="2700000" algn="tl">
                      <a:srgbClr val="C0C0C0"/>
                    </a:outerShdw>
                  </a:effectLst>
                  <a:latin typeface="+mj-lt"/>
                  <a:cs typeface="Times New Roman" panose="02020603050405020304" pitchFamily="18" charset="0"/>
                </a:rPr>
                <a:t>C E V A P L A R</a:t>
              </a:r>
              <a:endParaRPr lang="en-US" sz="5333" b="1" dirty="0">
                <a:effectLst>
                  <a:outerShdw blurRad="38100" dist="38100" dir="2700000" algn="tl">
                    <a:srgbClr val="C0C0C0"/>
                  </a:outerShdw>
                </a:effectLst>
                <a:latin typeface="+mj-lt"/>
                <a:cs typeface="Times New Roman" panose="02020603050405020304" pitchFamily="18" charset="0"/>
              </a:endParaRPr>
            </a:p>
          </p:txBody>
        </p:sp>
      </p:grpSp>
    </p:spTree>
    <p:extLst>
      <p:ext uri="{BB962C8B-B14F-4D97-AF65-F5344CB8AC3E}">
        <p14:creationId xmlns:p14="http://schemas.microsoft.com/office/powerpoint/2010/main" val="1434274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1</a:t>
            </a:r>
          </a:p>
        </p:txBody>
      </p:sp>
      <p:sp>
        <p:nvSpPr>
          <p:cNvPr id="3" name="İçerik Yer Tutucusu 2"/>
          <p:cNvSpPr>
            <a:spLocks noGrp="1"/>
          </p:cNvSpPr>
          <p:nvPr>
            <p:ph idx="1"/>
          </p:nvPr>
        </p:nvSpPr>
        <p:spPr>
          <a:xfrm>
            <a:off x="1600200" y="1384300"/>
            <a:ext cx="10236200" cy="5232400"/>
          </a:xfrm>
        </p:spPr>
        <p:txBody>
          <a:bodyPr>
            <a:normAutofit/>
          </a:bodyPr>
          <a:lstStyle/>
          <a:p>
            <a:pPr marL="0" lvl="0" indent="0">
              <a:buNone/>
            </a:pPr>
            <a:r>
              <a:rPr lang="tr-TR" sz="3200" b="1" dirty="0"/>
              <a:t>Aşağıdakilerden hangisi ya da hangileri E-Ticaretin faydaları arasındadır? </a:t>
            </a:r>
          </a:p>
          <a:p>
            <a:pPr marL="800100" lvl="1" indent="-342900">
              <a:buFont typeface="+mj-lt"/>
              <a:buAutoNum type="alphaUcPeriod"/>
            </a:pPr>
            <a:r>
              <a:rPr lang="tr-TR" sz="3200" dirty="0"/>
              <a:t>Potansiyel tüketicinin dünyanın her yanından pazara sunulan ürünler hakkında bilgi sahibi olmasını sağlar.</a:t>
            </a:r>
          </a:p>
          <a:p>
            <a:pPr marL="800100" lvl="1" indent="-342900">
              <a:buFont typeface="+mj-lt"/>
              <a:buAutoNum type="alphaUcPeriod"/>
            </a:pPr>
            <a:r>
              <a:rPr lang="tr-TR" sz="3200" dirty="0"/>
              <a:t>Yeni üreticilerin dünya pazarına girmesini sağlar.</a:t>
            </a:r>
          </a:p>
          <a:p>
            <a:pPr marL="800100" lvl="1" indent="-342900">
              <a:buFont typeface="+mj-lt"/>
              <a:buAutoNum type="alphaUcPeriod"/>
            </a:pPr>
            <a:r>
              <a:rPr lang="tr-TR" sz="3200" dirty="0"/>
              <a:t>Daha düşük fiyatlı ve kaliteli ürünlerin pazara girmesini sağlar.</a:t>
            </a:r>
          </a:p>
          <a:p>
            <a:pPr marL="800100" lvl="1" indent="-342900">
              <a:buFont typeface="+mj-lt"/>
              <a:buAutoNum type="alphaUcPeriod"/>
            </a:pPr>
            <a:r>
              <a:rPr lang="tr-TR" sz="3200" dirty="0"/>
              <a:t>Ürünlerin daha yüksek fiyatla satışa sunulmasını sağlar.</a:t>
            </a:r>
          </a:p>
          <a:p>
            <a:pPr marL="800100" lvl="1" indent="-342900">
              <a:buFont typeface="+mj-lt"/>
              <a:buAutoNum type="alphaUcPeriod"/>
            </a:pPr>
            <a:r>
              <a:rPr lang="tr-TR" sz="3200" dirty="0"/>
              <a:t>Satış sonrası garanti ve teknik servis olanaklarını artırır.</a:t>
            </a:r>
          </a:p>
          <a:p>
            <a:pPr>
              <a:buFont typeface="+mj-lt"/>
              <a:buAutoNum type="alphaUcPeriod"/>
            </a:pPr>
            <a:endParaRPr lang="tr-TR" dirty="0"/>
          </a:p>
        </p:txBody>
      </p:sp>
    </p:spTree>
    <p:extLst>
      <p:ext uri="{BB962C8B-B14F-4D97-AF65-F5344CB8AC3E}">
        <p14:creationId xmlns:p14="http://schemas.microsoft.com/office/powerpoint/2010/main" val="2515466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1</a:t>
            </a:r>
          </a:p>
        </p:txBody>
      </p:sp>
      <p:sp>
        <p:nvSpPr>
          <p:cNvPr id="3" name="İçerik Yer Tutucusu 2"/>
          <p:cNvSpPr>
            <a:spLocks noGrp="1"/>
          </p:cNvSpPr>
          <p:nvPr>
            <p:ph idx="1"/>
          </p:nvPr>
        </p:nvSpPr>
        <p:spPr>
          <a:xfrm>
            <a:off x="1600200" y="1384300"/>
            <a:ext cx="10236200" cy="5232400"/>
          </a:xfrm>
        </p:spPr>
        <p:txBody>
          <a:bodyPr>
            <a:normAutofit/>
          </a:bodyPr>
          <a:lstStyle/>
          <a:p>
            <a:pPr marL="0" lvl="0" indent="0">
              <a:buNone/>
            </a:pPr>
            <a:r>
              <a:rPr lang="tr-TR" sz="3200" b="1" dirty="0"/>
              <a:t>Aşağıdakilerden hangisi ya da hangileri E-Ticaretin faydaları arasındadır? </a:t>
            </a:r>
          </a:p>
          <a:p>
            <a:pPr marL="800100" lvl="1" indent="-342900">
              <a:buFont typeface="+mj-lt"/>
              <a:buAutoNum type="alphaUcPeriod"/>
            </a:pPr>
            <a:r>
              <a:rPr lang="tr-TR" sz="3200" dirty="0">
                <a:solidFill>
                  <a:srgbClr val="FF0000"/>
                </a:solidFill>
              </a:rPr>
              <a:t>Potansiyel tüketicinin dünyanın her yanından pazara sunulan ürünler hakkında bilgi sahibi olmasını sağlar.</a:t>
            </a:r>
          </a:p>
          <a:p>
            <a:pPr marL="800100" lvl="1" indent="-342900">
              <a:buFont typeface="+mj-lt"/>
              <a:buAutoNum type="alphaUcPeriod"/>
            </a:pPr>
            <a:r>
              <a:rPr lang="tr-TR" sz="3200" dirty="0">
                <a:solidFill>
                  <a:srgbClr val="FF0000"/>
                </a:solidFill>
              </a:rPr>
              <a:t>Yeni üreticilerin dünya pazarına girmesini sağlar.</a:t>
            </a:r>
          </a:p>
          <a:p>
            <a:pPr marL="800100" lvl="1" indent="-342900">
              <a:buFont typeface="+mj-lt"/>
              <a:buAutoNum type="alphaUcPeriod"/>
            </a:pPr>
            <a:r>
              <a:rPr lang="tr-TR" sz="3200" dirty="0">
                <a:solidFill>
                  <a:srgbClr val="FF0000"/>
                </a:solidFill>
              </a:rPr>
              <a:t>Daha düşük fiyatlı ve kaliteli ürünlerin pazara girmesini sağlar.</a:t>
            </a:r>
          </a:p>
          <a:p>
            <a:pPr marL="800100" lvl="1" indent="-342900">
              <a:buFont typeface="+mj-lt"/>
              <a:buAutoNum type="alphaUcPeriod"/>
            </a:pPr>
            <a:r>
              <a:rPr lang="tr-TR" sz="3200" dirty="0"/>
              <a:t>Ürünlerin daha yüksek fiyatla satışa sunulmasını sağlar.</a:t>
            </a:r>
          </a:p>
          <a:p>
            <a:pPr marL="800100" lvl="1" indent="-342900">
              <a:buFont typeface="+mj-lt"/>
              <a:buAutoNum type="alphaUcPeriod"/>
            </a:pPr>
            <a:r>
              <a:rPr lang="tr-TR" sz="3200" dirty="0"/>
              <a:t>Satış sonrası garanti ve teknik servis olanaklarını artırır.</a:t>
            </a:r>
          </a:p>
          <a:p>
            <a:pPr>
              <a:buFont typeface="+mj-lt"/>
              <a:buAutoNum type="alphaUcPeriod"/>
            </a:pPr>
            <a:endParaRPr lang="tr-TR" dirty="0"/>
          </a:p>
        </p:txBody>
      </p:sp>
    </p:spTree>
    <p:extLst>
      <p:ext uri="{BB962C8B-B14F-4D97-AF65-F5344CB8AC3E}">
        <p14:creationId xmlns:p14="http://schemas.microsoft.com/office/powerpoint/2010/main" val="781173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2</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b="1" dirty="0"/>
              <a:t>Aşağıdakilerden hangisi veya hangileri bir sosyal medya sitesi </a:t>
            </a:r>
            <a:r>
              <a:rPr lang="tr-TR" sz="3200" b="1" u="sng" dirty="0"/>
              <a:t>değildir?</a:t>
            </a:r>
            <a:r>
              <a:rPr lang="tr-TR" sz="3200" b="1" dirty="0"/>
              <a:t> </a:t>
            </a:r>
          </a:p>
          <a:p>
            <a:pPr marL="514350" lvl="0" indent="-514350">
              <a:buFont typeface="+mj-lt"/>
              <a:buAutoNum type="alphaUcPeriod"/>
            </a:pPr>
            <a:r>
              <a:rPr lang="tr-TR" sz="3200" dirty="0">
                <a:solidFill>
                  <a:schemeClr val="tx1"/>
                </a:solidFill>
              </a:rPr>
              <a:t>Facebook</a:t>
            </a:r>
          </a:p>
          <a:p>
            <a:pPr marL="514350" lvl="0" indent="-514350">
              <a:buFont typeface="+mj-lt"/>
              <a:buAutoNum type="alphaUcPeriod"/>
            </a:pPr>
            <a:r>
              <a:rPr lang="tr-TR" sz="3200" dirty="0" err="1">
                <a:solidFill>
                  <a:schemeClr val="tx1"/>
                </a:solidFill>
              </a:rPr>
              <a:t>Twitter</a:t>
            </a:r>
            <a:endParaRPr lang="tr-TR" sz="3200" dirty="0">
              <a:solidFill>
                <a:schemeClr val="tx1"/>
              </a:solidFill>
            </a:endParaRPr>
          </a:p>
          <a:p>
            <a:pPr marL="514350" lvl="0" indent="-514350">
              <a:buFont typeface="+mj-lt"/>
              <a:buAutoNum type="alphaUcPeriod"/>
            </a:pPr>
            <a:r>
              <a:rPr lang="tr-TR" sz="3200" dirty="0">
                <a:solidFill>
                  <a:schemeClr val="tx1"/>
                </a:solidFill>
              </a:rPr>
              <a:t>Google Plus</a:t>
            </a:r>
          </a:p>
          <a:p>
            <a:pPr marL="514350" lvl="0" indent="-514350">
              <a:buFont typeface="+mj-lt"/>
              <a:buAutoNum type="alphaUcPeriod"/>
            </a:pPr>
            <a:r>
              <a:rPr lang="tr-TR" sz="3200" dirty="0">
                <a:solidFill>
                  <a:schemeClr val="tx1"/>
                </a:solidFill>
              </a:rPr>
              <a:t>Youtube</a:t>
            </a:r>
          </a:p>
          <a:p>
            <a:pPr marL="514350" lvl="0" indent="-514350">
              <a:buFont typeface="+mj-lt"/>
              <a:buAutoNum type="alphaUcPeriod"/>
            </a:pPr>
            <a:r>
              <a:rPr lang="tr-TR" sz="3200" dirty="0">
                <a:solidFill>
                  <a:schemeClr val="tx1"/>
                </a:solidFill>
              </a:rPr>
              <a:t>Hepsi Burada</a:t>
            </a:r>
          </a:p>
          <a:p>
            <a:pPr>
              <a:buFont typeface="+mj-lt"/>
              <a:buAutoNum type="alphaUcPeriod"/>
            </a:pPr>
            <a:endParaRPr lang="tr-TR" dirty="0"/>
          </a:p>
        </p:txBody>
      </p:sp>
    </p:spTree>
    <p:extLst>
      <p:ext uri="{BB962C8B-B14F-4D97-AF65-F5344CB8AC3E}">
        <p14:creationId xmlns:p14="http://schemas.microsoft.com/office/powerpoint/2010/main" val="12923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230812" y="2184400"/>
            <a:ext cx="6149975" cy="3098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Başka bir deyişle, Mal ve hizmetlerin üretim, tanıtım, satış, sigorta, dağıtım ve ödeme işlemlerinin bilgisayar ağları üzerinden yapılmasıdır.</a:t>
            </a:r>
          </a:p>
        </p:txBody>
      </p:sp>
      <p:sp>
        <p:nvSpPr>
          <p:cNvPr id="9" name="Title 1"/>
          <p:cNvSpPr txBox="1">
            <a:spLocks/>
          </p:cNvSpPr>
          <p:nvPr/>
        </p:nvSpPr>
        <p:spPr>
          <a:xfrm>
            <a:off x="2589482" y="662210"/>
            <a:ext cx="4455844"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E-Ticaret Nedir?</a:t>
            </a:r>
          </a:p>
        </p:txBody>
      </p:sp>
      <p:pic>
        <p:nvPicPr>
          <p:cNvPr id="4098" name="Picture 2" descr="D:\HCina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413" y="2184399"/>
            <a:ext cx="2871787" cy="245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32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2</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b="1" dirty="0"/>
              <a:t>Aşağıdakilerden hangisi bir sosyal medya sitesi </a:t>
            </a:r>
            <a:r>
              <a:rPr lang="tr-TR" sz="3200" b="1" u="sng" dirty="0"/>
              <a:t>değildir?</a:t>
            </a:r>
            <a:r>
              <a:rPr lang="tr-TR" sz="3200" b="1" dirty="0"/>
              <a:t> </a:t>
            </a:r>
          </a:p>
          <a:p>
            <a:pPr marL="514350" lvl="0" indent="-514350">
              <a:buFont typeface="+mj-lt"/>
              <a:buAutoNum type="alphaUcPeriod"/>
            </a:pPr>
            <a:r>
              <a:rPr lang="tr-TR" sz="3200" dirty="0">
                <a:solidFill>
                  <a:schemeClr val="tx1"/>
                </a:solidFill>
              </a:rPr>
              <a:t>Facebook</a:t>
            </a:r>
          </a:p>
          <a:p>
            <a:pPr marL="514350" lvl="0" indent="-514350">
              <a:buFont typeface="+mj-lt"/>
              <a:buAutoNum type="alphaUcPeriod"/>
            </a:pPr>
            <a:r>
              <a:rPr lang="tr-TR" sz="3200" dirty="0" err="1">
                <a:solidFill>
                  <a:schemeClr val="tx1"/>
                </a:solidFill>
              </a:rPr>
              <a:t>Twitter</a:t>
            </a:r>
            <a:endParaRPr lang="tr-TR" sz="3200" dirty="0">
              <a:solidFill>
                <a:schemeClr val="tx1"/>
              </a:solidFill>
            </a:endParaRPr>
          </a:p>
          <a:p>
            <a:pPr marL="514350" lvl="0" indent="-514350">
              <a:buFont typeface="+mj-lt"/>
              <a:buAutoNum type="alphaUcPeriod"/>
            </a:pPr>
            <a:r>
              <a:rPr lang="tr-TR" sz="3200" dirty="0">
                <a:solidFill>
                  <a:schemeClr val="tx1"/>
                </a:solidFill>
              </a:rPr>
              <a:t>Google Plus</a:t>
            </a:r>
          </a:p>
          <a:p>
            <a:pPr marL="514350" lvl="0" indent="-514350">
              <a:buFont typeface="+mj-lt"/>
              <a:buAutoNum type="alphaUcPeriod"/>
            </a:pPr>
            <a:r>
              <a:rPr lang="tr-TR" sz="3200" dirty="0">
                <a:solidFill>
                  <a:schemeClr val="tx1"/>
                </a:solidFill>
              </a:rPr>
              <a:t>Youtube</a:t>
            </a:r>
          </a:p>
          <a:p>
            <a:pPr marL="514350" lvl="0" indent="-514350">
              <a:buFont typeface="+mj-lt"/>
              <a:buAutoNum type="alphaUcPeriod"/>
            </a:pPr>
            <a:r>
              <a:rPr lang="tr-TR" sz="3200" dirty="0">
                <a:solidFill>
                  <a:srgbClr val="FF0000"/>
                </a:solidFill>
              </a:rPr>
              <a:t>Hepsi Burada</a:t>
            </a:r>
          </a:p>
          <a:p>
            <a:pPr>
              <a:buFont typeface="+mj-lt"/>
              <a:buAutoNum type="alphaUcPeriod"/>
            </a:pPr>
            <a:endParaRPr lang="tr-TR" dirty="0"/>
          </a:p>
        </p:txBody>
      </p:sp>
    </p:spTree>
    <p:extLst>
      <p:ext uri="{BB962C8B-B14F-4D97-AF65-F5344CB8AC3E}">
        <p14:creationId xmlns:p14="http://schemas.microsoft.com/office/powerpoint/2010/main" val="3802526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3</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b="1" dirty="0"/>
              <a:t>Aşağıdakilerden hangisi bilgisayar güvenlik risklerindendir?</a:t>
            </a:r>
          </a:p>
          <a:p>
            <a:pPr marL="514350" lvl="0" indent="-514350">
              <a:buFont typeface="+mj-lt"/>
              <a:buAutoNum type="alphaUcPeriod"/>
            </a:pPr>
            <a:r>
              <a:rPr lang="tr-TR" sz="3200" dirty="0"/>
              <a:t>Sistem Çökmesi.</a:t>
            </a:r>
          </a:p>
          <a:p>
            <a:pPr marL="514350" lvl="0" indent="-514350">
              <a:buFont typeface="+mj-lt"/>
              <a:buAutoNum type="alphaUcPeriod"/>
            </a:pPr>
            <a:r>
              <a:rPr lang="tr-TR" sz="3200" dirty="0"/>
              <a:t>Kimlik bilgileri ile oturum açmak.</a:t>
            </a:r>
          </a:p>
          <a:p>
            <a:pPr marL="514350" lvl="0" indent="-514350">
              <a:buFont typeface="+mj-lt"/>
              <a:buAutoNum type="alphaUcPeriod"/>
            </a:pPr>
            <a:r>
              <a:rPr lang="tr-TR" sz="3200" dirty="0"/>
              <a:t>Dosya açmak.</a:t>
            </a:r>
          </a:p>
          <a:p>
            <a:pPr marL="514350" lvl="0" indent="-514350">
              <a:buFont typeface="+mj-lt"/>
              <a:buAutoNum type="alphaUcPeriod"/>
            </a:pPr>
            <a:r>
              <a:rPr lang="tr-TR" sz="3200" dirty="0"/>
              <a:t>İnternette web sayfalarını ziyaret etmek.</a:t>
            </a:r>
          </a:p>
          <a:p>
            <a:pPr marL="514350" lvl="0" indent="-514350">
              <a:buFont typeface="+mj-lt"/>
              <a:buAutoNum type="alphaUcPeriod"/>
            </a:pPr>
            <a:r>
              <a:rPr lang="tr-TR" sz="3200" dirty="0"/>
              <a:t>İnternetten dosya indirmek.</a:t>
            </a:r>
          </a:p>
          <a:p>
            <a:pPr marL="0" indent="0">
              <a:buNone/>
            </a:pPr>
            <a:endParaRPr lang="tr-TR" dirty="0"/>
          </a:p>
        </p:txBody>
      </p:sp>
    </p:spTree>
    <p:extLst>
      <p:ext uri="{BB962C8B-B14F-4D97-AF65-F5344CB8AC3E}">
        <p14:creationId xmlns:p14="http://schemas.microsoft.com/office/powerpoint/2010/main" val="2900267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3</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b="1" dirty="0"/>
              <a:t>Aşağıdakilerden hangisi bilgisayar güvenlik risklerindendir?</a:t>
            </a:r>
          </a:p>
          <a:p>
            <a:pPr marL="514350" lvl="0" indent="-514350">
              <a:buFont typeface="+mj-lt"/>
              <a:buAutoNum type="alphaUcPeriod"/>
            </a:pPr>
            <a:r>
              <a:rPr lang="tr-TR" sz="3200" dirty="0">
                <a:solidFill>
                  <a:srgbClr val="FF0000"/>
                </a:solidFill>
              </a:rPr>
              <a:t>Sistem Çökmesi.</a:t>
            </a:r>
          </a:p>
          <a:p>
            <a:pPr marL="514350" lvl="0" indent="-514350">
              <a:buFont typeface="+mj-lt"/>
              <a:buAutoNum type="alphaUcPeriod"/>
            </a:pPr>
            <a:r>
              <a:rPr lang="tr-TR" sz="3200" dirty="0"/>
              <a:t>Kimlik bilgileri ile oturum açmak.</a:t>
            </a:r>
          </a:p>
          <a:p>
            <a:pPr marL="514350" lvl="0" indent="-514350">
              <a:buFont typeface="+mj-lt"/>
              <a:buAutoNum type="alphaUcPeriod"/>
            </a:pPr>
            <a:r>
              <a:rPr lang="tr-TR" sz="3200" dirty="0"/>
              <a:t>Dosya açmak.</a:t>
            </a:r>
          </a:p>
          <a:p>
            <a:pPr marL="514350" lvl="0" indent="-514350">
              <a:buFont typeface="+mj-lt"/>
              <a:buAutoNum type="alphaUcPeriod"/>
            </a:pPr>
            <a:r>
              <a:rPr lang="tr-TR" sz="3200" dirty="0"/>
              <a:t>İnternette web sayfalarını ziyaret etmek.</a:t>
            </a:r>
          </a:p>
          <a:p>
            <a:pPr marL="514350" lvl="0" indent="-514350">
              <a:buFont typeface="+mj-lt"/>
              <a:buAutoNum type="alphaUcPeriod"/>
            </a:pPr>
            <a:r>
              <a:rPr lang="tr-TR" sz="3200" dirty="0"/>
              <a:t>İnternetten dosya indirmek.</a:t>
            </a:r>
          </a:p>
          <a:p>
            <a:pPr marL="0" indent="0">
              <a:buNone/>
            </a:pPr>
            <a:endParaRPr lang="tr-TR" dirty="0"/>
          </a:p>
        </p:txBody>
      </p:sp>
    </p:spTree>
    <p:extLst>
      <p:ext uri="{BB962C8B-B14F-4D97-AF65-F5344CB8AC3E}">
        <p14:creationId xmlns:p14="http://schemas.microsoft.com/office/powerpoint/2010/main" val="615093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4</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b="1" dirty="0"/>
              <a:t>Aşağıdakilerden hangisi bilgisayar güvenlik risklerinden biri değildir?</a:t>
            </a:r>
          </a:p>
          <a:p>
            <a:pPr marL="514350" indent="-514350">
              <a:buFont typeface="+mj-lt"/>
              <a:buAutoNum type="alphaUcPeriod"/>
            </a:pPr>
            <a:r>
              <a:rPr lang="tr-TR" sz="3200" dirty="0">
                <a:solidFill>
                  <a:schemeClr val="tx1"/>
                </a:solidFill>
              </a:rPr>
              <a:t>Sistem Çökmesi.</a:t>
            </a:r>
          </a:p>
          <a:p>
            <a:pPr marL="514350" indent="-514350">
              <a:buFont typeface="+mj-lt"/>
              <a:buAutoNum type="alphaUcPeriod"/>
            </a:pPr>
            <a:r>
              <a:rPr lang="tr-TR" sz="3200" dirty="0"/>
              <a:t>İnternet ve Ağ Saldırıları</a:t>
            </a:r>
          </a:p>
          <a:p>
            <a:pPr marL="514350" indent="-514350">
              <a:buFont typeface="+mj-lt"/>
              <a:buAutoNum type="alphaUcPeriod"/>
            </a:pPr>
            <a:r>
              <a:rPr lang="tr-TR" sz="3200" dirty="0"/>
              <a:t>İzinsiz Giriş ve İzinsiz Kullanım </a:t>
            </a:r>
          </a:p>
          <a:p>
            <a:pPr marL="514350" indent="-514350">
              <a:buFont typeface="+mj-lt"/>
              <a:buAutoNum type="alphaUcPeriod"/>
            </a:pPr>
            <a:r>
              <a:rPr lang="tr-TR" sz="2800" dirty="0"/>
              <a:t>Donanım Hırsızlığı</a:t>
            </a:r>
            <a:endParaRPr lang="tr-TR" sz="3200" dirty="0"/>
          </a:p>
          <a:p>
            <a:pPr marL="514350" lvl="0" indent="-514350">
              <a:buFont typeface="+mj-lt"/>
              <a:buAutoNum type="alphaUcPeriod"/>
            </a:pPr>
            <a:r>
              <a:rPr lang="tr-TR" sz="3200" dirty="0"/>
              <a:t>İnternette web sayfalarını ziyaret etmek.</a:t>
            </a:r>
          </a:p>
          <a:p>
            <a:pPr marL="0" indent="0">
              <a:buNone/>
            </a:pPr>
            <a:endParaRPr lang="tr-TR" dirty="0"/>
          </a:p>
        </p:txBody>
      </p:sp>
    </p:spTree>
    <p:extLst>
      <p:ext uri="{BB962C8B-B14F-4D97-AF65-F5344CB8AC3E}">
        <p14:creationId xmlns:p14="http://schemas.microsoft.com/office/powerpoint/2010/main" val="2135580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4</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b="1" dirty="0"/>
              <a:t>Aşağıdakilerden hangisi bilgisayar güvenlik risklerinden biri değildir?</a:t>
            </a:r>
          </a:p>
          <a:p>
            <a:pPr marL="514350" indent="-514350">
              <a:buFont typeface="+mj-lt"/>
              <a:buAutoNum type="alphaUcPeriod"/>
            </a:pPr>
            <a:r>
              <a:rPr lang="tr-TR" sz="3200" dirty="0">
                <a:solidFill>
                  <a:schemeClr val="tx1"/>
                </a:solidFill>
              </a:rPr>
              <a:t>Sistem Çökmesi.</a:t>
            </a:r>
          </a:p>
          <a:p>
            <a:pPr marL="514350" indent="-514350">
              <a:buFont typeface="+mj-lt"/>
              <a:buAutoNum type="alphaUcPeriod"/>
            </a:pPr>
            <a:r>
              <a:rPr lang="tr-TR" sz="3200" dirty="0"/>
              <a:t>İnternet ve Ağ Saldırıları</a:t>
            </a:r>
          </a:p>
          <a:p>
            <a:pPr marL="514350" indent="-514350">
              <a:buFont typeface="+mj-lt"/>
              <a:buAutoNum type="alphaUcPeriod"/>
            </a:pPr>
            <a:r>
              <a:rPr lang="tr-TR" sz="3200" dirty="0"/>
              <a:t>İzinsiz Giriş ve İzinsiz Kullanım </a:t>
            </a:r>
          </a:p>
          <a:p>
            <a:pPr marL="514350" indent="-514350">
              <a:buFont typeface="+mj-lt"/>
              <a:buAutoNum type="alphaUcPeriod"/>
            </a:pPr>
            <a:r>
              <a:rPr lang="tr-TR" sz="2800" dirty="0"/>
              <a:t>Donanım Hırsızlığı</a:t>
            </a:r>
            <a:endParaRPr lang="tr-TR" sz="3200" dirty="0"/>
          </a:p>
          <a:p>
            <a:pPr marL="514350" lvl="0" indent="-514350">
              <a:buFont typeface="+mj-lt"/>
              <a:buAutoNum type="alphaUcPeriod"/>
            </a:pPr>
            <a:r>
              <a:rPr lang="tr-TR" sz="3200" dirty="0">
                <a:solidFill>
                  <a:srgbClr val="FF0000"/>
                </a:solidFill>
              </a:rPr>
              <a:t>İnternette web sayfalarını ziyaret etmek.</a:t>
            </a:r>
          </a:p>
          <a:p>
            <a:pPr marL="0" indent="0">
              <a:buNone/>
            </a:pPr>
            <a:endParaRPr lang="tr-TR" dirty="0"/>
          </a:p>
        </p:txBody>
      </p:sp>
    </p:spTree>
    <p:extLst>
      <p:ext uri="{BB962C8B-B14F-4D97-AF65-F5344CB8AC3E}">
        <p14:creationId xmlns:p14="http://schemas.microsoft.com/office/powerpoint/2010/main" val="352291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5</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En fazla kullanıcısı olan sosyal medya platformu aşağıdakilerden hangisidir?</a:t>
            </a:r>
          </a:p>
          <a:p>
            <a:pPr marL="514350" indent="-514350">
              <a:buFont typeface="+mj-lt"/>
              <a:buAutoNum type="alphaUcPeriod"/>
            </a:pPr>
            <a:r>
              <a:rPr lang="tr-TR" sz="3200" dirty="0" err="1">
                <a:solidFill>
                  <a:schemeClr val="tx1"/>
                </a:solidFill>
              </a:rPr>
              <a:t>Twitter</a:t>
            </a:r>
            <a:endParaRPr lang="tr-TR" sz="3200" dirty="0">
              <a:solidFill>
                <a:schemeClr val="tx1"/>
              </a:solidFill>
            </a:endParaRPr>
          </a:p>
          <a:p>
            <a:pPr marL="514350" indent="-514350">
              <a:buFont typeface="+mj-lt"/>
              <a:buAutoNum type="alphaUcPeriod"/>
            </a:pPr>
            <a:r>
              <a:rPr lang="tr-TR" sz="3200" dirty="0"/>
              <a:t>Google Plus</a:t>
            </a:r>
          </a:p>
          <a:p>
            <a:pPr marL="514350" indent="-514350">
              <a:buFont typeface="+mj-lt"/>
              <a:buAutoNum type="alphaUcPeriod"/>
            </a:pPr>
            <a:r>
              <a:rPr lang="tr-TR" sz="3200" dirty="0"/>
              <a:t>Facebook</a:t>
            </a:r>
          </a:p>
          <a:p>
            <a:pPr marL="514350" indent="-514350">
              <a:buFont typeface="+mj-lt"/>
              <a:buAutoNum type="alphaUcPeriod"/>
            </a:pPr>
            <a:r>
              <a:rPr lang="tr-TR" sz="3200" dirty="0" err="1"/>
              <a:t>Instagram</a:t>
            </a:r>
            <a:endParaRPr lang="tr-TR" sz="3200" dirty="0"/>
          </a:p>
          <a:p>
            <a:pPr marL="514350" lvl="0" indent="-514350">
              <a:buFont typeface="+mj-lt"/>
              <a:buAutoNum type="alphaUcPeriod"/>
            </a:pPr>
            <a:r>
              <a:rPr lang="tr-TR" sz="3200" dirty="0">
                <a:solidFill>
                  <a:schemeClr val="tx1"/>
                </a:solidFill>
              </a:rPr>
              <a:t>Youtube</a:t>
            </a:r>
          </a:p>
          <a:p>
            <a:pPr marL="0" indent="0">
              <a:buNone/>
            </a:pPr>
            <a:endParaRPr lang="tr-TR" dirty="0"/>
          </a:p>
        </p:txBody>
      </p:sp>
    </p:spTree>
    <p:extLst>
      <p:ext uri="{BB962C8B-B14F-4D97-AF65-F5344CB8AC3E}">
        <p14:creationId xmlns:p14="http://schemas.microsoft.com/office/powerpoint/2010/main" val="146515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5</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En fazla kullanıcısı olan sosyal medya platformu aşağıdakilerden hangisidir?</a:t>
            </a:r>
          </a:p>
          <a:p>
            <a:pPr marL="514350" indent="-514350">
              <a:buFont typeface="+mj-lt"/>
              <a:buAutoNum type="alphaUcPeriod"/>
            </a:pPr>
            <a:r>
              <a:rPr lang="tr-TR" sz="3200" dirty="0" err="1">
                <a:solidFill>
                  <a:schemeClr val="tx1"/>
                </a:solidFill>
              </a:rPr>
              <a:t>Twitter</a:t>
            </a:r>
            <a:endParaRPr lang="tr-TR" sz="3200" dirty="0">
              <a:solidFill>
                <a:schemeClr val="tx1"/>
              </a:solidFill>
            </a:endParaRPr>
          </a:p>
          <a:p>
            <a:pPr marL="514350" indent="-514350">
              <a:buFont typeface="+mj-lt"/>
              <a:buAutoNum type="alphaUcPeriod"/>
            </a:pPr>
            <a:r>
              <a:rPr lang="tr-TR" sz="3200" dirty="0"/>
              <a:t>Google Plus</a:t>
            </a:r>
          </a:p>
          <a:p>
            <a:pPr marL="514350" indent="-514350">
              <a:buFont typeface="+mj-lt"/>
              <a:buAutoNum type="alphaUcPeriod"/>
            </a:pPr>
            <a:r>
              <a:rPr lang="tr-TR" sz="3200" dirty="0">
                <a:solidFill>
                  <a:srgbClr val="FF0000"/>
                </a:solidFill>
              </a:rPr>
              <a:t>Facebook</a:t>
            </a:r>
          </a:p>
          <a:p>
            <a:pPr marL="514350" indent="-514350">
              <a:buFont typeface="+mj-lt"/>
              <a:buAutoNum type="alphaUcPeriod"/>
            </a:pPr>
            <a:r>
              <a:rPr lang="tr-TR" sz="3200" dirty="0" err="1"/>
              <a:t>Instagram</a:t>
            </a:r>
            <a:endParaRPr lang="tr-TR" sz="3200" dirty="0"/>
          </a:p>
          <a:p>
            <a:pPr marL="514350" lvl="0" indent="-514350">
              <a:buFont typeface="+mj-lt"/>
              <a:buAutoNum type="alphaUcPeriod"/>
            </a:pPr>
            <a:r>
              <a:rPr lang="tr-TR" sz="3200" dirty="0">
                <a:solidFill>
                  <a:schemeClr val="tx1"/>
                </a:solidFill>
              </a:rPr>
              <a:t>Youtube</a:t>
            </a:r>
          </a:p>
          <a:p>
            <a:pPr marL="0" indent="0">
              <a:buNone/>
            </a:pPr>
            <a:endParaRPr lang="tr-TR" dirty="0"/>
          </a:p>
        </p:txBody>
      </p:sp>
    </p:spTree>
    <p:extLst>
      <p:ext uri="{BB962C8B-B14F-4D97-AF65-F5344CB8AC3E}">
        <p14:creationId xmlns:p14="http://schemas.microsoft.com/office/powerpoint/2010/main" val="1001291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6</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Haberleşme ağının en güçlü temsilcilerinden olan ve  aynı zamanda güçlü bir reklam aracı olarak kullanılan Sosyal Medya platformu Aşağıdakilerden hangisidir?</a:t>
            </a:r>
          </a:p>
          <a:p>
            <a:pPr marL="514350" indent="-514350">
              <a:buFont typeface="+mj-lt"/>
              <a:buAutoNum type="alphaUcPeriod"/>
            </a:pPr>
            <a:r>
              <a:rPr lang="tr-TR" sz="3200" dirty="0" err="1">
                <a:solidFill>
                  <a:schemeClr val="tx1"/>
                </a:solidFill>
              </a:rPr>
              <a:t>Twitter</a:t>
            </a:r>
            <a:endParaRPr lang="tr-TR" sz="3200" dirty="0">
              <a:solidFill>
                <a:schemeClr val="tx1"/>
              </a:solidFill>
            </a:endParaRPr>
          </a:p>
          <a:p>
            <a:pPr marL="514350" indent="-514350">
              <a:buFont typeface="+mj-lt"/>
              <a:buAutoNum type="alphaUcPeriod"/>
            </a:pPr>
            <a:r>
              <a:rPr lang="tr-TR" sz="3200" dirty="0"/>
              <a:t>Google Plus</a:t>
            </a:r>
          </a:p>
          <a:p>
            <a:pPr marL="514350" indent="-514350">
              <a:buFont typeface="+mj-lt"/>
              <a:buAutoNum type="alphaUcPeriod"/>
            </a:pPr>
            <a:r>
              <a:rPr lang="tr-TR" sz="3200" dirty="0" err="1">
                <a:solidFill>
                  <a:schemeClr val="tx1"/>
                </a:solidFill>
              </a:rPr>
              <a:t>Linkedin</a:t>
            </a:r>
            <a:endParaRPr lang="tr-TR" sz="3200" dirty="0">
              <a:solidFill>
                <a:schemeClr val="tx1"/>
              </a:solidFill>
            </a:endParaRPr>
          </a:p>
          <a:p>
            <a:pPr marL="514350" indent="-514350">
              <a:buFont typeface="+mj-lt"/>
              <a:buAutoNum type="alphaUcPeriod"/>
            </a:pPr>
            <a:r>
              <a:rPr lang="tr-TR" sz="3200" dirty="0" err="1"/>
              <a:t>Instagram</a:t>
            </a:r>
            <a:endParaRPr lang="tr-TR" sz="3200" dirty="0"/>
          </a:p>
          <a:p>
            <a:pPr marL="514350" lvl="0" indent="-514350">
              <a:buFont typeface="+mj-lt"/>
              <a:buAutoNum type="alphaUcPeriod"/>
            </a:pPr>
            <a:r>
              <a:rPr lang="tr-TR" sz="3200" dirty="0">
                <a:solidFill>
                  <a:schemeClr val="tx1"/>
                </a:solidFill>
              </a:rPr>
              <a:t>Youtube</a:t>
            </a:r>
          </a:p>
          <a:p>
            <a:pPr marL="0" indent="0">
              <a:buNone/>
            </a:pPr>
            <a:endParaRPr lang="tr-TR" dirty="0"/>
          </a:p>
        </p:txBody>
      </p:sp>
    </p:spTree>
    <p:extLst>
      <p:ext uri="{BB962C8B-B14F-4D97-AF65-F5344CB8AC3E}">
        <p14:creationId xmlns:p14="http://schemas.microsoft.com/office/powerpoint/2010/main" val="577530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6</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Haberleşme ağının en güçlü temsilcilerinden olan ve  aynı zamanda güçlü bir reklam aracı olarak kullanılan Sosyal Medya platformu Aşağıdakilerden hangisidir?</a:t>
            </a:r>
          </a:p>
          <a:p>
            <a:pPr marL="514350" indent="-514350">
              <a:buFont typeface="+mj-lt"/>
              <a:buAutoNum type="alphaUcPeriod"/>
            </a:pPr>
            <a:r>
              <a:rPr lang="tr-TR" sz="3200" dirty="0" err="1">
                <a:solidFill>
                  <a:srgbClr val="FF0000"/>
                </a:solidFill>
              </a:rPr>
              <a:t>Twitter</a:t>
            </a:r>
            <a:endParaRPr lang="tr-TR" sz="3200" dirty="0">
              <a:solidFill>
                <a:srgbClr val="FF0000"/>
              </a:solidFill>
            </a:endParaRPr>
          </a:p>
          <a:p>
            <a:pPr marL="514350" indent="-514350">
              <a:buFont typeface="+mj-lt"/>
              <a:buAutoNum type="alphaUcPeriod"/>
            </a:pPr>
            <a:r>
              <a:rPr lang="tr-TR" sz="3200" dirty="0"/>
              <a:t>Google Plus</a:t>
            </a:r>
          </a:p>
          <a:p>
            <a:pPr marL="514350" indent="-514350">
              <a:buFont typeface="+mj-lt"/>
              <a:buAutoNum type="alphaUcPeriod"/>
            </a:pPr>
            <a:r>
              <a:rPr lang="tr-TR" sz="3200" dirty="0" err="1">
                <a:solidFill>
                  <a:schemeClr val="tx1"/>
                </a:solidFill>
              </a:rPr>
              <a:t>Linkedin</a:t>
            </a:r>
            <a:endParaRPr lang="tr-TR" sz="3200" dirty="0">
              <a:solidFill>
                <a:schemeClr val="tx1"/>
              </a:solidFill>
            </a:endParaRPr>
          </a:p>
          <a:p>
            <a:pPr marL="514350" indent="-514350">
              <a:buFont typeface="+mj-lt"/>
              <a:buAutoNum type="alphaUcPeriod"/>
            </a:pPr>
            <a:r>
              <a:rPr lang="tr-TR" sz="3200" dirty="0" err="1"/>
              <a:t>Instagram</a:t>
            </a:r>
            <a:endParaRPr lang="tr-TR" sz="3200" dirty="0"/>
          </a:p>
          <a:p>
            <a:pPr marL="514350" lvl="0" indent="-514350">
              <a:buFont typeface="+mj-lt"/>
              <a:buAutoNum type="alphaUcPeriod"/>
            </a:pPr>
            <a:r>
              <a:rPr lang="tr-TR" sz="3200" dirty="0">
                <a:solidFill>
                  <a:schemeClr val="tx1"/>
                </a:solidFill>
              </a:rPr>
              <a:t>Youtube</a:t>
            </a:r>
          </a:p>
          <a:p>
            <a:pPr marL="0" indent="0">
              <a:buNone/>
            </a:pPr>
            <a:endParaRPr lang="tr-TR" dirty="0"/>
          </a:p>
        </p:txBody>
      </p:sp>
    </p:spTree>
    <p:extLst>
      <p:ext uri="{BB962C8B-B14F-4D97-AF65-F5344CB8AC3E}">
        <p14:creationId xmlns:p14="http://schemas.microsoft.com/office/powerpoint/2010/main" val="470626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7</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Akıllı telefonlar için geliştirilen, platformlar arası çalışma özelliğine sahip bir mesajlaşma  programı aşağıdakilerden hangisidir?</a:t>
            </a:r>
          </a:p>
          <a:p>
            <a:pPr marL="514350" indent="-514350">
              <a:buFont typeface="+mj-lt"/>
              <a:buAutoNum type="alphaUcPeriod"/>
            </a:pPr>
            <a:r>
              <a:rPr lang="tr-TR" sz="3200" dirty="0" err="1">
                <a:solidFill>
                  <a:schemeClr val="tx1"/>
                </a:solidFill>
              </a:rPr>
              <a:t>WhatsApp</a:t>
            </a:r>
            <a:endParaRPr lang="tr-TR" sz="3200" dirty="0">
              <a:solidFill>
                <a:schemeClr val="tx1"/>
              </a:solidFill>
            </a:endParaRPr>
          </a:p>
          <a:p>
            <a:pPr marL="514350" indent="-514350">
              <a:buFont typeface="+mj-lt"/>
              <a:buAutoNum type="alphaUcPeriod"/>
            </a:pPr>
            <a:r>
              <a:rPr lang="tr-TR" sz="3200" dirty="0"/>
              <a:t>Google Plus</a:t>
            </a:r>
          </a:p>
          <a:p>
            <a:pPr marL="514350" indent="-514350">
              <a:buFont typeface="+mj-lt"/>
              <a:buAutoNum type="alphaUcPeriod"/>
            </a:pPr>
            <a:r>
              <a:rPr lang="tr-TR" sz="3200" dirty="0" err="1">
                <a:solidFill>
                  <a:schemeClr val="tx1"/>
                </a:solidFill>
              </a:rPr>
              <a:t>Linkedin</a:t>
            </a:r>
            <a:endParaRPr lang="tr-TR" sz="3200" dirty="0">
              <a:solidFill>
                <a:schemeClr val="tx1"/>
              </a:solidFill>
            </a:endParaRPr>
          </a:p>
          <a:p>
            <a:pPr marL="514350" indent="-514350">
              <a:buFont typeface="+mj-lt"/>
              <a:buAutoNum type="alphaUcPeriod"/>
            </a:pPr>
            <a:r>
              <a:rPr lang="tr-TR" sz="3200" dirty="0" err="1"/>
              <a:t>Instagram</a:t>
            </a:r>
            <a:endParaRPr lang="tr-TR" sz="3200" dirty="0"/>
          </a:p>
          <a:p>
            <a:pPr marL="514350" lvl="0" indent="-514350">
              <a:buFont typeface="+mj-lt"/>
              <a:buAutoNum type="alphaUcPeriod"/>
            </a:pPr>
            <a:r>
              <a:rPr lang="tr-TR" sz="3200" dirty="0" err="1">
                <a:solidFill>
                  <a:schemeClr val="tx1"/>
                </a:solidFill>
              </a:rPr>
              <a:t>Twitter</a:t>
            </a:r>
            <a:endParaRPr lang="tr-TR" sz="3200" dirty="0">
              <a:solidFill>
                <a:schemeClr val="tx1"/>
              </a:solidFill>
            </a:endParaRPr>
          </a:p>
          <a:p>
            <a:pPr marL="0" indent="0">
              <a:buNone/>
            </a:pPr>
            <a:endParaRPr lang="tr-TR" dirty="0"/>
          </a:p>
        </p:txBody>
      </p:sp>
    </p:spTree>
    <p:extLst>
      <p:ext uri="{BB962C8B-B14F-4D97-AF65-F5344CB8AC3E}">
        <p14:creationId xmlns:p14="http://schemas.microsoft.com/office/powerpoint/2010/main" val="265527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428735" y="1932482"/>
            <a:ext cx="6212402" cy="35158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Elektronik ticaret, tüm dünyada ticaretin serbestleştirilmesi eğilimi ile birlikte, 2000'li yıllardan sonra yaşanan ve bilgi iletişimini kolaylaştıran, teknolojik gelişmelerin bir parçası olarak ortaya çıkmıştır.</a:t>
            </a:r>
          </a:p>
        </p:txBody>
      </p:sp>
      <p:sp>
        <p:nvSpPr>
          <p:cNvPr id="11" name="Title 1"/>
          <p:cNvSpPr txBox="1">
            <a:spLocks/>
          </p:cNvSpPr>
          <p:nvPr/>
        </p:nvSpPr>
        <p:spPr>
          <a:xfrm>
            <a:off x="2589482" y="662210"/>
            <a:ext cx="4455844"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E-Ticaret Nedir?</a:t>
            </a:r>
          </a:p>
        </p:txBody>
      </p:sp>
      <p:pic>
        <p:nvPicPr>
          <p:cNvPr id="12" name="Picture 3" descr="D:\HCinar\Desktop\pay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12" y="2107467"/>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09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7</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Akıllı telefonlar için geliştirilen, platformlar arası çalışma özelliğine sahip bir mesajlaşma  programı aşağıdakilerden hangisidir?</a:t>
            </a:r>
          </a:p>
          <a:p>
            <a:pPr marL="514350" indent="-514350">
              <a:buFont typeface="+mj-lt"/>
              <a:buAutoNum type="alphaUcPeriod"/>
            </a:pPr>
            <a:r>
              <a:rPr lang="tr-TR" sz="3200" dirty="0" err="1">
                <a:solidFill>
                  <a:srgbClr val="FF0000"/>
                </a:solidFill>
              </a:rPr>
              <a:t>WhatsApp</a:t>
            </a:r>
            <a:endParaRPr lang="tr-TR" sz="3200" dirty="0">
              <a:solidFill>
                <a:srgbClr val="FF0000"/>
              </a:solidFill>
            </a:endParaRPr>
          </a:p>
          <a:p>
            <a:pPr marL="514350" indent="-514350">
              <a:buFont typeface="+mj-lt"/>
              <a:buAutoNum type="alphaUcPeriod"/>
            </a:pPr>
            <a:r>
              <a:rPr lang="tr-TR" sz="3200" dirty="0"/>
              <a:t>Google Plus</a:t>
            </a:r>
          </a:p>
          <a:p>
            <a:pPr marL="514350" indent="-514350">
              <a:buFont typeface="+mj-lt"/>
              <a:buAutoNum type="alphaUcPeriod"/>
            </a:pPr>
            <a:r>
              <a:rPr lang="tr-TR" sz="3200" dirty="0" err="1">
                <a:solidFill>
                  <a:schemeClr val="tx1"/>
                </a:solidFill>
              </a:rPr>
              <a:t>Linkedin</a:t>
            </a:r>
            <a:endParaRPr lang="tr-TR" sz="3200" dirty="0">
              <a:solidFill>
                <a:schemeClr val="tx1"/>
              </a:solidFill>
            </a:endParaRPr>
          </a:p>
          <a:p>
            <a:pPr marL="514350" indent="-514350">
              <a:buFont typeface="+mj-lt"/>
              <a:buAutoNum type="alphaUcPeriod"/>
            </a:pPr>
            <a:r>
              <a:rPr lang="tr-TR" sz="3200" dirty="0" err="1"/>
              <a:t>Instagram</a:t>
            </a:r>
            <a:endParaRPr lang="tr-TR" sz="3200" dirty="0"/>
          </a:p>
          <a:p>
            <a:pPr marL="514350" lvl="0" indent="-514350">
              <a:buFont typeface="+mj-lt"/>
              <a:buAutoNum type="alphaUcPeriod"/>
            </a:pPr>
            <a:r>
              <a:rPr lang="tr-TR" sz="3200" dirty="0" err="1">
                <a:solidFill>
                  <a:schemeClr val="tx1"/>
                </a:solidFill>
              </a:rPr>
              <a:t>Twitter</a:t>
            </a:r>
            <a:endParaRPr lang="tr-TR" sz="3200" dirty="0">
              <a:solidFill>
                <a:schemeClr val="tx1"/>
              </a:solidFill>
            </a:endParaRPr>
          </a:p>
          <a:p>
            <a:pPr marL="0" indent="0">
              <a:buNone/>
            </a:pPr>
            <a:endParaRPr lang="tr-TR" dirty="0"/>
          </a:p>
        </p:txBody>
      </p:sp>
    </p:spTree>
    <p:extLst>
      <p:ext uri="{BB962C8B-B14F-4D97-AF65-F5344CB8AC3E}">
        <p14:creationId xmlns:p14="http://schemas.microsoft.com/office/powerpoint/2010/main" val="1354105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8</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Sosyal medyada ücretsiz fotoğraf ve video paylaşma uygulaması olarak bilinen sosyal medya platformu aşağıdakilerden hangisidir?</a:t>
            </a:r>
          </a:p>
          <a:p>
            <a:pPr marL="514350" indent="-514350">
              <a:buFont typeface="+mj-lt"/>
              <a:buAutoNum type="alphaUcPeriod"/>
            </a:pPr>
            <a:r>
              <a:rPr lang="tr-TR" sz="3200" dirty="0">
                <a:solidFill>
                  <a:schemeClr val="tx1"/>
                </a:solidFill>
              </a:rPr>
              <a:t>Youtube</a:t>
            </a:r>
          </a:p>
          <a:p>
            <a:pPr marL="514350" indent="-514350">
              <a:buFont typeface="+mj-lt"/>
              <a:buAutoNum type="alphaUcPeriod"/>
            </a:pPr>
            <a:r>
              <a:rPr lang="tr-TR" sz="3200" dirty="0">
                <a:solidFill>
                  <a:schemeClr val="tx1"/>
                </a:solidFill>
              </a:rPr>
              <a:t>Google Plus</a:t>
            </a:r>
          </a:p>
          <a:p>
            <a:pPr marL="514350" indent="-514350">
              <a:buFont typeface="+mj-lt"/>
              <a:buAutoNum type="alphaUcPeriod"/>
            </a:pPr>
            <a:r>
              <a:rPr lang="tr-TR" sz="3200" dirty="0" err="1">
                <a:solidFill>
                  <a:schemeClr val="tx1"/>
                </a:solidFill>
              </a:rPr>
              <a:t>Linkedin</a:t>
            </a:r>
            <a:endParaRPr lang="tr-TR" sz="3200" dirty="0">
              <a:solidFill>
                <a:schemeClr val="tx1"/>
              </a:solidFill>
            </a:endParaRPr>
          </a:p>
          <a:p>
            <a:pPr marL="514350" indent="-514350">
              <a:buFont typeface="+mj-lt"/>
              <a:buAutoNum type="alphaUcPeriod"/>
            </a:pPr>
            <a:r>
              <a:rPr lang="tr-TR" sz="3200" dirty="0" err="1"/>
              <a:t>Instagram</a:t>
            </a:r>
            <a:endParaRPr lang="tr-TR" sz="3200" dirty="0"/>
          </a:p>
          <a:p>
            <a:pPr marL="514350" lvl="0" indent="-514350">
              <a:buFont typeface="+mj-lt"/>
              <a:buAutoNum type="alphaUcPeriod"/>
            </a:pPr>
            <a:r>
              <a:rPr lang="tr-TR" sz="3200" dirty="0" err="1">
                <a:solidFill>
                  <a:schemeClr val="tx1"/>
                </a:solidFill>
              </a:rPr>
              <a:t>Twitter</a:t>
            </a:r>
            <a:endParaRPr lang="tr-TR" sz="3200" dirty="0">
              <a:solidFill>
                <a:schemeClr val="tx1"/>
              </a:solidFill>
            </a:endParaRPr>
          </a:p>
          <a:p>
            <a:pPr marL="0" indent="0">
              <a:buNone/>
            </a:pPr>
            <a:endParaRPr lang="tr-TR" dirty="0"/>
          </a:p>
        </p:txBody>
      </p:sp>
    </p:spTree>
    <p:extLst>
      <p:ext uri="{BB962C8B-B14F-4D97-AF65-F5344CB8AC3E}">
        <p14:creationId xmlns:p14="http://schemas.microsoft.com/office/powerpoint/2010/main" val="348788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8</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Sosyal medyada ücretsiz fotoğraf ve video paylaşma uygulaması olarak bilinen sosyal medya platformu aşağıdakilerden hangisidir?</a:t>
            </a:r>
          </a:p>
          <a:p>
            <a:pPr marL="514350" indent="-514350">
              <a:buFont typeface="+mj-lt"/>
              <a:buAutoNum type="alphaUcPeriod"/>
            </a:pPr>
            <a:r>
              <a:rPr lang="tr-TR" sz="3200" dirty="0">
                <a:solidFill>
                  <a:schemeClr val="tx1"/>
                </a:solidFill>
              </a:rPr>
              <a:t>Youtube</a:t>
            </a:r>
          </a:p>
          <a:p>
            <a:pPr marL="514350" indent="-514350">
              <a:buFont typeface="+mj-lt"/>
              <a:buAutoNum type="alphaUcPeriod"/>
            </a:pPr>
            <a:r>
              <a:rPr lang="tr-TR" sz="3200" dirty="0">
                <a:solidFill>
                  <a:schemeClr val="tx1"/>
                </a:solidFill>
              </a:rPr>
              <a:t>Google Plus</a:t>
            </a:r>
          </a:p>
          <a:p>
            <a:pPr marL="514350" indent="-514350">
              <a:buFont typeface="+mj-lt"/>
              <a:buAutoNum type="alphaUcPeriod"/>
            </a:pPr>
            <a:r>
              <a:rPr lang="tr-TR" sz="3200" dirty="0" err="1">
                <a:solidFill>
                  <a:schemeClr val="tx1"/>
                </a:solidFill>
              </a:rPr>
              <a:t>Linkedin</a:t>
            </a:r>
            <a:endParaRPr lang="tr-TR" sz="3200" dirty="0">
              <a:solidFill>
                <a:schemeClr val="tx1"/>
              </a:solidFill>
            </a:endParaRPr>
          </a:p>
          <a:p>
            <a:pPr marL="514350" indent="-514350">
              <a:buFont typeface="+mj-lt"/>
              <a:buAutoNum type="alphaUcPeriod"/>
            </a:pPr>
            <a:r>
              <a:rPr lang="tr-TR" sz="3200" dirty="0" err="1">
                <a:solidFill>
                  <a:srgbClr val="FF0000"/>
                </a:solidFill>
              </a:rPr>
              <a:t>Instagram</a:t>
            </a:r>
            <a:endParaRPr lang="tr-TR" sz="3200" dirty="0">
              <a:solidFill>
                <a:srgbClr val="FF0000"/>
              </a:solidFill>
            </a:endParaRPr>
          </a:p>
          <a:p>
            <a:pPr marL="514350" lvl="0" indent="-514350">
              <a:buFont typeface="+mj-lt"/>
              <a:buAutoNum type="alphaUcPeriod"/>
            </a:pPr>
            <a:r>
              <a:rPr lang="tr-TR" sz="3200" dirty="0" err="1">
                <a:solidFill>
                  <a:schemeClr val="tx1"/>
                </a:solidFill>
              </a:rPr>
              <a:t>Twitter</a:t>
            </a:r>
            <a:endParaRPr lang="tr-TR" sz="3200" dirty="0">
              <a:solidFill>
                <a:schemeClr val="tx1"/>
              </a:solidFill>
            </a:endParaRPr>
          </a:p>
          <a:p>
            <a:pPr marL="0" indent="0">
              <a:buNone/>
            </a:pPr>
            <a:endParaRPr lang="tr-TR" dirty="0"/>
          </a:p>
        </p:txBody>
      </p:sp>
    </p:spTree>
    <p:extLst>
      <p:ext uri="{BB962C8B-B14F-4D97-AF65-F5344CB8AC3E}">
        <p14:creationId xmlns:p14="http://schemas.microsoft.com/office/powerpoint/2010/main" val="408047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9</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İnsanların birbirleriyle iletişim kurmasını ve bilgi alışverişi yapmasını amaçlayan sosyal medya platformu aşağıdakilerden hangisidir?</a:t>
            </a:r>
          </a:p>
          <a:p>
            <a:pPr marL="514350" indent="-514350">
              <a:buFont typeface="+mj-lt"/>
              <a:buAutoNum type="alphaUcPeriod"/>
            </a:pPr>
            <a:r>
              <a:rPr lang="tr-TR" sz="3200" dirty="0">
                <a:solidFill>
                  <a:schemeClr val="tx1"/>
                </a:solidFill>
              </a:rPr>
              <a:t>Youtube</a:t>
            </a:r>
          </a:p>
          <a:p>
            <a:pPr marL="514350" indent="-514350">
              <a:buFont typeface="+mj-lt"/>
              <a:buAutoNum type="alphaUcPeriod"/>
            </a:pPr>
            <a:r>
              <a:rPr lang="tr-TR" sz="3200" dirty="0">
                <a:solidFill>
                  <a:schemeClr val="tx1"/>
                </a:solidFill>
              </a:rPr>
              <a:t>Google Plus</a:t>
            </a:r>
          </a:p>
          <a:p>
            <a:pPr marL="514350" indent="-514350">
              <a:buFont typeface="+mj-lt"/>
              <a:buAutoNum type="alphaUcPeriod"/>
            </a:pPr>
            <a:r>
              <a:rPr lang="tr-TR" sz="3200" dirty="0">
                <a:solidFill>
                  <a:schemeClr val="tx1"/>
                </a:solidFill>
              </a:rPr>
              <a:t>Facebook</a:t>
            </a:r>
          </a:p>
          <a:p>
            <a:pPr marL="514350" indent="-514350">
              <a:buFont typeface="+mj-lt"/>
              <a:buAutoNum type="alphaUcPeriod"/>
            </a:pPr>
            <a:r>
              <a:rPr lang="tr-TR" sz="3200" dirty="0" err="1">
                <a:solidFill>
                  <a:schemeClr val="tx1"/>
                </a:solidFill>
              </a:rPr>
              <a:t>Instagram</a:t>
            </a:r>
            <a:endParaRPr lang="tr-TR" sz="3200" dirty="0">
              <a:solidFill>
                <a:schemeClr val="tx1"/>
              </a:solidFill>
            </a:endParaRPr>
          </a:p>
          <a:p>
            <a:pPr marL="514350" lvl="0" indent="-514350">
              <a:buFont typeface="+mj-lt"/>
              <a:buAutoNum type="alphaUcPeriod"/>
            </a:pPr>
            <a:r>
              <a:rPr lang="tr-TR" sz="3200" dirty="0" err="1">
                <a:solidFill>
                  <a:schemeClr val="tx1"/>
                </a:solidFill>
              </a:rPr>
              <a:t>Twitter</a:t>
            </a:r>
            <a:endParaRPr lang="tr-TR" sz="3200" dirty="0">
              <a:solidFill>
                <a:schemeClr val="tx1"/>
              </a:solidFill>
            </a:endParaRPr>
          </a:p>
          <a:p>
            <a:pPr marL="0" indent="0">
              <a:buNone/>
            </a:pPr>
            <a:endParaRPr lang="tr-TR" dirty="0"/>
          </a:p>
        </p:txBody>
      </p:sp>
    </p:spTree>
    <p:extLst>
      <p:ext uri="{BB962C8B-B14F-4D97-AF65-F5344CB8AC3E}">
        <p14:creationId xmlns:p14="http://schemas.microsoft.com/office/powerpoint/2010/main" val="1873932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9</a:t>
            </a:r>
          </a:p>
        </p:txBody>
      </p:sp>
      <p:sp>
        <p:nvSpPr>
          <p:cNvPr id="3" name="İçerik Yer Tutucusu 2"/>
          <p:cNvSpPr>
            <a:spLocks noGrp="1"/>
          </p:cNvSpPr>
          <p:nvPr>
            <p:ph idx="1"/>
          </p:nvPr>
        </p:nvSpPr>
        <p:spPr>
          <a:xfrm>
            <a:off x="1600200" y="1384300"/>
            <a:ext cx="10236200" cy="4940300"/>
          </a:xfrm>
        </p:spPr>
        <p:txBody>
          <a:bodyPr>
            <a:normAutofit/>
          </a:bodyPr>
          <a:lstStyle/>
          <a:p>
            <a:pPr marL="0" lvl="0" indent="0">
              <a:buNone/>
            </a:pPr>
            <a:r>
              <a:rPr lang="tr-TR" sz="3200" dirty="0"/>
              <a:t>İnsanların birbirleriyle iletişim kurmasını ve bilgi alışverişi yapmasını amaçlayan sosyal medya platformu aşağıdakilerden hangisidir?</a:t>
            </a:r>
          </a:p>
          <a:p>
            <a:pPr marL="514350" indent="-514350">
              <a:buFont typeface="+mj-lt"/>
              <a:buAutoNum type="alphaUcPeriod"/>
            </a:pPr>
            <a:r>
              <a:rPr lang="tr-TR" sz="3200" dirty="0">
                <a:solidFill>
                  <a:schemeClr val="tx1"/>
                </a:solidFill>
              </a:rPr>
              <a:t>Youtube</a:t>
            </a:r>
          </a:p>
          <a:p>
            <a:pPr marL="514350" indent="-514350">
              <a:buFont typeface="+mj-lt"/>
              <a:buAutoNum type="alphaUcPeriod"/>
            </a:pPr>
            <a:r>
              <a:rPr lang="tr-TR" sz="3200" dirty="0">
                <a:solidFill>
                  <a:schemeClr val="tx1"/>
                </a:solidFill>
              </a:rPr>
              <a:t>Google Plus</a:t>
            </a:r>
          </a:p>
          <a:p>
            <a:pPr marL="514350" indent="-514350">
              <a:buFont typeface="+mj-lt"/>
              <a:buAutoNum type="alphaUcPeriod"/>
            </a:pPr>
            <a:r>
              <a:rPr lang="tr-TR" sz="3200" dirty="0">
                <a:solidFill>
                  <a:srgbClr val="FF0000"/>
                </a:solidFill>
              </a:rPr>
              <a:t>Facebook</a:t>
            </a:r>
          </a:p>
          <a:p>
            <a:pPr marL="514350" indent="-514350">
              <a:buFont typeface="+mj-lt"/>
              <a:buAutoNum type="alphaUcPeriod"/>
            </a:pPr>
            <a:r>
              <a:rPr lang="tr-TR" sz="3200" dirty="0" err="1">
                <a:solidFill>
                  <a:schemeClr val="tx1"/>
                </a:solidFill>
              </a:rPr>
              <a:t>Instagram</a:t>
            </a:r>
            <a:endParaRPr lang="tr-TR" sz="3200" dirty="0">
              <a:solidFill>
                <a:schemeClr val="tx1"/>
              </a:solidFill>
            </a:endParaRPr>
          </a:p>
          <a:p>
            <a:pPr marL="514350" lvl="0" indent="-514350">
              <a:buFont typeface="+mj-lt"/>
              <a:buAutoNum type="alphaUcPeriod"/>
            </a:pPr>
            <a:r>
              <a:rPr lang="tr-TR" sz="3200" dirty="0" err="1">
                <a:solidFill>
                  <a:schemeClr val="tx1"/>
                </a:solidFill>
              </a:rPr>
              <a:t>Twitter</a:t>
            </a:r>
            <a:endParaRPr lang="tr-TR" sz="3200" dirty="0">
              <a:solidFill>
                <a:schemeClr val="tx1"/>
              </a:solidFill>
            </a:endParaRPr>
          </a:p>
          <a:p>
            <a:pPr marL="0" indent="0">
              <a:buNone/>
            </a:pPr>
            <a:endParaRPr lang="tr-TR" dirty="0"/>
          </a:p>
        </p:txBody>
      </p:sp>
    </p:spTree>
    <p:extLst>
      <p:ext uri="{BB962C8B-B14F-4D97-AF65-F5344CB8AC3E}">
        <p14:creationId xmlns:p14="http://schemas.microsoft.com/office/powerpoint/2010/main" val="3818092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10</a:t>
            </a:r>
          </a:p>
        </p:txBody>
      </p:sp>
      <p:sp>
        <p:nvSpPr>
          <p:cNvPr id="3" name="İçerik Yer Tutucusu 2"/>
          <p:cNvSpPr>
            <a:spLocks noGrp="1"/>
          </p:cNvSpPr>
          <p:nvPr>
            <p:ph idx="1"/>
          </p:nvPr>
        </p:nvSpPr>
        <p:spPr>
          <a:xfrm>
            <a:off x="1600200" y="1384300"/>
            <a:ext cx="10236200" cy="4940300"/>
          </a:xfrm>
        </p:spPr>
        <p:txBody>
          <a:bodyPr>
            <a:normAutofit lnSpcReduction="10000"/>
          </a:bodyPr>
          <a:lstStyle/>
          <a:p>
            <a:pPr marL="0" lvl="0" indent="0">
              <a:buNone/>
            </a:pPr>
            <a:r>
              <a:rPr lang="tr-TR" sz="3200" dirty="0"/>
              <a:t>Aşağıdakilerden hangisi yedekleme ortamı ile ilgili yanlış bir ifadedir?</a:t>
            </a:r>
          </a:p>
          <a:p>
            <a:pPr marL="514350" indent="-514350">
              <a:buFont typeface="+mj-lt"/>
              <a:buAutoNum type="alphaUcPeriod"/>
            </a:pPr>
            <a:r>
              <a:rPr lang="tr-TR" sz="3200" dirty="0"/>
              <a:t>Aynı bilgisayar üzerindeki farklı sabit disklerde yedeklenebilir</a:t>
            </a:r>
          </a:p>
          <a:p>
            <a:pPr marL="514350" indent="-514350">
              <a:buFont typeface="+mj-lt"/>
              <a:buAutoNum type="alphaUcPeriod"/>
            </a:pPr>
            <a:r>
              <a:rPr lang="tr-TR" sz="3200" dirty="0"/>
              <a:t>CD, DVD gibi kaydedilebilir ortamlarda yedeklenebilir</a:t>
            </a:r>
          </a:p>
          <a:p>
            <a:pPr marL="514350" indent="-514350">
              <a:buFont typeface="+mj-lt"/>
              <a:buAutoNum type="alphaUcPeriod"/>
            </a:pPr>
            <a:r>
              <a:rPr lang="tr-TR" sz="3200" dirty="0"/>
              <a:t>Harici Disk, Flash Bellek gibi ortamlarda yedeklenebilir</a:t>
            </a:r>
            <a:endParaRPr lang="tr-TR" sz="3200" dirty="0">
              <a:solidFill>
                <a:srgbClr val="FF0000"/>
              </a:solidFill>
            </a:endParaRPr>
          </a:p>
          <a:p>
            <a:pPr marL="514350" indent="-514350">
              <a:buFont typeface="+mj-lt"/>
              <a:buAutoNum type="alphaUcPeriod"/>
            </a:pPr>
            <a:r>
              <a:rPr lang="tr-TR" sz="3200" dirty="0"/>
              <a:t>SAN ve NAS gibi ağ üzerindeki yedekleme ortamlarında yedeklenebilir</a:t>
            </a:r>
          </a:p>
          <a:p>
            <a:pPr marL="514350" indent="-514350">
              <a:buFont typeface="+mj-lt"/>
              <a:buAutoNum type="alphaUcPeriod"/>
            </a:pPr>
            <a:r>
              <a:rPr lang="tr-TR" sz="3200" dirty="0"/>
              <a:t>Bulut üzerinde yer alan disk ortamları yedeklenemez</a:t>
            </a:r>
          </a:p>
          <a:p>
            <a:pPr marL="514350" indent="-514350">
              <a:buFont typeface="+mj-lt"/>
              <a:buAutoNum type="alphaUcPeriod"/>
            </a:pPr>
            <a:endParaRPr lang="tr-TR" sz="3200" dirty="0">
              <a:solidFill>
                <a:schemeClr val="tx1"/>
              </a:solidFill>
            </a:endParaRPr>
          </a:p>
          <a:p>
            <a:pPr marL="0" indent="0">
              <a:buNone/>
            </a:pPr>
            <a:endParaRPr lang="tr-TR" dirty="0"/>
          </a:p>
        </p:txBody>
      </p:sp>
    </p:spTree>
    <p:extLst>
      <p:ext uri="{BB962C8B-B14F-4D97-AF65-F5344CB8AC3E}">
        <p14:creationId xmlns:p14="http://schemas.microsoft.com/office/powerpoint/2010/main" val="950359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SORU 10</a:t>
            </a:r>
          </a:p>
        </p:txBody>
      </p:sp>
      <p:sp>
        <p:nvSpPr>
          <p:cNvPr id="3" name="İçerik Yer Tutucusu 2"/>
          <p:cNvSpPr>
            <a:spLocks noGrp="1"/>
          </p:cNvSpPr>
          <p:nvPr>
            <p:ph idx="1"/>
          </p:nvPr>
        </p:nvSpPr>
        <p:spPr>
          <a:xfrm>
            <a:off x="1600200" y="1384300"/>
            <a:ext cx="10236200" cy="4940300"/>
          </a:xfrm>
        </p:spPr>
        <p:txBody>
          <a:bodyPr>
            <a:normAutofit lnSpcReduction="10000"/>
          </a:bodyPr>
          <a:lstStyle/>
          <a:p>
            <a:pPr marL="0" lvl="0" indent="0">
              <a:buNone/>
            </a:pPr>
            <a:r>
              <a:rPr lang="tr-TR" sz="3200" dirty="0"/>
              <a:t>Aşağıdakilerden hangisi yedekleme ortamı ile ilgili yanlış bir ifadedir?</a:t>
            </a:r>
          </a:p>
          <a:p>
            <a:pPr marL="514350" indent="-514350">
              <a:buFont typeface="+mj-lt"/>
              <a:buAutoNum type="alphaUcPeriod"/>
            </a:pPr>
            <a:r>
              <a:rPr lang="tr-TR" sz="3200" dirty="0"/>
              <a:t>Aynı bilgisayar üzerindeki farklı sabit disklerde yedeklenebilir</a:t>
            </a:r>
          </a:p>
          <a:p>
            <a:pPr marL="514350" indent="-514350">
              <a:buFont typeface="+mj-lt"/>
              <a:buAutoNum type="alphaUcPeriod"/>
            </a:pPr>
            <a:r>
              <a:rPr lang="tr-TR" sz="3200" dirty="0"/>
              <a:t>CD, DVD gibi kaydedilebilir ortamlarda yedeklenebilir</a:t>
            </a:r>
          </a:p>
          <a:p>
            <a:pPr marL="514350" indent="-514350">
              <a:buFont typeface="+mj-lt"/>
              <a:buAutoNum type="alphaUcPeriod"/>
            </a:pPr>
            <a:r>
              <a:rPr lang="tr-TR" sz="3200" dirty="0"/>
              <a:t>Harici Disk, Flash Bellek gibi ortamlarda yedeklenebilir</a:t>
            </a:r>
            <a:endParaRPr lang="tr-TR" sz="3200" dirty="0">
              <a:solidFill>
                <a:srgbClr val="FF0000"/>
              </a:solidFill>
            </a:endParaRPr>
          </a:p>
          <a:p>
            <a:pPr marL="514350" indent="-514350">
              <a:buFont typeface="+mj-lt"/>
              <a:buAutoNum type="alphaUcPeriod"/>
            </a:pPr>
            <a:r>
              <a:rPr lang="tr-TR" sz="3200" dirty="0"/>
              <a:t>SAN ve NAS gibi ağ üzerindeki yedekleme ortamlarında yedeklenebilir</a:t>
            </a:r>
          </a:p>
          <a:p>
            <a:pPr marL="514350" indent="-514350">
              <a:buFont typeface="+mj-lt"/>
              <a:buAutoNum type="alphaUcPeriod"/>
            </a:pPr>
            <a:r>
              <a:rPr lang="tr-TR" sz="3200" dirty="0">
                <a:solidFill>
                  <a:srgbClr val="FF0000"/>
                </a:solidFill>
              </a:rPr>
              <a:t>Bulut üzerinde yer alan disk ortamları yedeklenemez</a:t>
            </a:r>
          </a:p>
          <a:p>
            <a:pPr marL="514350" indent="-514350">
              <a:buFont typeface="+mj-lt"/>
              <a:buAutoNum type="alphaUcPeriod"/>
            </a:pPr>
            <a:endParaRPr lang="tr-TR" sz="3200" dirty="0">
              <a:solidFill>
                <a:srgbClr val="FF0000"/>
              </a:solidFill>
            </a:endParaRPr>
          </a:p>
          <a:p>
            <a:pPr marL="0" indent="0">
              <a:buNone/>
            </a:pPr>
            <a:endParaRPr lang="tr-TR" dirty="0"/>
          </a:p>
        </p:txBody>
      </p:sp>
    </p:spTree>
    <p:extLst>
      <p:ext uri="{BB962C8B-B14F-4D97-AF65-F5344CB8AC3E}">
        <p14:creationId xmlns:p14="http://schemas.microsoft.com/office/powerpoint/2010/main" val="162053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482725" y="2119804"/>
            <a:ext cx="7056437" cy="36967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Geleneksel pazarlama yöntemlerine, İnternet olanaklarını da ekleyen kuruluşlar, sadece belirli bir kitleye satış yapabilmenin ötesine geçip, üretkenliği artıran küresel e-ticaret bağlantıları kurma şansını elde edebilmeye başlamıştır.</a:t>
            </a:r>
          </a:p>
        </p:txBody>
      </p:sp>
      <p:sp>
        <p:nvSpPr>
          <p:cNvPr id="11" name="Title 1"/>
          <p:cNvSpPr txBox="1">
            <a:spLocks/>
          </p:cNvSpPr>
          <p:nvPr/>
        </p:nvSpPr>
        <p:spPr>
          <a:xfrm>
            <a:off x="2589482" y="662210"/>
            <a:ext cx="4455844"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E-Ticaret Nedir?</a:t>
            </a:r>
          </a:p>
        </p:txBody>
      </p:sp>
      <p:pic>
        <p:nvPicPr>
          <p:cNvPr id="3074" name="Picture 2" descr="C:\Users\ADiker\Desktop\kuresel-e-ticaret-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562" y="2157905"/>
            <a:ext cx="32956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76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817404" y="2093310"/>
            <a:ext cx="7056437" cy="3098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Arial" charset="0"/>
              <a:buNone/>
            </a:pPr>
            <a:r>
              <a:rPr lang="tr-TR" sz="3200" dirty="0"/>
              <a:t>Eskiden birçok şirket televizyon, gazete, radyo gibi araçları kullanarak potansiyel müşterilerine ulaşmaya uğraşırken, bugün bunlara İnternet üzerinden reklamcılık da eklenmiştir [1].</a:t>
            </a:r>
          </a:p>
        </p:txBody>
      </p:sp>
      <p:sp>
        <p:nvSpPr>
          <p:cNvPr id="11" name="Title 1"/>
          <p:cNvSpPr txBox="1">
            <a:spLocks/>
          </p:cNvSpPr>
          <p:nvPr/>
        </p:nvSpPr>
        <p:spPr>
          <a:xfrm>
            <a:off x="2589482" y="662210"/>
            <a:ext cx="4455844"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E-Ticaret Nedir?</a:t>
            </a:r>
          </a:p>
        </p:txBody>
      </p:sp>
      <p:pic>
        <p:nvPicPr>
          <p:cNvPr id="9" name="Picture 2" descr="D:\HCinar\Desktop\e-comme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10" y="2093310"/>
            <a:ext cx="2995508" cy="238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5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873249" y="2186483"/>
            <a:ext cx="6292851" cy="3098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3200" dirty="0"/>
              <a:t>Potansiyel tüketicinin dünyanın her yerinden pazara sunulan ürünler hakkında bilgi sahibi olmasını,</a:t>
            </a:r>
          </a:p>
          <a:p>
            <a:pPr>
              <a:buFont typeface="Arial" panose="020B0604020202020204" pitchFamily="34" charset="0"/>
              <a:buChar char="•"/>
            </a:pPr>
            <a:r>
              <a:rPr lang="tr-TR" sz="3200" dirty="0"/>
              <a:t>Yeni üreticilerin dünya pazarına girmesini,</a:t>
            </a:r>
          </a:p>
          <a:p>
            <a:endParaRPr lang="tr-TR" sz="3200" dirty="0"/>
          </a:p>
        </p:txBody>
      </p:sp>
      <p:sp>
        <p:nvSpPr>
          <p:cNvPr id="11" name="Title 1"/>
          <p:cNvSpPr txBox="1">
            <a:spLocks/>
          </p:cNvSpPr>
          <p:nvPr/>
        </p:nvSpPr>
        <p:spPr>
          <a:xfrm>
            <a:off x="2589482" y="662210"/>
            <a:ext cx="5538518" cy="8617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cs typeface="Arial" charset="0"/>
              </a:rPr>
              <a:t>E-Ticaretin Faydaları</a:t>
            </a:r>
            <a:endParaRPr lang="tr-TR" sz="4400" dirty="0"/>
          </a:p>
        </p:txBody>
      </p:sp>
      <p:pic>
        <p:nvPicPr>
          <p:cNvPr id="7170" name="Picture 2" descr="D:\HCina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681" y="2291384"/>
            <a:ext cx="3408362" cy="295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27390"/>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754</TotalTime>
  <Words>1800</Words>
  <Application>Microsoft Office PowerPoint</Application>
  <PresentationFormat>Geniş ekran</PresentationFormat>
  <Paragraphs>313</Paragraphs>
  <Slides>66</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66</vt:i4>
      </vt:variant>
    </vt:vector>
  </HeadingPairs>
  <TitlesOfParts>
    <vt:vector size="72" baseType="lpstr">
      <vt:lpstr>Arial</vt:lpstr>
      <vt:lpstr>Calibri</vt:lpstr>
      <vt:lpstr>Times</vt:lpstr>
      <vt:lpstr>Times New Roman</vt:lpstr>
      <vt:lpstr>Wingdings 3</vt:lpstr>
      <vt:lpstr>Wisp</vt:lpstr>
      <vt:lpstr>BANDIRMA ONYEDİ EYLÜL ÜNİVERSİTESİ</vt:lpstr>
      <vt:lpstr>E-TİCARET, SOSYAL MEDYA ve İNTERNETTE GÜVENLİK</vt:lpstr>
      <vt:lpstr>İÇERİK</vt:lpstr>
      <vt:lpstr>E-Ticaret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Dünyada En çok Kullanılan Sosyal Medya Platformları ve Bunların Kıyaslanmaları (Milyar Olarak)</vt:lpstr>
      <vt:lpstr>PowerPoint Sunusu</vt:lpstr>
      <vt:lpstr>PowerPoint Sunusu</vt:lpstr>
      <vt:lpstr>PowerPoint Sunusu</vt:lpstr>
      <vt:lpstr>PowerPoint Sunusu</vt:lpstr>
      <vt:lpstr>PowerPoint Sunusu</vt:lpstr>
      <vt:lpstr>PowerPoint Sunusu</vt:lpstr>
      <vt:lpstr>PowerPoint Sunusu</vt:lpstr>
      <vt:lpstr>İnternette Güvenlik</vt:lpstr>
      <vt:lpstr>İnternette Güvenlik</vt:lpstr>
      <vt:lpstr>İnternette Güvenlik</vt:lpstr>
      <vt:lpstr>İnternette Güvenlik</vt:lpstr>
      <vt:lpstr>İnternette Güvenlik</vt:lpstr>
      <vt:lpstr>İnternette Güvenlik</vt:lpstr>
      <vt:lpstr>İnternette Güvenlik</vt:lpstr>
      <vt:lpstr>İnternette Güvenlik</vt:lpstr>
      <vt:lpstr>İnternette Güvenlik</vt:lpstr>
      <vt:lpstr>İnternette Güvenlik</vt:lpstr>
      <vt:lpstr>İnternette Güvenlik</vt:lpstr>
      <vt:lpstr>İnternette Güvenlik</vt:lpstr>
      <vt:lpstr>İnternette Güvenlik</vt:lpstr>
      <vt:lpstr>PowerPoint Sunusu</vt:lpstr>
      <vt:lpstr>Genel Güvenlik</vt:lpstr>
      <vt:lpstr>Genel Güvenlik</vt:lpstr>
      <vt:lpstr>Genel Güvenlik</vt:lpstr>
      <vt:lpstr>PowerPoint Sunusu</vt:lpstr>
      <vt:lpstr>SORU 1</vt:lpstr>
      <vt:lpstr>CEVAP 1</vt:lpstr>
      <vt:lpstr>SORU 2</vt:lpstr>
      <vt:lpstr>CEVAP 2</vt:lpstr>
      <vt:lpstr>SORU 3</vt:lpstr>
      <vt:lpstr>CEVAP 3</vt:lpstr>
      <vt:lpstr>SORU 4</vt:lpstr>
      <vt:lpstr>CEVAP 4</vt:lpstr>
      <vt:lpstr>SORU 5</vt:lpstr>
      <vt:lpstr>CEVAP 5</vt:lpstr>
      <vt:lpstr>SORU 6</vt:lpstr>
      <vt:lpstr>CEVAP 6</vt:lpstr>
      <vt:lpstr>SORU 7</vt:lpstr>
      <vt:lpstr>CEVAP 7</vt:lpstr>
      <vt:lpstr>SORU 8</vt:lpstr>
      <vt:lpstr>CEVAP 8</vt:lpstr>
      <vt:lpstr>SORU 9</vt:lpstr>
      <vt:lpstr>CEVAP 9</vt:lpstr>
      <vt:lpstr>SORU 10</vt:lpstr>
      <vt:lpstr>SORU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BANDIRMA ONYEDİ EYLÜL ÜNİVERSİTESİ</dc:title>
  <cp:lastModifiedBy>Sema ERSÖZ</cp:lastModifiedBy>
  <cp:revision>161</cp:revision>
  <dcterms:created xsi:type="dcterms:W3CDTF">2013-07-22T08:59:54Z</dcterms:created>
  <dcterms:modified xsi:type="dcterms:W3CDTF">2019-09-17T21:01:06Z</dcterms:modified>
</cp:coreProperties>
</file>