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4" r:id="rId1"/>
  </p:sldMasterIdLst>
  <p:notesMasterIdLst>
    <p:notesMasterId r:id="rId77"/>
  </p:notesMasterIdLst>
  <p:sldIdLst>
    <p:sldId id="256" r:id="rId2"/>
    <p:sldId id="260" r:id="rId3"/>
    <p:sldId id="262" r:id="rId4"/>
    <p:sldId id="264" r:id="rId5"/>
    <p:sldId id="272" r:id="rId6"/>
    <p:sldId id="275" r:id="rId7"/>
    <p:sldId id="273" r:id="rId8"/>
    <p:sldId id="283" r:id="rId9"/>
    <p:sldId id="274" r:id="rId10"/>
    <p:sldId id="323" r:id="rId11"/>
    <p:sldId id="276" r:id="rId12"/>
    <p:sldId id="277" r:id="rId13"/>
    <p:sldId id="281" r:id="rId14"/>
    <p:sldId id="293" r:id="rId15"/>
    <p:sldId id="282" r:id="rId16"/>
    <p:sldId id="279" r:id="rId17"/>
    <p:sldId id="284" r:id="rId18"/>
    <p:sldId id="285" r:id="rId19"/>
    <p:sldId id="286" r:id="rId20"/>
    <p:sldId id="287" r:id="rId21"/>
    <p:sldId id="389" r:id="rId22"/>
    <p:sldId id="289" r:id="rId23"/>
    <p:sldId id="290" r:id="rId24"/>
    <p:sldId id="291" r:id="rId25"/>
    <p:sldId id="292" r:id="rId26"/>
    <p:sldId id="325" r:id="rId27"/>
    <p:sldId id="327" r:id="rId28"/>
    <p:sldId id="329" r:id="rId29"/>
    <p:sldId id="331" r:id="rId30"/>
    <p:sldId id="333" r:id="rId31"/>
    <p:sldId id="335" r:id="rId32"/>
    <p:sldId id="336" r:id="rId33"/>
    <p:sldId id="376" r:id="rId34"/>
    <p:sldId id="337" r:id="rId35"/>
    <p:sldId id="338" r:id="rId36"/>
    <p:sldId id="352" r:id="rId37"/>
    <p:sldId id="353" r:id="rId38"/>
    <p:sldId id="354" r:id="rId39"/>
    <p:sldId id="339" r:id="rId40"/>
    <p:sldId id="355" r:id="rId41"/>
    <p:sldId id="341" r:id="rId42"/>
    <p:sldId id="356" r:id="rId43"/>
    <p:sldId id="342" r:id="rId44"/>
    <p:sldId id="357" r:id="rId45"/>
    <p:sldId id="358" r:id="rId46"/>
    <p:sldId id="359" r:id="rId47"/>
    <p:sldId id="360" r:id="rId48"/>
    <p:sldId id="361" r:id="rId49"/>
    <p:sldId id="362" r:id="rId50"/>
    <p:sldId id="343" r:id="rId51"/>
    <p:sldId id="363" r:id="rId52"/>
    <p:sldId id="344" r:id="rId53"/>
    <p:sldId id="364" r:id="rId54"/>
    <p:sldId id="345" r:id="rId55"/>
    <p:sldId id="365" r:id="rId56"/>
    <p:sldId id="366" r:id="rId57"/>
    <p:sldId id="367" r:id="rId58"/>
    <p:sldId id="369" r:id="rId59"/>
    <p:sldId id="370" r:id="rId60"/>
    <p:sldId id="371" r:id="rId61"/>
    <p:sldId id="372" r:id="rId62"/>
    <p:sldId id="373" r:id="rId63"/>
    <p:sldId id="374" r:id="rId64"/>
    <p:sldId id="349" r:id="rId65"/>
    <p:sldId id="379" r:id="rId66"/>
    <p:sldId id="380" r:id="rId67"/>
    <p:sldId id="381" r:id="rId68"/>
    <p:sldId id="382" r:id="rId69"/>
    <p:sldId id="258" r:id="rId70"/>
    <p:sldId id="383" r:id="rId71"/>
    <p:sldId id="384" r:id="rId72"/>
    <p:sldId id="385" r:id="rId73"/>
    <p:sldId id="386" r:id="rId74"/>
    <p:sldId id="387" r:id="rId75"/>
    <p:sldId id="388" r:id="rId7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80" autoAdjust="0"/>
    <p:restoredTop sz="94660"/>
  </p:normalViewPr>
  <p:slideViewPr>
    <p:cSldViewPr snapToGrid="0">
      <p:cViewPr varScale="1">
        <p:scale>
          <a:sx n="72" d="100"/>
          <a:sy n="72" d="100"/>
        </p:scale>
        <p:origin x="762"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75B4FE-8BAC-4AFC-96CB-BF7921DCD0C5}" type="datetimeFigureOut">
              <a:rPr lang="tr-TR" smtClean="0"/>
              <a:t>17.09.2019</a:t>
            </a:fld>
            <a:endParaRPr lang="tr-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492533-690F-4D61-95A7-C605328B574B}" type="slidenum">
              <a:rPr lang="tr-TR" smtClean="0"/>
              <a:t>‹#›</a:t>
            </a:fld>
            <a:endParaRPr lang="tr-TR"/>
          </a:p>
        </p:txBody>
      </p:sp>
    </p:spTree>
    <p:extLst>
      <p:ext uri="{BB962C8B-B14F-4D97-AF65-F5344CB8AC3E}">
        <p14:creationId xmlns:p14="http://schemas.microsoft.com/office/powerpoint/2010/main" val="1245426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4492533-690F-4D61-95A7-C605328B574B}" type="slidenum">
              <a:rPr lang="tr-TR" smtClean="0"/>
              <a:t>1</a:t>
            </a:fld>
            <a:endParaRPr lang="tr-TR"/>
          </a:p>
        </p:txBody>
      </p:sp>
    </p:spTree>
    <p:extLst>
      <p:ext uri="{BB962C8B-B14F-4D97-AF65-F5344CB8AC3E}">
        <p14:creationId xmlns:p14="http://schemas.microsoft.com/office/powerpoint/2010/main" val="1199889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84492533-690F-4D61-95A7-C605328B574B}" type="slidenum">
              <a:rPr lang="tr-TR" smtClean="0"/>
              <a:t>3</a:t>
            </a:fld>
            <a:endParaRPr lang="tr-TR"/>
          </a:p>
        </p:txBody>
      </p:sp>
    </p:spTree>
    <p:extLst>
      <p:ext uri="{BB962C8B-B14F-4D97-AF65-F5344CB8AC3E}">
        <p14:creationId xmlns:p14="http://schemas.microsoft.com/office/powerpoint/2010/main" val="2273761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71E39C-0755-462B-B77E-787F7B7D9739}" type="datetime1">
              <a:rPr lang="tr-TR" smtClean="0"/>
              <a:t>17.09.2019</a:t>
            </a:fld>
            <a:endParaRPr lang="tr-TR"/>
          </a:p>
        </p:txBody>
      </p:sp>
      <p:sp>
        <p:nvSpPr>
          <p:cNvPr id="5" name="Footer Placeholder 4"/>
          <p:cNvSpPr>
            <a:spLocks noGrp="1"/>
          </p:cNvSpPr>
          <p:nvPr>
            <p:ph type="ftr" sz="quarter" idx="11"/>
          </p:nvPr>
        </p:nvSpPr>
        <p:spPr/>
        <p:txBody>
          <a:bodyPr/>
          <a:lstStyle/>
          <a:p>
            <a:r>
              <a:rPr lang="tr-TR"/>
              <a:t>ENF-101-Rev.1.2</a:t>
            </a: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7938B62-DBA9-4137-BF7C-049C50BA02DC}" type="slidenum">
              <a:rPr lang="tr-TR" smtClean="0"/>
              <a:t>‹#›</a:t>
            </a:fld>
            <a:endParaRPr lang="tr-TR"/>
          </a:p>
        </p:txBody>
      </p:sp>
    </p:spTree>
    <p:extLst>
      <p:ext uri="{BB962C8B-B14F-4D97-AF65-F5344CB8AC3E}">
        <p14:creationId xmlns:p14="http://schemas.microsoft.com/office/powerpoint/2010/main" val="3443055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12020A-1109-4860-BF4D-A7D50F54FD38}" type="datetime1">
              <a:rPr lang="tr-TR" smtClean="0"/>
              <a:t>17.09.2019</a:t>
            </a:fld>
            <a:endParaRPr lang="tr-TR"/>
          </a:p>
        </p:txBody>
      </p:sp>
      <p:sp>
        <p:nvSpPr>
          <p:cNvPr id="5" name="Footer Placeholder 4"/>
          <p:cNvSpPr>
            <a:spLocks noGrp="1"/>
          </p:cNvSpPr>
          <p:nvPr>
            <p:ph type="ftr" sz="quarter" idx="11"/>
          </p:nvPr>
        </p:nvSpPr>
        <p:spPr/>
        <p:txBody>
          <a:bodyPr/>
          <a:lstStyle/>
          <a:p>
            <a:r>
              <a:rPr lang="tr-TR"/>
              <a:t>ENF-101-Rev.1.2</a:t>
            </a: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7938B62-DBA9-4137-BF7C-049C50BA02DC}" type="slidenum">
              <a:rPr lang="tr-TR" smtClean="0"/>
              <a:t>‹#›</a:t>
            </a:fld>
            <a:endParaRPr lang="tr-TR"/>
          </a:p>
        </p:txBody>
      </p:sp>
    </p:spTree>
    <p:extLst>
      <p:ext uri="{BB962C8B-B14F-4D97-AF65-F5344CB8AC3E}">
        <p14:creationId xmlns:p14="http://schemas.microsoft.com/office/powerpoint/2010/main" val="505823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9D50E0-7475-443C-91E5-63D58B19AAAD}" type="datetime1">
              <a:rPr lang="tr-TR" smtClean="0"/>
              <a:t>17.09.2019</a:t>
            </a:fld>
            <a:endParaRPr lang="tr-TR"/>
          </a:p>
        </p:txBody>
      </p:sp>
      <p:sp>
        <p:nvSpPr>
          <p:cNvPr id="5" name="Footer Placeholder 4"/>
          <p:cNvSpPr>
            <a:spLocks noGrp="1"/>
          </p:cNvSpPr>
          <p:nvPr>
            <p:ph type="ftr" sz="quarter" idx="11"/>
          </p:nvPr>
        </p:nvSpPr>
        <p:spPr/>
        <p:txBody>
          <a:bodyPr/>
          <a:lstStyle/>
          <a:p>
            <a:r>
              <a:rPr lang="tr-TR"/>
              <a:t>ENF-101-Rev.1.2</a:t>
            </a: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7938B62-DBA9-4137-BF7C-049C50BA02DC}"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70022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E696BB3C-2DA7-4279-97E5-1EB1F4383D83}" type="datetime1">
              <a:rPr lang="tr-TR" smtClean="0"/>
              <a:t>17.09.2019</a:t>
            </a:fld>
            <a:endParaRPr lang="tr-TR"/>
          </a:p>
        </p:txBody>
      </p:sp>
      <p:sp>
        <p:nvSpPr>
          <p:cNvPr id="6" name="Footer Placeholder 5"/>
          <p:cNvSpPr>
            <a:spLocks noGrp="1"/>
          </p:cNvSpPr>
          <p:nvPr>
            <p:ph type="ftr" sz="quarter" idx="11"/>
          </p:nvPr>
        </p:nvSpPr>
        <p:spPr/>
        <p:txBody>
          <a:bodyPr/>
          <a:lstStyle/>
          <a:p>
            <a:r>
              <a:rPr lang="tr-TR"/>
              <a:t>ENF-101-Rev.1.2</a:t>
            </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7938B62-DBA9-4137-BF7C-049C50BA02DC}" type="slidenum">
              <a:rPr lang="tr-TR" smtClean="0"/>
              <a:t>‹#›</a:t>
            </a:fld>
            <a:endParaRPr lang="tr-TR"/>
          </a:p>
        </p:txBody>
      </p:sp>
    </p:spTree>
    <p:extLst>
      <p:ext uri="{BB962C8B-B14F-4D97-AF65-F5344CB8AC3E}">
        <p14:creationId xmlns:p14="http://schemas.microsoft.com/office/powerpoint/2010/main" val="31951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AA1A1053-C923-42BC-89E5-6CA8B75C1D71}" type="datetime1">
              <a:rPr lang="tr-TR" smtClean="0"/>
              <a:t>17.09.2019</a:t>
            </a:fld>
            <a:endParaRPr lang="tr-TR"/>
          </a:p>
        </p:txBody>
      </p:sp>
      <p:sp>
        <p:nvSpPr>
          <p:cNvPr id="6" name="Footer Placeholder 5"/>
          <p:cNvSpPr>
            <a:spLocks noGrp="1"/>
          </p:cNvSpPr>
          <p:nvPr>
            <p:ph type="ftr" sz="quarter" idx="11"/>
          </p:nvPr>
        </p:nvSpPr>
        <p:spPr/>
        <p:txBody>
          <a:bodyPr/>
          <a:lstStyle/>
          <a:p>
            <a:r>
              <a:rPr lang="tr-TR"/>
              <a:t>ENF-101-Rev.1.2</a:t>
            </a: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7938B62-DBA9-4137-BF7C-049C50BA02DC}"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515528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6B44972D-62B0-49BB-A8DD-D0B56952D3F0}" type="datetime1">
              <a:rPr lang="tr-TR" smtClean="0"/>
              <a:t>17.09.2019</a:t>
            </a:fld>
            <a:endParaRPr lang="tr-TR"/>
          </a:p>
        </p:txBody>
      </p:sp>
      <p:sp>
        <p:nvSpPr>
          <p:cNvPr id="6" name="Footer Placeholder 5"/>
          <p:cNvSpPr>
            <a:spLocks noGrp="1"/>
          </p:cNvSpPr>
          <p:nvPr>
            <p:ph type="ftr" sz="quarter" idx="11"/>
          </p:nvPr>
        </p:nvSpPr>
        <p:spPr/>
        <p:txBody>
          <a:bodyPr/>
          <a:lstStyle/>
          <a:p>
            <a:r>
              <a:rPr lang="tr-TR"/>
              <a:t>ENF-101-Rev.1.2</a:t>
            </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7938B62-DBA9-4137-BF7C-049C50BA02DC}" type="slidenum">
              <a:rPr lang="tr-TR" smtClean="0"/>
              <a:t>‹#›</a:t>
            </a:fld>
            <a:endParaRPr lang="tr-TR"/>
          </a:p>
        </p:txBody>
      </p:sp>
    </p:spTree>
    <p:extLst>
      <p:ext uri="{BB962C8B-B14F-4D97-AF65-F5344CB8AC3E}">
        <p14:creationId xmlns:p14="http://schemas.microsoft.com/office/powerpoint/2010/main" val="4653083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DB2DFF-E53E-4E56-A86C-035B7CC9C526}" type="datetime1">
              <a:rPr lang="tr-TR" smtClean="0"/>
              <a:t>17.09.2019</a:t>
            </a:fld>
            <a:endParaRPr lang="tr-TR"/>
          </a:p>
        </p:txBody>
      </p:sp>
      <p:sp>
        <p:nvSpPr>
          <p:cNvPr id="5" name="Footer Placeholder 4"/>
          <p:cNvSpPr>
            <a:spLocks noGrp="1"/>
          </p:cNvSpPr>
          <p:nvPr>
            <p:ph type="ftr" sz="quarter" idx="11"/>
          </p:nvPr>
        </p:nvSpPr>
        <p:spPr/>
        <p:txBody>
          <a:bodyPr/>
          <a:lstStyle/>
          <a:p>
            <a:r>
              <a:rPr lang="tr-TR"/>
              <a:t>ENF-101-Rev.1.2</a:t>
            </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7938B62-DBA9-4137-BF7C-049C50BA02DC}" type="slidenum">
              <a:rPr lang="tr-TR" smtClean="0"/>
              <a:t>‹#›</a:t>
            </a:fld>
            <a:endParaRPr lang="tr-TR"/>
          </a:p>
        </p:txBody>
      </p:sp>
    </p:spTree>
    <p:extLst>
      <p:ext uri="{BB962C8B-B14F-4D97-AF65-F5344CB8AC3E}">
        <p14:creationId xmlns:p14="http://schemas.microsoft.com/office/powerpoint/2010/main" val="25434782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B9FCAC-13FB-4389-9EB8-0C78688EF337}" type="datetime1">
              <a:rPr lang="tr-TR" smtClean="0"/>
              <a:t>17.09.2019</a:t>
            </a:fld>
            <a:endParaRPr lang="tr-TR"/>
          </a:p>
        </p:txBody>
      </p:sp>
      <p:sp>
        <p:nvSpPr>
          <p:cNvPr id="5" name="Footer Placeholder 4"/>
          <p:cNvSpPr>
            <a:spLocks noGrp="1"/>
          </p:cNvSpPr>
          <p:nvPr>
            <p:ph type="ftr" sz="quarter" idx="11"/>
          </p:nvPr>
        </p:nvSpPr>
        <p:spPr/>
        <p:txBody>
          <a:bodyPr/>
          <a:lstStyle/>
          <a:p>
            <a:r>
              <a:rPr lang="tr-TR"/>
              <a:t>ENF-101-Rev.1.2</a:t>
            </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7938B62-DBA9-4137-BF7C-049C50BA02DC}" type="slidenum">
              <a:rPr lang="tr-TR" smtClean="0"/>
              <a:t>‹#›</a:t>
            </a:fld>
            <a:endParaRPr lang="tr-TR"/>
          </a:p>
        </p:txBody>
      </p:sp>
    </p:spTree>
    <p:extLst>
      <p:ext uri="{BB962C8B-B14F-4D97-AF65-F5344CB8AC3E}">
        <p14:creationId xmlns:p14="http://schemas.microsoft.com/office/powerpoint/2010/main" val="2265685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lvl1pPr marL="342900" indent="-342900">
              <a:buFont typeface="Arial" panose="020B0604020202020204" pitchFamily="34" charset="0"/>
              <a:buChar char="•"/>
              <a:defRPr/>
            </a:lvl1pPr>
            <a:lvl2pPr marL="742950" indent="-28575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D10862F-A9D1-44D4-ADA6-E686D563DE21}" type="datetime1">
              <a:rPr lang="tr-TR" smtClean="0"/>
              <a:t>17.09.2019</a:t>
            </a:fld>
            <a:endParaRPr lang="tr-TR"/>
          </a:p>
        </p:txBody>
      </p:sp>
      <p:sp>
        <p:nvSpPr>
          <p:cNvPr id="5" name="Footer Placeholder 4"/>
          <p:cNvSpPr>
            <a:spLocks noGrp="1"/>
          </p:cNvSpPr>
          <p:nvPr>
            <p:ph type="ftr" sz="quarter" idx="11"/>
          </p:nvPr>
        </p:nvSpPr>
        <p:spPr/>
        <p:txBody>
          <a:bodyPr/>
          <a:lstStyle/>
          <a:p>
            <a:r>
              <a:rPr lang="tr-TR"/>
              <a:t>ENF-101-Rev.1.2</a:t>
            </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7938B62-DBA9-4137-BF7C-049C50BA02DC}" type="slidenum">
              <a:rPr lang="tr-TR" smtClean="0"/>
              <a:t>‹#›</a:t>
            </a:fld>
            <a:endParaRPr lang="tr-TR"/>
          </a:p>
        </p:txBody>
      </p:sp>
    </p:spTree>
    <p:extLst>
      <p:ext uri="{BB962C8B-B14F-4D97-AF65-F5344CB8AC3E}">
        <p14:creationId xmlns:p14="http://schemas.microsoft.com/office/powerpoint/2010/main" val="1861878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3453F9-C05E-44CA-95AD-E48C702A1A1F}" type="datetime1">
              <a:rPr lang="tr-TR" smtClean="0"/>
              <a:t>17.09.2019</a:t>
            </a:fld>
            <a:endParaRPr lang="tr-TR"/>
          </a:p>
        </p:txBody>
      </p:sp>
      <p:sp>
        <p:nvSpPr>
          <p:cNvPr id="5" name="Footer Placeholder 4"/>
          <p:cNvSpPr>
            <a:spLocks noGrp="1"/>
          </p:cNvSpPr>
          <p:nvPr>
            <p:ph type="ftr" sz="quarter" idx="11"/>
          </p:nvPr>
        </p:nvSpPr>
        <p:spPr/>
        <p:txBody>
          <a:bodyPr/>
          <a:lstStyle/>
          <a:p>
            <a:r>
              <a:rPr lang="tr-TR"/>
              <a:t>ENF-101-Rev.1.2</a:t>
            </a: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7938B62-DBA9-4137-BF7C-049C50BA02DC}" type="slidenum">
              <a:rPr lang="tr-TR" smtClean="0"/>
              <a:t>‹#›</a:t>
            </a:fld>
            <a:endParaRPr lang="tr-TR"/>
          </a:p>
        </p:txBody>
      </p:sp>
    </p:spTree>
    <p:extLst>
      <p:ext uri="{BB962C8B-B14F-4D97-AF65-F5344CB8AC3E}">
        <p14:creationId xmlns:p14="http://schemas.microsoft.com/office/powerpoint/2010/main" val="2088875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178F4D9-279C-464A-96DC-2EB4E08B9276}" type="datetime1">
              <a:rPr lang="tr-TR" smtClean="0"/>
              <a:t>17.09.2019</a:t>
            </a:fld>
            <a:endParaRPr lang="tr-TR"/>
          </a:p>
        </p:txBody>
      </p:sp>
      <p:sp>
        <p:nvSpPr>
          <p:cNvPr id="6" name="Footer Placeholder 5"/>
          <p:cNvSpPr>
            <a:spLocks noGrp="1"/>
          </p:cNvSpPr>
          <p:nvPr>
            <p:ph type="ftr" sz="quarter" idx="11"/>
          </p:nvPr>
        </p:nvSpPr>
        <p:spPr/>
        <p:txBody>
          <a:bodyPr/>
          <a:lstStyle/>
          <a:p>
            <a:r>
              <a:rPr lang="tr-TR"/>
              <a:t>ENF-101-Rev.1.2</a:t>
            </a: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7938B62-DBA9-4137-BF7C-049C50BA02DC}" type="slidenum">
              <a:rPr lang="tr-TR" smtClean="0"/>
              <a:t>‹#›</a:t>
            </a:fld>
            <a:endParaRPr lang="tr-TR"/>
          </a:p>
        </p:txBody>
      </p:sp>
    </p:spTree>
    <p:extLst>
      <p:ext uri="{BB962C8B-B14F-4D97-AF65-F5344CB8AC3E}">
        <p14:creationId xmlns:p14="http://schemas.microsoft.com/office/powerpoint/2010/main" val="3698551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3A7CF71-77B2-4431-A69D-FC428CFF41BA}" type="datetime1">
              <a:rPr lang="tr-TR" smtClean="0"/>
              <a:t>17.09.2019</a:t>
            </a:fld>
            <a:endParaRPr lang="tr-TR"/>
          </a:p>
        </p:txBody>
      </p:sp>
      <p:sp>
        <p:nvSpPr>
          <p:cNvPr id="8" name="Footer Placeholder 7"/>
          <p:cNvSpPr>
            <a:spLocks noGrp="1"/>
          </p:cNvSpPr>
          <p:nvPr>
            <p:ph type="ftr" sz="quarter" idx="11"/>
          </p:nvPr>
        </p:nvSpPr>
        <p:spPr/>
        <p:txBody>
          <a:bodyPr/>
          <a:lstStyle/>
          <a:p>
            <a:r>
              <a:rPr lang="tr-TR"/>
              <a:t>ENF-101-Rev.1.2</a:t>
            </a: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7938B62-DBA9-4137-BF7C-049C50BA02DC}" type="slidenum">
              <a:rPr lang="tr-TR" smtClean="0"/>
              <a:t>‹#›</a:t>
            </a:fld>
            <a:endParaRPr lang="tr-TR"/>
          </a:p>
        </p:txBody>
      </p:sp>
    </p:spTree>
    <p:extLst>
      <p:ext uri="{BB962C8B-B14F-4D97-AF65-F5344CB8AC3E}">
        <p14:creationId xmlns:p14="http://schemas.microsoft.com/office/powerpoint/2010/main" val="458149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2BFECDA-0A8F-4B62-8326-81CDCF0BD77A}" type="datetime1">
              <a:rPr lang="tr-TR" smtClean="0"/>
              <a:t>17.09.2019</a:t>
            </a:fld>
            <a:endParaRPr lang="tr-TR"/>
          </a:p>
        </p:txBody>
      </p:sp>
      <p:sp>
        <p:nvSpPr>
          <p:cNvPr id="4" name="Footer Placeholder 3"/>
          <p:cNvSpPr>
            <a:spLocks noGrp="1"/>
          </p:cNvSpPr>
          <p:nvPr>
            <p:ph type="ftr" sz="quarter" idx="11"/>
          </p:nvPr>
        </p:nvSpPr>
        <p:spPr/>
        <p:txBody>
          <a:bodyPr/>
          <a:lstStyle/>
          <a:p>
            <a:r>
              <a:rPr lang="tr-TR"/>
              <a:t>ENF-101-Rev.1.2</a:t>
            </a: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7938B62-DBA9-4137-BF7C-049C50BA02DC}" type="slidenum">
              <a:rPr lang="tr-TR" smtClean="0"/>
              <a:t>‹#›</a:t>
            </a:fld>
            <a:endParaRPr lang="tr-TR"/>
          </a:p>
        </p:txBody>
      </p:sp>
    </p:spTree>
    <p:extLst>
      <p:ext uri="{BB962C8B-B14F-4D97-AF65-F5344CB8AC3E}">
        <p14:creationId xmlns:p14="http://schemas.microsoft.com/office/powerpoint/2010/main" val="817173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385DFB-8BEC-43CE-A69B-20E62D5C12E4}" type="datetime1">
              <a:rPr lang="tr-TR" smtClean="0"/>
              <a:t>17.09.2019</a:t>
            </a:fld>
            <a:endParaRPr lang="tr-TR"/>
          </a:p>
        </p:txBody>
      </p:sp>
      <p:sp>
        <p:nvSpPr>
          <p:cNvPr id="3" name="Footer Placeholder 2"/>
          <p:cNvSpPr>
            <a:spLocks noGrp="1"/>
          </p:cNvSpPr>
          <p:nvPr>
            <p:ph type="ftr" sz="quarter" idx="11"/>
          </p:nvPr>
        </p:nvSpPr>
        <p:spPr/>
        <p:txBody>
          <a:bodyPr/>
          <a:lstStyle/>
          <a:p>
            <a:r>
              <a:rPr lang="tr-TR"/>
              <a:t>ENF-101-Rev.1.2</a:t>
            </a: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7938B62-DBA9-4137-BF7C-049C50BA02DC}" type="slidenum">
              <a:rPr lang="tr-TR" smtClean="0"/>
              <a:t>‹#›</a:t>
            </a:fld>
            <a:endParaRPr lang="tr-TR"/>
          </a:p>
        </p:txBody>
      </p:sp>
    </p:spTree>
    <p:extLst>
      <p:ext uri="{BB962C8B-B14F-4D97-AF65-F5344CB8AC3E}">
        <p14:creationId xmlns:p14="http://schemas.microsoft.com/office/powerpoint/2010/main" val="2603146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CA06D3-6F94-408A-BE08-07363404E7C4}" type="datetime1">
              <a:rPr lang="tr-TR" smtClean="0"/>
              <a:t>17.09.2019</a:t>
            </a:fld>
            <a:endParaRPr lang="tr-TR"/>
          </a:p>
        </p:txBody>
      </p:sp>
      <p:sp>
        <p:nvSpPr>
          <p:cNvPr id="6" name="Footer Placeholder 5"/>
          <p:cNvSpPr>
            <a:spLocks noGrp="1"/>
          </p:cNvSpPr>
          <p:nvPr>
            <p:ph type="ftr" sz="quarter" idx="11"/>
          </p:nvPr>
        </p:nvSpPr>
        <p:spPr/>
        <p:txBody>
          <a:bodyPr/>
          <a:lstStyle/>
          <a:p>
            <a:r>
              <a:rPr lang="tr-TR"/>
              <a:t>ENF-101-Rev.1.2</a:t>
            </a: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7938B62-DBA9-4137-BF7C-049C50BA02DC}" type="slidenum">
              <a:rPr lang="tr-TR" smtClean="0"/>
              <a:t>‹#›</a:t>
            </a:fld>
            <a:endParaRPr lang="tr-TR"/>
          </a:p>
        </p:txBody>
      </p:sp>
    </p:spTree>
    <p:extLst>
      <p:ext uri="{BB962C8B-B14F-4D97-AF65-F5344CB8AC3E}">
        <p14:creationId xmlns:p14="http://schemas.microsoft.com/office/powerpoint/2010/main" val="4009692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D8254B-E0ED-4729-9F94-2195AC7BC004}" type="datetime1">
              <a:rPr lang="tr-TR" smtClean="0"/>
              <a:t>17.09.2019</a:t>
            </a:fld>
            <a:endParaRPr lang="tr-TR"/>
          </a:p>
        </p:txBody>
      </p:sp>
      <p:sp>
        <p:nvSpPr>
          <p:cNvPr id="6" name="Footer Placeholder 5"/>
          <p:cNvSpPr>
            <a:spLocks noGrp="1"/>
          </p:cNvSpPr>
          <p:nvPr>
            <p:ph type="ftr" sz="quarter" idx="11"/>
          </p:nvPr>
        </p:nvSpPr>
        <p:spPr/>
        <p:txBody>
          <a:bodyPr/>
          <a:lstStyle/>
          <a:p>
            <a:r>
              <a:rPr lang="tr-TR"/>
              <a:t>ENF-101-Rev.1.2</a:t>
            </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7938B62-DBA9-4137-BF7C-049C50BA02DC}" type="slidenum">
              <a:rPr lang="tr-TR" smtClean="0"/>
              <a:t>‹#›</a:t>
            </a:fld>
            <a:endParaRPr lang="tr-TR"/>
          </a:p>
        </p:txBody>
      </p:sp>
    </p:spTree>
    <p:extLst>
      <p:ext uri="{BB962C8B-B14F-4D97-AF65-F5344CB8AC3E}">
        <p14:creationId xmlns:p14="http://schemas.microsoft.com/office/powerpoint/2010/main" val="395129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424EDBF-F0D8-4921-A2CF-47EF2872162C}" type="datetime1">
              <a:rPr lang="tr-TR" smtClean="0"/>
              <a:t>17.09.2019</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tr-TR"/>
              <a:t>ENF-101-Rev.1.2</a:t>
            </a: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7938B62-DBA9-4137-BF7C-049C50BA02DC}" type="slidenum">
              <a:rPr lang="tr-TR" smtClean="0"/>
              <a:t>‹#›</a:t>
            </a:fld>
            <a:endParaRPr lang="tr-TR"/>
          </a:p>
        </p:txBody>
      </p:sp>
    </p:spTree>
    <p:extLst>
      <p:ext uri="{BB962C8B-B14F-4D97-AF65-F5344CB8AC3E}">
        <p14:creationId xmlns:p14="http://schemas.microsoft.com/office/powerpoint/2010/main" val="394051711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hf sldNum="0" hdr="0" ftr="0" dt="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5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jpg"/></Relationships>
</file>

<file path=ppt/slides/_rels/slide6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96581" y="2514600"/>
            <a:ext cx="9508032" cy="2262781"/>
          </a:xfrm>
        </p:spPr>
        <p:txBody>
          <a:bodyPr>
            <a:normAutofit/>
          </a:bodyPr>
          <a:lstStyle/>
          <a:p>
            <a:r>
              <a:rPr lang="tr-TR" sz="4400" dirty="0">
                <a:latin typeface="Calibri" pitchFamily="34" charset="0"/>
              </a:rPr>
              <a:t>BANDIRMA ONYEDİ EYLÜL ÜNİVERSİTESİ</a:t>
            </a:r>
            <a:endParaRPr lang="tr-TR" sz="4400" dirty="0"/>
          </a:p>
        </p:txBody>
      </p:sp>
      <p:sp>
        <p:nvSpPr>
          <p:cNvPr id="3" name="Subtitle 2"/>
          <p:cNvSpPr>
            <a:spLocks noGrp="1"/>
          </p:cNvSpPr>
          <p:nvPr>
            <p:ph type="subTitle" idx="1"/>
          </p:nvPr>
        </p:nvSpPr>
        <p:spPr/>
        <p:txBody>
          <a:bodyPr>
            <a:normAutofit/>
          </a:bodyPr>
          <a:lstStyle/>
          <a:p>
            <a:r>
              <a:rPr lang="tr-TR" sz="3200" dirty="0"/>
              <a:t>TEMEL BİLGİ TEKNOLOJİLERİ DERSİ</a:t>
            </a:r>
          </a:p>
          <a:p>
            <a:endParaRPr lang="tr-TR" dirty="0"/>
          </a:p>
        </p:txBody>
      </p:sp>
    </p:spTree>
    <p:extLst>
      <p:ext uri="{BB962C8B-B14F-4D97-AF65-F5344CB8AC3E}">
        <p14:creationId xmlns:p14="http://schemas.microsoft.com/office/powerpoint/2010/main" val="2622302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98650" y="3204567"/>
            <a:ext cx="9754244" cy="3037567"/>
          </a:xfrm>
        </p:spPr>
        <p:txBody>
          <a:bodyPr>
            <a:normAutofit/>
          </a:bodyPr>
          <a:lstStyle/>
          <a:p>
            <a:pPr marL="0" indent="0" algn="just">
              <a:buNone/>
            </a:pPr>
            <a:r>
              <a:rPr lang="tr-TR" sz="3200" dirty="0"/>
              <a:t>	Son olarak anlamlı yorumlar yapabilmek, daha etkin aramalar gerçekleştirebilmek amacıyla verileri sınıflandırabilir, filtreleyebilir ve birbirleri arasında ilişkilendirerek farklı yeni yorumlar üretilebilir [1].</a:t>
            </a:r>
          </a:p>
          <a:p>
            <a:endParaRPr lang="tr-TR" sz="3200" dirty="0"/>
          </a:p>
        </p:txBody>
      </p:sp>
      <p:sp>
        <p:nvSpPr>
          <p:cNvPr id="10" name="Title 1"/>
          <p:cNvSpPr>
            <a:spLocks noGrp="1"/>
          </p:cNvSpPr>
          <p:nvPr>
            <p:ph type="title"/>
          </p:nvPr>
        </p:nvSpPr>
        <p:spPr>
          <a:xfrm>
            <a:off x="2596208" y="622517"/>
            <a:ext cx="8911687" cy="849090"/>
          </a:xfrm>
        </p:spPr>
        <p:txBody>
          <a:bodyPr>
            <a:normAutofit/>
          </a:bodyPr>
          <a:lstStyle/>
          <a:p>
            <a:r>
              <a:rPr lang="tr-TR" sz="4400" dirty="0"/>
              <a:t>Hesap Tablolarına Giriş</a:t>
            </a:r>
          </a:p>
        </p:txBody>
      </p:sp>
      <p:sp>
        <p:nvSpPr>
          <p:cNvPr id="12" name="Title 1"/>
          <p:cNvSpPr txBox="1">
            <a:spLocks/>
          </p:cNvSpPr>
          <p:nvPr/>
        </p:nvSpPr>
        <p:spPr>
          <a:xfrm>
            <a:off x="2109307" y="1498114"/>
            <a:ext cx="8911687" cy="126819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tr-TR" sz="4000" dirty="0">
                <a:solidFill>
                  <a:schemeClr val="accent1">
                    <a:lumMod val="75000"/>
                  </a:schemeClr>
                </a:solidFill>
              </a:rPr>
              <a:t>	Hesap Tablosu Tanımı, Kullanım Amacı ve Yerleri</a:t>
            </a:r>
          </a:p>
        </p:txBody>
      </p:sp>
    </p:spTree>
    <p:extLst>
      <p:ext uri="{BB962C8B-B14F-4D97-AF65-F5344CB8AC3E}">
        <p14:creationId xmlns:p14="http://schemas.microsoft.com/office/powerpoint/2010/main" val="1197655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tr-TR" sz="4400" dirty="0"/>
              <a:t>	EXCEL Uygulamasına Giriş ve Temel Özellikler</a:t>
            </a:r>
          </a:p>
        </p:txBody>
      </p:sp>
      <p:sp>
        <p:nvSpPr>
          <p:cNvPr id="3" name="Content Placeholder 2"/>
          <p:cNvSpPr>
            <a:spLocks noGrp="1"/>
          </p:cNvSpPr>
          <p:nvPr>
            <p:ph idx="1"/>
          </p:nvPr>
        </p:nvSpPr>
        <p:spPr>
          <a:xfrm>
            <a:off x="2589212" y="2146300"/>
            <a:ext cx="8915400" cy="4114800"/>
          </a:xfrm>
        </p:spPr>
        <p:txBody>
          <a:bodyPr>
            <a:normAutofit/>
          </a:bodyPr>
          <a:lstStyle/>
          <a:p>
            <a:pPr marL="0" indent="0" algn="just">
              <a:buNone/>
            </a:pPr>
            <a:r>
              <a:rPr lang="tr-TR" sz="3200" dirty="0"/>
              <a:t>	Microsoft Excel 2016, Microsoft tarafından Microsoft Windows ve Apple Macintosh işletim sistemleri tabanında çalışmak üzere yazılan ve dağıtımı yapılan bir tablolama programıdır. İçinde detaylı finansal çözümlerin yapılabildiği tablo ve grafik oluşturma araçlarını barındıran yazılım, şu anda dünyadaki en popüler yazılımdır [2].  </a:t>
            </a:r>
          </a:p>
        </p:txBody>
      </p:sp>
    </p:spTree>
    <p:extLst>
      <p:ext uri="{BB962C8B-B14F-4D97-AF65-F5344CB8AC3E}">
        <p14:creationId xmlns:p14="http://schemas.microsoft.com/office/powerpoint/2010/main" val="3500105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pic>
        <p:nvPicPr>
          <p:cNvPr id="8"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r="38071" b="60923"/>
          <a:stretch/>
        </p:blipFill>
        <p:spPr>
          <a:xfrm>
            <a:off x="1337134" y="2706879"/>
            <a:ext cx="10167478" cy="3608756"/>
          </a:xfrm>
          <a:prstGeom prst="rect">
            <a:avLst/>
          </a:prstGeom>
        </p:spPr>
      </p:pic>
      <p:pic>
        <p:nvPicPr>
          <p:cNvPr id="13" name="İçerik Yer Tutucusu 1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6331" y="374073"/>
            <a:ext cx="12034058" cy="6422750"/>
          </a:xfrm>
        </p:spPr>
      </p:pic>
      <p:sp>
        <p:nvSpPr>
          <p:cNvPr id="14" name="Metin kutusu 13"/>
          <p:cNvSpPr txBox="1"/>
          <p:nvPr/>
        </p:nvSpPr>
        <p:spPr>
          <a:xfrm rot="20108569">
            <a:off x="2124455" y="3591385"/>
            <a:ext cx="6586222" cy="584775"/>
          </a:xfrm>
          <a:prstGeom prst="rect">
            <a:avLst/>
          </a:prstGeom>
          <a:noFill/>
        </p:spPr>
        <p:txBody>
          <a:bodyPr wrap="square" rtlCol="0">
            <a:spAutoFit/>
          </a:bodyPr>
          <a:lstStyle/>
          <a:p>
            <a:r>
              <a:rPr lang="tr-TR" sz="3200" dirty="0">
                <a:solidFill>
                  <a:schemeClr val="tx1">
                    <a:lumMod val="75000"/>
                    <a:lumOff val="25000"/>
                  </a:schemeClr>
                </a:solidFill>
              </a:rPr>
              <a:t>Microsoft Excel 2016 Program </a:t>
            </a:r>
            <a:r>
              <a:rPr lang="tr-TR" sz="3200" dirty="0" err="1">
                <a:solidFill>
                  <a:schemeClr val="tx1">
                    <a:lumMod val="75000"/>
                    <a:lumOff val="25000"/>
                  </a:schemeClr>
                </a:solidFill>
              </a:rPr>
              <a:t>Arayüzü</a:t>
            </a:r>
            <a:endParaRPr lang="tr-TR" sz="3200" dirty="0">
              <a:solidFill>
                <a:schemeClr val="tx1">
                  <a:lumMod val="75000"/>
                  <a:lumOff val="25000"/>
                </a:schemeClr>
              </a:solidFill>
            </a:endParaRPr>
          </a:p>
        </p:txBody>
      </p:sp>
    </p:spTree>
    <p:extLst>
      <p:ext uri="{BB962C8B-B14F-4D97-AF65-F5344CB8AC3E}">
        <p14:creationId xmlns:p14="http://schemas.microsoft.com/office/powerpoint/2010/main" val="3787186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tr-TR" sz="4400" dirty="0"/>
              <a:t>	Excel Uygulamasını Çalıştırma</a:t>
            </a:r>
          </a:p>
        </p:txBody>
      </p:sp>
      <p:sp>
        <p:nvSpPr>
          <p:cNvPr id="3" name="Content Placeholder 2"/>
          <p:cNvSpPr>
            <a:spLocks noGrp="1"/>
          </p:cNvSpPr>
          <p:nvPr>
            <p:ph idx="1"/>
          </p:nvPr>
        </p:nvSpPr>
        <p:spPr/>
        <p:txBody>
          <a:bodyPr>
            <a:normAutofit/>
          </a:bodyPr>
          <a:lstStyle/>
          <a:p>
            <a:pPr marL="0" indent="0" algn="just">
              <a:buNone/>
            </a:pPr>
            <a:r>
              <a:rPr lang="tr-TR" sz="3200" dirty="0"/>
              <a:t>	Öncelikli olarak;</a:t>
            </a:r>
          </a:p>
          <a:p>
            <a:pPr marL="0" indent="0" algn="just">
              <a:buNone/>
            </a:pPr>
            <a:r>
              <a:rPr lang="tr-TR" sz="3200" dirty="0"/>
              <a:t>	</a:t>
            </a:r>
            <a:r>
              <a:rPr lang="tr-TR" sz="3200" b="1" dirty="0"/>
              <a:t>Başlat </a:t>
            </a:r>
            <a:r>
              <a:rPr lang="tr-TR" sz="3200" b="1" dirty="0" err="1"/>
              <a:t>menüsunun</a:t>
            </a:r>
            <a:r>
              <a:rPr lang="tr-TR" sz="3200" b="1" dirty="0"/>
              <a:t> yanındaki       arama kutusuna    Microsoft Excel 2016 yazarak </a:t>
            </a:r>
            <a:r>
              <a:rPr lang="tr-TR" sz="3200" b="1" dirty="0" err="1"/>
              <a:t>excel</a:t>
            </a:r>
            <a:r>
              <a:rPr lang="tr-TR" sz="3200" b="1" dirty="0"/>
              <a:t> uygulamasının açabiliriz. </a:t>
            </a:r>
            <a:r>
              <a:rPr lang="tr-TR" sz="3200" dirty="0"/>
              <a:t>Masaüstü </a:t>
            </a:r>
            <a:r>
              <a:rPr lang="tr-TR" sz="3200" dirty="0" err="1"/>
              <a:t>kısayolları</a:t>
            </a:r>
            <a:r>
              <a:rPr lang="tr-TR" sz="3200" dirty="0"/>
              <a:t> kullanılarak da uygulamaya erişilebilir.  </a:t>
            </a:r>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9850" y="2842566"/>
            <a:ext cx="514422" cy="362001"/>
          </a:xfrm>
          <a:prstGeom prst="rect">
            <a:avLst/>
          </a:prstGeom>
        </p:spPr>
      </p:pic>
    </p:spTree>
    <p:extLst>
      <p:ext uri="{BB962C8B-B14F-4D97-AF65-F5344CB8AC3E}">
        <p14:creationId xmlns:p14="http://schemas.microsoft.com/office/powerpoint/2010/main" val="717275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kdörtgen Belirtme Çizgisi 15"/>
          <p:cNvSpPr/>
          <p:nvPr/>
        </p:nvSpPr>
        <p:spPr>
          <a:xfrm>
            <a:off x="334359" y="3204567"/>
            <a:ext cx="1931938" cy="851535"/>
          </a:xfrm>
          <a:prstGeom prst="wedgeRectCallout">
            <a:avLst>
              <a:gd name="adj1" fmla="val 64181"/>
              <a:gd name="adj2" fmla="val -1993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Arama menüsünden yazılımı çalıştırma</a:t>
            </a:r>
          </a:p>
        </p:txBody>
      </p:sp>
      <p:sp>
        <p:nvSpPr>
          <p:cNvPr id="12" name="Dikdörtgen Belirtme Çizgisi 15"/>
          <p:cNvSpPr/>
          <p:nvPr/>
        </p:nvSpPr>
        <p:spPr>
          <a:xfrm>
            <a:off x="9692607" y="1576744"/>
            <a:ext cx="1931938" cy="851535"/>
          </a:xfrm>
          <a:prstGeom prst="wedgeRectCallout">
            <a:avLst>
              <a:gd name="adj1" fmla="val -126621"/>
              <a:gd name="adj2" fmla="val -999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Masaüstü simgelerinden yazılımı çalıştırma</a:t>
            </a:r>
          </a:p>
        </p:txBody>
      </p:sp>
      <p:sp>
        <p:nvSpPr>
          <p:cNvPr id="14" name="Dikdörtgen Belirtme Çizgisi 15"/>
          <p:cNvSpPr/>
          <p:nvPr/>
        </p:nvSpPr>
        <p:spPr>
          <a:xfrm>
            <a:off x="9158900" y="4688379"/>
            <a:ext cx="1931938" cy="2053243"/>
          </a:xfrm>
          <a:prstGeom prst="wedgeRectCallout">
            <a:avLst>
              <a:gd name="adj1" fmla="val -161527"/>
              <a:gd name="adj2" fmla="val -1046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Masaüstüne Sağ Tıklayarak Çıkan Ekrandan «Yeni» Düğmesine Tıklayarak Excel Uygulamasının Çalıştırma </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9886" y="274320"/>
            <a:ext cx="1918837" cy="3048426"/>
          </a:xfrm>
          <a:prstGeom prst="rect">
            <a:avLst/>
          </a:prstGeom>
        </p:spPr>
      </p:pic>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0286" y="119261"/>
            <a:ext cx="2246419" cy="2075512"/>
          </a:xfrm>
          <a:prstGeom prst="rect">
            <a:avLst/>
          </a:prstGeom>
        </p:spPr>
      </p:pic>
      <p:pic>
        <p:nvPicPr>
          <p:cNvPr id="9" name="Resim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8496" y="3525018"/>
            <a:ext cx="3542236" cy="2975815"/>
          </a:xfrm>
          <a:prstGeom prst="rect">
            <a:avLst/>
          </a:prstGeom>
        </p:spPr>
      </p:pic>
    </p:spTree>
    <p:extLst>
      <p:ext uri="{BB962C8B-B14F-4D97-AF65-F5344CB8AC3E}">
        <p14:creationId xmlns:p14="http://schemas.microsoft.com/office/powerpoint/2010/main" val="2036214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2342" y="1459542"/>
            <a:ext cx="4522123" cy="4451680"/>
          </a:xfrm>
        </p:spPr>
        <p:txBody>
          <a:bodyPr>
            <a:normAutofit/>
          </a:bodyPr>
          <a:lstStyle/>
          <a:p>
            <a:pPr marL="0" indent="0" algn="ctr">
              <a:buNone/>
            </a:pPr>
            <a:r>
              <a:rPr lang="tr-TR" sz="3200" dirty="0"/>
              <a:t>Program açıldığında yandaki gibi bir pencere ile karşılaşacaksınız. Bu pencere </a:t>
            </a:r>
            <a:r>
              <a:rPr lang="tr-TR" sz="3200" b="1" dirty="0"/>
              <a:t>çalışma kitabı</a:t>
            </a:r>
            <a:r>
              <a:rPr lang="tr-TR" sz="3200" dirty="0"/>
              <a:t> olarak adlandırılmaktadır. Buradaki öğeler ilerleyen adımlarda anlatılacaktır. </a:t>
            </a:r>
          </a:p>
        </p:txBody>
      </p:sp>
      <p:sp>
        <p:nvSpPr>
          <p:cNvPr id="11" name="Dikdörtgen Belirtme Çizgisi 15"/>
          <p:cNvSpPr/>
          <p:nvPr/>
        </p:nvSpPr>
        <p:spPr>
          <a:xfrm>
            <a:off x="8258145" y="6048935"/>
            <a:ext cx="1568451" cy="266700"/>
          </a:xfrm>
          <a:prstGeom prst="wedgeRectCallout">
            <a:avLst>
              <a:gd name="adj1" fmla="val -108205"/>
              <a:gd name="adj2" fmla="val -3056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Çalışma Kitabı</a:t>
            </a:r>
          </a:p>
        </p:txBody>
      </p:sp>
      <p:sp>
        <p:nvSpPr>
          <p:cNvPr id="2" name="Title 1"/>
          <p:cNvSpPr>
            <a:spLocks noGrp="1"/>
          </p:cNvSpPr>
          <p:nvPr>
            <p:ph type="title"/>
          </p:nvPr>
        </p:nvSpPr>
        <p:spPr/>
        <p:txBody>
          <a:bodyPr>
            <a:normAutofit/>
          </a:bodyPr>
          <a:lstStyle/>
          <a:p>
            <a:pPr algn="just"/>
            <a:r>
              <a:rPr lang="tr-TR" sz="4400" dirty="0"/>
              <a:t>	Çalışma Alanı</a:t>
            </a:r>
          </a:p>
        </p:txBody>
      </p:sp>
      <p:pic>
        <p:nvPicPr>
          <p:cNvPr id="12" name="İçerik Yer Tutucusu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9363" y="1414359"/>
            <a:ext cx="6271460" cy="3951108"/>
          </a:xfrm>
          <a:prstGeom prst="rect">
            <a:avLst/>
          </a:prstGeom>
        </p:spPr>
      </p:pic>
    </p:spTree>
    <p:extLst>
      <p:ext uri="{BB962C8B-B14F-4D97-AF65-F5344CB8AC3E}">
        <p14:creationId xmlns:p14="http://schemas.microsoft.com/office/powerpoint/2010/main" val="3166652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tr-TR" sz="4400" dirty="0"/>
              <a:t>	Çalışma Alanı</a:t>
            </a:r>
          </a:p>
        </p:txBody>
      </p:sp>
      <p:sp>
        <p:nvSpPr>
          <p:cNvPr id="3" name="Content Placeholder 2"/>
          <p:cNvSpPr>
            <a:spLocks noGrp="1"/>
          </p:cNvSpPr>
          <p:nvPr>
            <p:ph idx="1"/>
          </p:nvPr>
        </p:nvSpPr>
        <p:spPr>
          <a:xfrm>
            <a:off x="2589212" y="1892300"/>
            <a:ext cx="8915400" cy="4209422"/>
          </a:xfrm>
        </p:spPr>
        <p:txBody>
          <a:bodyPr>
            <a:normAutofit/>
          </a:bodyPr>
          <a:lstStyle/>
          <a:p>
            <a:pPr marL="0" indent="0" algn="just">
              <a:buNone/>
            </a:pPr>
            <a:r>
              <a:rPr lang="tr-TR" sz="3200" dirty="0"/>
              <a:t>	Bir elektronik tablo yazılımını açtığınızda göreceğiniz şey, kutucuklarla dolu bir pencere olacaktır. Satırlar ve sütunların kesişmesiyle oluşan bu kutucuklara </a:t>
            </a:r>
            <a:r>
              <a:rPr lang="tr-TR" sz="3200" b="1" dirty="0"/>
              <a:t>hücre </a:t>
            </a:r>
            <a:r>
              <a:rPr lang="tr-TR" sz="3200" dirty="0"/>
              <a:t>adı verilir. </a:t>
            </a:r>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4366" y="3875487"/>
            <a:ext cx="9070245" cy="1976673"/>
          </a:xfrm>
          <a:prstGeom prst="rect">
            <a:avLst/>
          </a:prstGeom>
        </p:spPr>
      </p:pic>
      <p:sp>
        <p:nvSpPr>
          <p:cNvPr id="11" name="Dikdörtgen Belirtme Çizgisi 11"/>
          <p:cNvSpPr/>
          <p:nvPr/>
        </p:nvSpPr>
        <p:spPr>
          <a:xfrm>
            <a:off x="3598548" y="5170249"/>
            <a:ext cx="769285" cy="415419"/>
          </a:xfrm>
          <a:prstGeom prst="wedgeRectCallout">
            <a:avLst>
              <a:gd name="adj1" fmla="val -74926"/>
              <a:gd name="adj2" fmla="val -1304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Hücre</a:t>
            </a:r>
          </a:p>
        </p:txBody>
      </p:sp>
    </p:spTree>
    <p:extLst>
      <p:ext uri="{BB962C8B-B14F-4D97-AF65-F5344CB8AC3E}">
        <p14:creationId xmlns:p14="http://schemas.microsoft.com/office/powerpoint/2010/main" val="362500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a:buNone/>
            </a:pPr>
            <a:r>
              <a:rPr lang="tr-TR" sz="3200" dirty="0"/>
              <a:t>	Hücreleri oluşturan </a:t>
            </a:r>
            <a:r>
              <a:rPr lang="tr-TR" sz="3200" b="1" dirty="0"/>
              <a:t>satırlar</a:t>
            </a:r>
            <a:r>
              <a:rPr lang="tr-TR" sz="3200" dirty="0"/>
              <a:t> </a:t>
            </a:r>
            <a:r>
              <a:rPr lang="tr-TR" sz="3200" dirty="0">
                <a:solidFill>
                  <a:srgbClr val="FF0000"/>
                </a:solidFill>
              </a:rPr>
              <a:t>sayılarla,</a:t>
            </a:r>
            <a:r>
              <a:rPr lang="tr-TR" sz="3200" dirty="0"/>
              <a:t> </a:t>
            </a:r>
            <a:r>
              <a:rPr lang="tr-TR" sz="3200" b="1" dirty="0"/>
              <a:t>sütunlar</a:t>
            </a:r>
            <a:r>
              <a:rPr lang="tr-TR" sz="3200" dirty="0"/>
              <a:t> ise </a:t>
            </a:r>
            <a:r>
              <a:rPr lang="tr-TR" sz="3200" dirty="0">
                <a:solidFill>
                  <a:srgbClr val="FF0000"/>
                </a:solidFill>
              </a:rPr>
              <a:t>harflerle</a:t>
            </a:r>
            <a:r>
              <a:rPr lang="tr-TR" sz="3200" dirty="0"/>
              <a:t> isimlendirilir. Bir hücreyi oluşturan sütunun harfi ile satırın numarası, o </a:t>
            </a:r>
            <a:r>
              <a:rPr lang="tr-TR" sz="3200" b="1" dirty="0"/>
              <a:t>hücrenin adresi</a:t>
            </a:r>
            <a:r>
              <a:rPr lang="tr-TR" sz="3200" dirty="0"/>
              <a:t>ni belirler. Bu çubuğa </a:t>
            </a:r>
            <a:r>
              <a:rPr lang="tr-TR" sz="3200" b="1" dirty="0"/>
              <a:t>adres çubuğu</a:t>
            </a:r>
            <a:r>
              <a:rPr lang="tr-TR" sz="3200" dirty="0"/>
              <a:t> denir. Bu hücrelerin oluşturduğu alana ise </a:t>
            </a:r>
            <a:r>
              <a:rPr lang="tr-TR" sz="3200" b="1" dirty="0"/>
              <a:t>çalışma sayfası </a:t>
            </a:r>
            <a:r>
              <a:rPr lang="tr-TR" sz="3200" dirty="0"/>
              <a:t>adı verilir ve bütün işlemler bu alanda yapılır.</a:t>
            </a:r>
          </a:p>
          <a:p>
            <a:pPr marL="0" indent="0" algn="just">
              <a:buNone/>
            </a:pPr>
            <a:endParaRPr lang="tr-TR" sz="3200" dirty="0"/>
          </a:p>
        </p:txBody>
      </p:sp>
      <p:sp>
        <p:nvSpPr>
          <p:cNvPr id="9" name="Title 1"/>
          <p:cNvSpPr>
            <a:spLocks noGrp="1"/>
          </p:cNvSpPr>
          <p:nvPr>
            <p:ph type="title"/>
          </p:nvPr>
        </p:nvSpPr>
        <p:spPr>
          <a:xfrm>
            <a:off x="2592925" y="624110"/>
            <a:ext cx="8911687" cy="1280890"/>
          </a:xfrm>
        </p:spPr>
        <p:txBody>
          <a:bodyPr>
            <a:normAutofit/>
          </a:bodyPr>
          <a:lstStyle/>
          <a:p>
            <a:pPr algn="just"/>
            <a:r>
              <a:rPr lang="tr-TR" sz="4400" dirty="0"/>
              <a:t>	Çalışma Alanı</a:t>
            </a:r>
          </a:p>
        </p:txBody>
      </p:sp>
    </p:spTree>
    <p:extLst>
      <p:ext uri="{BB962C8B-B14F-4D97-AF65-F5344CB8AC3E}">
        <p14:creationId xmlns:p14="http://schemas.microsoft.com/office/powerpoint/2010/main" val="3606714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pic>
        <p:nvPicPr>
          <p:cNvPr id="8"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r="38071" b="60923"/>
          <a:stretch/>
        </p:blipFill>
        <p:spPr>
          <a:xfrm>
            <a:off x="1017500" y="3167127"/>
            <a:ext cx="10293352" cy="3653433"/>
          </a:xfrm>
          <a:prstGeom prst="rect">
            <a:avLst/>
          </a:prstGeom>
        </p:spPr>
      </p:pic>
      <p:sp>
        <p:nvSpPr>
          <p:cNvPr id="9" name="İçerik Yer Tutucusu 8"/>
          <p:cNvSpPr>
            <a:spLocks noGrp="1"/>
          </p:cNvSpPr>
          <p:nvPr>
            <p:ph idx="1"/>
          </p:nvPr>
        </p:nvSpPr>
        <p:spPr/>
        <p:txBody>
          <a:bodyPr/>
          <a:lstStyle/>
          <a:p>
            <a:endParaRPr lang="tr-TR"/>
          </a:p>
        </p:txBody>
      </p:sp>
      <p:pic>
        <p:nvPicPr>
          <p:cNvPr id="20" name="İçerik Yer Tutucusu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78" y="34136"/>
            <a:ext cx="12108873" cy="6820560"/>
          </a:xfrm>
          <a:prstGeom prst="rect">
            <a:avLst/>
          </a:prstGeom>
        </p:spPr>
      </p:pic>
      <p:sp>
        <p:nvSpPr>
          <p:cNvPr id="21" name="Dikdörtgen Belirtme Çizgisi 13"/>
          <p:cNvSpPr/>
          <p:nvPr/>
        </p:nvSpPr>
        <p:spPr>
          <a:xfrm>
            <a:off x="4581235" y="1483487"/>
            <a:ext cx="1174749" cy="266700"/>
          </a:xfrm>
          <a:prstGeom prst="wedgeRectCallout">
            <a:avLst>
              <a:gd name="adj1" fmla="val -59493"/>
              <a:gd name="adj2" fmla="val -1056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Sütun</a:t>
            </a:r>
          </a:p>
        </p:txBody>
      </p:sp>
      <p:sp>
        <p:nvSpPr>
          <p:cNvPr id="22" name="Dikdörtgen Belirtme Çizgisi 21"/>
          <p:cNvSpPr/>
          <p:nvPr/>
        </p:nvSpPr>
        <p:spPr>
          <a:xfrm>
            <a:off x="1998229" y="2054121"/>
            <a:ext cx="1568451" cy="266700"/>
          </a:xfrm>
          <a:prstGeom prst="wedgeRectCallout">
            <a:avLst>
              <a:gd name="adj1" fmla="val -153644"/>
              <a:gd name="adj2" fmla="val -3913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Adres Çubuğu</a:t>
            </a:r>
          </a:p>
        </p:txBody>
      </p:sp>
      <p:sp>
        <p:nvSpPr>
          <p:cNvPr id="23" name="Dikdörtgen Belirtme Çizgisi 18"/>
          <p:cNvSpPr/>
          <p:nvPr/>
        </p:nvSpPr>
        <p:spPr>
          <a:xfrm>
            <a:off x="233082" y="3265159"/>
            <a:ext cx="1174749" cy="266700"/>
          </a:xfrm>
          <a:prstGeom prst="wedgeRectCallout">
            <a:avLst>
              <a:gd name="adj1" fmla="val -59493"/>
              <a:gd name="adj2" fmla="val -1056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Satır</a:t>
            </a:r>
          </a:p>
        </p:txBody>
      </p:sp>
      <p:sp>
        <p:nvSpPr>
          <p:cNvPr id="24" name="Dikdörtgen Belirtme Çizgisi 23"/>
          <p:cNvSpPr/>
          <p:nvPr/>
        </p:nvSpPr>
        <p:spPr>
          <a:xfrm>
            <a:off x="1404156" y="4900510"/>
            <a:ext cx="1762123" cy="445770"/>
          </a:xfrm>
          <a:prstGeom prst="wedgeRectCallout">
            <a:avLst>
              <a:gd name="adj1" fmla="val -80392"/>
              <a:gd name="adj2" fmla="val 2705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Çalışma Sayfaları</a:t>
            </a:r>
          </a:p>
        </p:txBody>
      </p:sp>
    </p:spTree>
    <p:extLst>
      <p:ext uri="{BB962C8B-B14F-4D97-AF65-F5344CB8AC3E}">
        <p14:creationId xmlns:p14="http://schemas.microsoft.com/office/powerpoint/2010/main" val="1508768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a:buNone/>
            </a:pPr>
            <a:r>
              <a:rPr lang="tr-TR" sz="3200" dirty="0"/>
              <a:t>	Çalışma sayfalarının biraraya gelerek oluşturdukları belgeye ise </a:t>
            </a:r>
            <a:r>
              <a:rPr lang="tr-TR" sz="3200" b="1" dirty="0"/>
              <a:t>kitap</a:t>
            </a:r>
            <a:r>
              <a:rPr lang="tr-TR" sz="3200" dirty="0"/>
              <a:t> adı verilir.  Kullanılan bu elektronik tablo kitabının başlığını içeren çubuğa ise </a:t>
            </a:r>
            <a:r>
              <a:rPr lang="tr-TR" sz="3200" b="1" dirty="0"/>
              <a:t>başlık çubuğu</a:t>
            </a:r>
            <a:r>
              <a:rPr lang="tr-TR" sz="3200" dirty="0"/>
              <a:t> adı verilir. Yazılan formüllerin gösterildiği çubuğa ise </a:t>
            </a:r>
            <a:r>
              <a:rPr lang="tr-TR" sz="3200" b="1" dirty="0"/>
              <a:t>formül çubuğu</a:t>
            </a:r>
            <a:r>
              <a:rPr lang="tr-TR" sz="3200" dirty="0"/>
              <a:t> adı verilir. Çalışma sayfası hakkında bilgiler içeren çubuğa </a:t>
            </a:r>
            <a:r>
              <a:rPr lang="tr-TR" sz="3200" b="1" dirty="0"/>
              <a:t>durum çubuğu</a:t>
            </a:r>
            <a:r>
              <a:rPr lang="tr-TR" sz="3200" dirty="0"/>
              <a:t> denir.  </a:t>
            </a:r>
          </a:p>
        </p:txBody>
      </p:sp>
      <p:sp>
        <p:nvSpPr>
          <p:cNvPr id="9" name="Title 1"/>
          <p:cNvSpPr>
            <a:spLocks noGrp="1"/>
          </p:cNvSpPr>
          <p:nvPr>
            <p:ph type="title"/>
          </p:nvPr>
        </p:nvSpPr>
        <p:spPr/>
        <p:txBody>
          <a:bodyPr>
            <a:normAutofit/>
          </a:bodyPr>
          <a:lstStyle/>
          <a:p>
            <a:pPr algn="just"/>
            <a:r>
              <a:rPr lang="tr-TR" sz="4400" dirty="0"/>
              <a:t>	Çalışma Alanı</a:t>
            </a:r>
          </a:p>
        </p:txBody>
      </p:sp>
    </p:spTree>
    <p:extLst>
      <p:ext uri="{BB962C8B-B14F-4D97-AF65-F5344CB8AC3E}">
        <p14:creationId xmlns:p14="http://schemas.microsoft.com/office/powerpoint/2010/main" val="1718347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tr-TR" sz="4400" dirty="0"/>
              <a:t>HESAP </a:t>
            </a:r>
            <a:r>
              <a:rPr lang="tr-TR" sz="4400"/>
              <a:t>TABLOLARI - I -</a:t>
            </a:r>
            <a:endParaRPr lang="tr-TR" sz="4400" dirty="0"/>
          </a:p>
        </p:txBody>
      </p:sp>
      <p:sp>
        <p:nvSpPr>
          <p:cNvPr id="4" name="Subtitle 3"/>
          <p:cNvSpPr>
            <a:spLocks noGrp="1"/>
          </p:cNvSpPr>
          <p:nvPr>
            <p:ph type="subTitle" idx="1"/>
          </p:nvPr>
        </p:nvSpPr>
        <p:spPr>
          <a:xfrm>
            <a:off x="2589214" y="4777380"/>
            <a:ext cx="1669966" cy="624800"/>
          </a:xfrm>
        </p:spPr>
        <p:txBody>
          <a:bodyPr>
            <a:normAutofit/>
          </a:bodyPr>
          <a:lstStyle/>
          <a:p>
            <a:r>
              <a:rPr lang="tr-TR" sz="3200" dirty="0"/>
              <a:t>Hafta 7</a:t>
            </a:r>
          </a:p>
        </p:txBody>
      </p:sp>
    </p:spTree>
    <p:extLst>
      <p:ext uri="{BB962C8B-B14F-4D97-AF65-F5344CB8AC3E}">
        <p14:creationId xmlns:p14="http://schemas.microsoft.com/office/powerpoint/2010/main" val="28306842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pic>
        <p:nvPicPr>
          <p:cNvPr id="7" name="İçerik Yer Tutucusu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pic>
        <p:nvPicPr>
          <p:cNvPr id="8"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r="38071" b="60923"/>
          <a:stretch/>
        </p:blipFill>
        <p:spPr>
          <a:xfrm>
            <a:off x="1898649" y="3204567"/>
            <a:ext cx="10293352" cy="3653433"/>
          </a:xfrm>
          <a:prstGeom prst="rect">
            <a:avLst/>
          </a:prstGeom>
        </p:spPr>
      </p:pic>
      <p:sp>
        <p:nvSpPr>
          <p:cNvPr id="14" name="Dikdörtgen Belirtme Çizgisi 16"/>
          <p:cNvSpPr/>
          <p:nvPr/>
        </p:nvSpPr>
        <p:spPr>
          <a:xfrm>
            <a:off x="3577429" y="1461592"/>
            <a:ext cx="1574800" cy="273050"/>
          </a:xfrm>
          <a:prstGeom prst="wedgeRectCallout">
            <a:avLst>
              <a:gd name="adj1" fmla="val 83107"/>
              <a:gd name="adj2" fmla="val -5095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Başlık Çubuğu</a:t>
            </a:r>
          </a:p>
        </p:txBody>
      </p:sp>
      <p:sp>
        <p:nvSpPr>
          <p:cNvPr id="15" name="Dikdörtgen Belirtme Çizgisi 14"/>
          <p:cNvSpPr/>
          <p:nvPr/>
        </p:nvSpPr>
        <p:spPr>
          <a:xfrm>
            <a:off x="57908" y="1940689"/>
            <a:ext cx="1727574" cy="290885"/>
          </a:xfrm>
          <a:prstGeom prst="wedgeRectCallout">
            <a:avLst>
              <a:gd name="adj1" fmla="val 46781"/>
              <a:gd name="adj2" fmla="val -3396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Formül Çubuğu</a:t>
            </a:r>
          </a:p>
        </p:txBody>
      </p:sp>
      <p:sp>
        <p:nvSpPr>
          <p:cNvPr id="16" name="Dikdörtgen Belirtme Çizgisi 16"/>
          <p:cNvSpPr/>
          <p:nvPr/>
        </p:nvSpPr>
        <p:spPr>
          <a:xfrm>
            <a:off x="7283325" y="1757174"/>
            <a:ext cx="1574800" cy="273050"/>
          </a:xfrm>
          <a:prstGeom prst="wedgeRectCallout">
            <a:avLst>
              <a:gd name="adj1" fmla="val -109872"/>
              <a:gd name="adj2" fmla="val -6178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Kitap 1</a:t>
            </a:r>
          </a:p>
        </p:txBody>
      </p:sp>
      <p:sp>
        <p:nvSpPr>
          <p:cNvPr id="17" name="Dikdörtgen Belirtme Çizgisi 22"/>
          <p:cNvSpPr/>
          <p:nvPr/>
        </p:nvSpPr>
        <p:spPr>
          <a:xfrm>
            <a:off x="4751822" y="5751765"/>
            <a:ext cx="1762123" cy="266700"/>
          </a:xfrm>
          <a:prstGeom prst="wedgeRectCallout">
            <a:avLst>
              <a:gd name="adj1" fmla="val -119312"/>
              <a:gd name="adj2" fmla="val 2419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Durum çubuğu</a:t>
            </a:r>
          </a:p>
        </p:txBody>
      </p:sp>
    </p:spTree>
    <p:extLst>
      <p:ext uri="{BB962C8B-B14F-4D97-AF65-F5344CB8AC3E}">
        <p14:creationId xmlns:p14="http://schemas.microsoft.com/office/powerpoint/2010/main" val="1628661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1999" cy="6916836"/>
          </a:xfrm>
        </p:spPr>
      </p:pic>
      <p:pic>
        <p:nvPicPr>
          <p:cNvPr id="8"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r="38071" b="60923"/>
          <a:stretch/>
        </p:blipFill>
        <p:spPr>
          <a:xfrm>
            <a:off x="1898649" y="3204567"/>
            <a:ext cx="10293352" cy="3653433"/>
          </a:xfrm>
          <a:prstGeom prst="rect">
            <a:avLst/>
          </a:prstGeom>
        </p:spPr>
      </p:pic>
      <p:sp>
        <p:nvSpPr>
          <p:cNvPr id="29" name="Dikdörtgen Belirtme Çizgisi 28"/>
          <p:cNvSpPr/>
          <p:nvPr/>
        </p:nvSpPr>
        <p:spPr>
          <a:xfrm>
            <a:off x="788464" y="447675"/>
            <a:ext cx="1174749" cy="266700"/>
          </a:xfrm>
          <a:prstGeom prst="wedgeRectCallout">
            <a:avLst>
              <a:gd name="adj1" fmla="val -59493"/>
              <a:gd name="adj2" fmla="val -1056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Sekmeler</a:t>
            </a:r>
          </a:p>
        </p:txBody>
      </p:sp>
      <p:sp>
        <p:nvSpPr>
          <p:cNvPr id="30" name="Dikdörtgen Belirtme Çizgisi 29"/>
          <p:cNvSpPr/>
          <p:nvPr/>
        </p:nvSpPr>
        <p:spPr>
          <a:xfrm>
            <a:off x="399876" y="2000477"/>
            <a:ext cx="1412875" cy="266700"/>
          </a:xfrm>
          <a:prstGeom prst="wedgeRectCallout">
            <a:avLst>
              <a:gd name="adj1" fmla="val -48706"/>
              <a:gd name="adj2" fmla="val -2437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Etkin Hücre</a:t>
            </a:r>
          </a:p>
        </p:txBody>
      </p:sp>
      <p:sp>
        <p:nvSpPr>
          <p:cNvPr id="31" name="Dikdörtgen Belirtme Çizgisi 30"/>
          <p:cNvSpPr/>
          <p:nvPr/>
        </p:nvSpPr>
        <p:spPr>
          <a:xfrm>
            <a:off x="6218843" y="1468934"/>
            <a:ext cx="1174749" cy="266700"/>
          </a:xfrm>
          <a:prstGeom prst="wedgeRectCallout">
            <a:avLst>
              <a:gd name="adj1" fmla="val -59493"/>
              <a:gd name="adj2" fmla="val -1056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Sütun</a:t>
            </a:r>
          </a:p>
        </p:txBody>
      </p:sp>
      <p:sp>
        <p:nvSpPr>
          <p:cNvPr id="32" name="Dikdörtgen Belirtme Çizgisi 31"/>
          <p:cNvSpPr/>
          <p:nvPr/>
        </p:nvSpPr>
        <p:spPr>
          <a:xfrm>
            <a:off x="2589212" y="1293446"/>
            <a:ext cx="1682751" cy="266700"/>
          </a:xfrm>
          <a:prstGeom prst="wedgeRectCallout">
            <a:avLst>
              <a:gd name="adj1" fmla="val -96474"/>
              <a:gd name="adj2" fmla="val -1151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Formül Çubuğu</a:t>
            </a:r>
          </a:p>
        </p:txBody>
      </p:sp>
      <p:sp>
        <p:nvSpPr>
          <p:cNvPr id="33" name="Dikdörtgen Belirtme Çizgisi 32"/>
          <p:cNvSpPr/>
          <p:nvPr/>
        </p:nvSpPr>
        <p:spPr>
          <a:xfrm>
            <a:off x="2028339" y="2022505"/>
            <a:ext cx="1568451" cy="266700"/>
          </a:xfrm>
          <a:prstGeom prst="wedgeRectCallout">
            <a:avLst>
              <a:gd name="adj1" fmla="val -153644"/>
              <a:gd name="adj2" fmla="val -3913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Adres Çubuğu</a:t>
            </a:r>
          </a:p>
        </p:txBody>
      </p:sp>
      <p:sp>
        <p:nvSpPr>
          <p:cNvPr id="34" name="Dikdörtgen Belirtme Çizgisi 33"/>
          <p:cNvSpPr/>
          <p:nvPr/>
        </p:nvSpPr>
        <p:spPr>
          <a:xfrm>
            <a:off x="6321424" y="330200"/>
            <a:ext cx="1574800" cy="273050"/>
          </a:xfrm>
          <a:prstGeom prst="wedgeRectCallout">
            <a:avLst>
              <a:gd name="adj1" fmla="val -59493"/>
              <a:gd name="adj2" fmla="val -1056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Başlık Çubuğu</a:t>
            </a:r>
          </a:p>
        </p:txBody>
      </p:sp>
      <p:sp>
        <p:nvSpPr>
          <p:cNvPr id="35" name="Dikdörtgen Belirtme Çizgisi 34"/>
          <p:cNvSpPr/>
          <p:nvPr/>
        </p:nvSpPr>
        <p:spPr>
          <a:xfrm>
            <a:off x="5044094" y="2095818"/>
            <a:ext cx="1663700" cy="266700"/>
          </a:xfrm>
          <a:prstGeom prst="wedgeRectCallout">
            <a:avLst>
              <a:gd name="adj1" fmla="val -87737"/>
              <a:gd name="adj2" fmla="val -5199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Araç Çubukları</a:t>
            </a:r>
          </a:p>
        </p:txBody>
      </p:sp>
      <p:sp>
        <p:nvSpPr>
          <p:cNvPr id="36" name="Dikdörtgen Belirtme Çizgisi 35"/>
          <p:cNvSpPr/>
          <p:nvPr/>
        </p:nvSpPr>
        <p:spPr>
          <a:xfrm>
            <a:off x="201089" y="3153383"/>
            <a:ext cx="1174749" cy="266700"/>
          </a:xfrm>
          <a:prstGeom prst="wedgeRectCallout">
            <a:avLst>
              <a:gd name="adj1" fmla="val -59493"/>
              <a:gd name="adj2" fmla="val -1056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Satır</a:t>
            </a:r>
          </a:p>
        </p:txBody>
      </p:sp>
      <p:sp>
        <p:nvSpPr>
          <p:cNvPr id="37" name="Dikdörtgen Belirtme Çizgisi 36"/>
          <p:cNvSpPr/>
          <p:nvPr/>
        </p:nvSpPr>
        <p:spPr>
          <a:xfrm>
            <a:off x="4768851" y="4171704"/>
            <a:ext cx="1762123" cy="266700"/>
          </a:xfrm>
          <a:prstGeom prst="wedgeRectCallout">
            <a:avLst>
              <a:gd name="adj1" fmla="val -57330"/>
              <a:gd name="adj2" fmla="val -1151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Kılavuz Çizgileri</a:t>
            </a:r>
          </a:p>
        </p:txBody>
      </p:sp>
      <p:sp>
        <p:nvSpPr>
          <p:cNvPr id="38" name="Dikdörtgen Belirtme Çizgisi 21"/>
          <p:cNvSpPr/>
          <p:nvPr/>
        </p:nvSpPr>
        <p:spPr>
          <a:xfrm>
            <a:off x="8910639" y="4336564"/>
            <a:ext cx="2165349" cy="2099422"/>
          </a:xfrm>
          <a:custGeom>
            <a:avLst/>
            <a:gdLst>
              <a:gd name="connsiteX0" fmla="*/ 0 w 2165349"/>
              <a:gd name="connsiteY0" fmla="*/ 0 h 266700"/>
              <a:gd name="connsiteX1" fmla="*/ 1263120 w 2165349"/>
              <a:gd name="connsiteY1" fmla="*/ 0 h 266700"/>
              <a:gd name="connsiteX2" fmla="*/ 1263120 w 2165349"/>
              <a:gd name="connsiteY2" fmla="*/ 0 h 266700"/>
              <a:gd name="connsiteX3" fmla="*/ 1804458 w 2165349"/>
              <a:gd name="connsiteY3" fmla="*/ 0 h 266700"/>
              <a:gd name="connsiteX4" fmla="*/ 2165349 w 2165349"/>
              <a:gd name="connsiteY4" fmla="*/ 0 h 266700"/>
              <a:gd name="connsiteX5" fmla="*/ 2165349 w 2165349"/>
              <a:gd name="connsiteY5" fmla="*/ 155575 h 266700"/>
              <a:gd name="connsiteX6" fmla="*/ 2165349 w 2165349"/>
              <a:gd name="connsiteY6" fmla="*/ 155575 h 266700"/>
              <a:gd name="connsiteX7" fmla="*/ 2165349 w 2165349"/>
              <a:gd name="connsiteY7" fmla="*/ 222250 h 266700"/>
              <a:gd name="connsiteX8" fmla="*/ 2165349 w 2165349"/>
              <a:gd name="connsiteY8" fmla="*/ 266700 h 266700"/>
              <a:gd name="connsiteX9" fmla="*/ 1804458 w 2165349"/>
              <a:gd name="connsiteY9" fmla="*/ 266700 h 266700"/>
              <a:gd name="connsiteX10" fmla="*/ 2017629 w 2165349"/>
              <a:gd name="connsiteY10" fmla="*/ 2099422 h 266700"/>
              <a:gd name="connsiteX11" fmla="*/ 1263120 w 2165349"/>
              <a:gd name="connsiteY11" fmla="*/ 266700 h 266700"/>
              <a:gd name="connsiteX12" fmla="*/ 0 w 2165349"/>
              <a:gd name="connsiteY12" fmla="*/ 266700 h 266700"/>
              <a:gd name="connsiteX13" fmla="*/ 0 w 2165349"/>
              <a:gd name="connsiteY13" fmla="*/ 222250 h 266700"/>
              <a:gd name="connsiteX14" fmla="*/ 0 w 2165349"/>
              <a:gd name="connsiteY14" fmla="*/ 155575 h 266700"/>
              <a:gd name="connsiteX15" fmla="*/ 0 w 2165349"/>
              <a:gd name="connsiteY15" fmla="*/ 155575 h 266700"/>
              <a:gd name="connsiteX16" fmla="*/ 0 w 2165349"/>
              <a:gd name="connsiteY16" fmla="*/ 0 h 266700"/>
              <a:gd name="connsiteX0" fmla="*/ 0 w 2165349"/>
              <a:gd name="connsiteY0" fmla="*/ 0 h 2099422"/>
              <a:gd name="connsiteX1" fmla="*/ 1263120 w 2165349"/>
              <a:gd name="connsiteY1" fmla="*/ 0 h 2099422"/>
              <a:gd name="connsiteX2" fmla="*/ 1263120 w 2165349"/>
              <a:gd name="connsiteY2" fmla="*/ 0 h 2099422"/>
              <a:gd name="connsiteX3" fmla="*/ 1804458 w 2165349"/>
              <a:gd name="connsiteY3" fmla="*/ 0 h 2099422"/>
              <a:gd name="connsiteX4" fmla="*/ 2165349 w 2165349"/>
              <a:gd name="connsiteY4" fmla="*/ 0 h 2099422"/>
              <a:gd name="connsiteX5" fmla="*/ 2165349 w 2165349"/>
              <a:gd name="connsiteY5" fmla="*/ 155575 h 2099422"/>
              <a:gd name="connsiteX6" fmla="*/ 2165349 w 2165349"/>
              <a:gd name="connsiteY6" fmla="*/ 155575 h 2099422"/>
              <a:gd name="connsiteX7" fmla="*/ 2165349 w 2165349"/>
              <a:gd name="connsiteY7" fmla="*/ 222250 h 2099422"/>
              <a:gd name="connsiteX8" fmla="*/ 2165349 w 2165349"/>
              <a:gd name="connsiteY8" fmla="*/ 266700 h 2099422"/>
              <a:gd name="connsiteX9" fmla="*/ 1804458 w 2165349"/>
              <a:gd name="connsiteY9" fmla="*/ 266700 h 2099422"/>
              <a:gd name="connsiteX10" fmla="*/ 2017629 w 2165349"/>
              <a:gd name="connsiteY10" fmla="*/ 2099422 h 2099422"/>
              <a:gd name="connsiteX11" fmla="*/ 1682220 w 2165349"/>
              <a:gd name="connsiteY11" fmla="*/ 266700 h 2099422"/>
              <a:gd name="connsiteX12" fmla="*/ 0 w 2165349"/>
              <a:gd name="connsiteY12" fmla="*/ 266700 h 2099422"/>
              <a:gd name="connsiteX13" fmla="*/ 0 w 2165349"/>
              <a:gd name="connsiteY13" fmla="*/ 222250 h 2099422"/>
              <a:gd name="connsiteX14" fmla="*/ 0 w 2165349"/>
              <a:gd name="connsiteY14" fmla="*/ 155575 h 2099422"/>
              <a:gd name="connsiteX15" fmla="*/ 0 w 2165349"/>
              <a:gd name="connsiteY15" fmla="*/ 155575 h 2099422"/>
              <a:gd name="connsiteX16" fmla="*/ 0 w 2165349"/>
              <a:gd name="connsiteY16" fmla="*/ 0 h 2099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65349" h="2099422">
                <a:moveTo>
                  <a:pt x="0" y="0"/>
                </a:moveTo>
                <a:lnTo>
                  <a:pt x="1263120" y="0"/>
                </a:lnTo>
                <a:lnTo>
                  <a:pt x="1263120" y="0"/>
                </a:lnTo>
                <a:lnTo>
                  <a:pt x="1804458" y="0"/>
                </a:lnTo>
                <a:lnTo>
                  <a:pt x="2165349" y="0"/>
                </a:lnTo>
                <a:lnTo>
                  <a:pt x="2165349" y="155575"/>
                </a:lnTo>
                <a:lnTo>
                  <a:pt x="2165349" y="155575"/>
                </a:lnTo>
                <a:lnTo>
                  <a:pt x="2165349" y="222250"/>
                </a:lnTo>
                <a:lnTo>
                  <a:pt x="2165349" y="266700"/>
                </a:lnTo>
                <a:lnTo>
                  <a:pt x="1804458" y="266700"/>
                </a:lnTo>
                <a:lnTo>
                  <a:pt x="2017629" y="2099422"/>
                </a:lnTo>
                <a:lnTo>
                  <a:pt x="1682220" y="266700"/>
                </a:lnTo>
                <a:lnTo>
                  <a:pt x="0" y="266700"/>
                </a:lnTo>
                <a:lnTo>
                  <a:pt x="0" y="222250"/>
                </a:lnTo>
                <a:lnTo>
                  <a:pt x="0" y="155575"/>
                </a:lnTo>
                <a:lnTo>
                  <a:pt x="0" y="155575"/>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39" name="Dikdörtgen Belirtme Çizgisi 38"/>
          <p:cNvSpPr/>
          <p:nvPr/>
        </p:nvSpPr>
        <p:spPr>
          <a:xfrm>
            <a:off x="8910637" y="4336564"/>
            <a:ext cx="2165349" cy="266700"/>
          </a:xfrm>
          <a:prstGeom prst="wedgeRectCallout">
            <a:avLst>
              <a:gd name="adj1" fmla="val 98587"/>
              <a:gd name="adj2" fmla="val -3074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Kaydırma Çubukları</a:t>
            </a:r>
          </a:p>
        </p:txBody>
      </p:sp>
      <p:sp>
        <p:nvSpPr>
          <p:cNvPr id="40" name="Dikdörtgen Belirtme Çizgisi 39"/>
          <p:cNvSpPr/>
          <p:nvPr/>
        </p:nvSpPr>
        <p:spPr>
          <a:xfrm>
            <a:off x="5044094" y="5810271"/>
            <a:ext cx="1762123" cy="266700"/>
          </a:xfrm>
          <a:prstGeom prst="wedgeRectCallout">
            <a:avLst>
              <a:gd name="adj1" fmla="val -119312"/>
              <a:gd name="adj2" fmla="val 2419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Durum çubuğu</a:t>
            </a:r>
          </a:p>
        </p:txBody>
      </p:sp>
      <p:sp>
        <p:nvSpPr>
          <p:cNvPr id="41" name="Dikdörtgen Belirtme Çizgisi 40"/>
          <p:cNvSpPr/>
          <p:nvPr/>
        </p:nvSpPr>
        <p:spPr>
          <a:xfrm>
            <a:off x="1375838" y="5508924"/>
            <a:ext cx="1762123" cy="266700"/>
          </a:xfrm>
          <a:prstGeom prst="wedgeRectCallout">
            <a:avLst>
              <a:gd name="adj1" fmla="val -80392"/>
              <a:gd name="adj2" fmla="val 2705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Çalışma Sayfaları</a:t>
            </a:r>
          </a:p>
        </p:txBody>
      </p:sp>
      <p:sp>
        <p:nvSpPr>
          <p:cNvPr id="42" name="Köşeleri Yuvarlanmış Dikdörtgen Belirtme Çizgisi 41"/>
          <p:cNvSpPr/>
          <p:nvPr/>
        </p:nvSpPr>
        <p:spPr>
          <a:xfrm>
            <a:off x="3349624" y="2938592"/>
            <a:ext cx="6100783" cy="435609"/>
          </a:xfrm>
          <a:prstGeom prst="wedgeRoundRectCallout">
            <a:avLst>
              <a:gd name="adj1" fmla="val -22522"/>
              <a:gd name="adj2" fmla="val 44761"/>
              <a:gd name="adj3" fmla="val 16667"/>
            </a:avLst>
          </a:prstGeom>
        </p:spPr>
        <p:style>
          <a:lnRef idx="0">
            <a:schemeClr val="dk1"/>
          </a:lnRef>
          <a:fillRef idx="3">
            <a:schemeClr val="dk1"/>
          </a:fillRef>
          <a:effectRef idx="3">
            <a:schemeClr val="dk1"/>
          </a:effectRef>
          <a:fontRef idx="minor">
            <a:schemeClr val="lt1"/>
          </a:fontRef>
        </p:style>
        <p:txBody>
          <a:bodyPr rtlCol="0" anchor="ctr"/>
          <a:lstStyle/>
          <a:p>
            <a:pPr algn="ctr"/>
            <a:r>
              <a:rPr lang="tr-TR" dirty="0"/>
              <a:t>Çalışma sayfası üzerindeki öğeler</a:t>
            </a:r>
          </a:p>
        </p:txBody>
      </p:sp>
    </p:spTree>
    <p:extLst>
      <p:ext uri="{BB962C8B-B14F-4D97-AF65-F5344CB8AC3E}">
        <p14:creationId xmlns:p14="http://schemas.microsoft.com/office/powerpoint/2010/main" val="1133704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7933" y="624110"/>
            <a:ext cx="8966573" cy="855066"/>
          </a:xfrm>
        </p:spPr>
        <p:txBody>
          <a:bodyPr>
            <a:normAutofit/>
          </a:bodyPr>
          <a:lstStyle/>
          <a:p>
            <a:pPr algn="just"/>
            <a:r>
              <a:rPr lang="tr-TR" sz="4400" dirty="0"/>
              <a:t>	Sekmeler</a:t>
            </a:r>
          </a:p>
        </p:txBody>
      </p:sp>
      <p:sp>
        <p:nvSpPr>
          <p:cNvPr id="3" name="Content Placeholder 2"/>
          <p:cNvSpPr>
            <a:spLocks noGrp="1"/>
          </p:cNvSpPr>
          <p:nvPr>
            <p:ph idx="1"/>
          </p:nvPr>
        </p:nvSpPr>
        <p:spPr>
          <a:xfrm>
            <a:off x="2278341" y="1672388"/>
            <a:ext cx="4120870" cy="2627443"/>
          </a:xfrm>
        </p:spPr>
        <p:txBody>
          <a:bodyPr>
            <a:normAutofit/>
          </a:bodyPr>
          <a:lstStyle/>
          <a:p>
            <a:pPr>
              <a:buFont typeface="Arial" panose="020B0604020202020204" pitchFamily="34" charset="0"/>
              <a:buChar char="•"/>
            </a:pPr>
            <a:r>
              <a:rPr lang="tr-TR" sz="3200" dirty="0"/>
              <a:t>Dosya Sekmesi</a:t>
            </a:r>
          </a:p>
          <a:p>
            <a:pPr>
              <a:buFont typeface="Arial" panose="020B0604020202020204" pitchFamily="34" charset="0"/>
              <a:buChar char="•"/>
            </a:pPr>
            <a:r>
              <a:rPr lang="tr-TR" sz="3200" dirty="0"/>
              <a:t>Giriş Sekmesi </a:t>
            </a:r>
          </a:p>
          <a:p>
            <a:pPr>
              <a:buFont typeface="Arial" panose="020B0604020202020204" pitchFamily="34" charset="0"/>
              <a:buChar char="•"/>
            </a:pPr>
            <a:r>
              <a:rPr lang="tr-TR" sz="3200" dirty="0"/>
              <a:t>Ekle Sekmesi </a:t>
            </a:r>
          </a:p>
          <a:p>
            <a:pPr>
              <a:buFont typeface="Arial" panose="020B0604020202020204" pitchFamily="34" charset="0"/>
              <a:buChar char="•"/>
            </a:pPr>
            <a:r>
              <a:rPr lang="tr-TR" sz="3200" dirty="0"/>
              <a:t>Sayfa Düzeni Sekmesi </a:t>
            </a:r>
          </a:p>
        </p:txBody>
      </p:sp>
      <p:sp>
        <p:nvSpPr>
          <p:cNvPr id="9" name="Content Placeholder 2"/>
          <p:cNvSpPr txBox="1">
            <a:spLocks/>
          </p:cNvSpPr>
          <p:nvPr/>
        </p:nvSpPr>
        <p:spPr>
          <a:xfrm>
            <a:off x="6789832" y="1672388"/>
            <a:ext cx="4384673" cy="262608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tr-TR" sz="3200" dirty="0"/>
              <a:t>Formüller Sekmesi</a:t>
            </a:r>
          </a:p>
          <a:p>
            <a:pPr>
              <a:buFont typeface="Arial" panose="020B0604020202020204" pitchFamily="34" charset="0"/>
              <a:buChar char="•"/>
            </a:pPr>
            <a:r>
              <a:rPr lang="tr-TR" sz="3200" dirty="0"/>
              <a:t>Veri Sekmesi </a:t>
            </a:r>
          </a:p>
          <a:p>
            <a:pPr>
              <a:buFont typeface="Arial" panose="020B0604020202020204" pitchFamily="34" charset="0"/>
              <a:buChar char="•"/>
            </a:pPr>
            <a:r>
              <a:rPr lang="tr-TR" sz="3200" dirty="0"/>
              <a:t>Gözden Geçir Sekmesi </a:t>
            </a:r>
          </a:p>
          <a:p>
            <a:pPr>
              <a:buFont typeface="Arial" panose="020B0604020202020204" pitchFamily="34" charset="0"/>
              <a:buChar char="•"/>
            </a:pPr>
            <a:r>
              <a:rPr lang="tr-TR" sz="3200" dirty="0"/>
              <a:t>Görünüm Sekmesi </a:t>
            </a:r>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6923" y="4652979"/>
            <a:ext cx="9167582" cy="1045093"/>
          </a:xfrm>
          <a:prstGeom prst="rect">
            <a:avLst/>
          </a:prstGeom>
        </p:spPr>
      </p:pic>
    </p:spTree>
    <p:extLst>
      <p:ext uri="{BB962C8B-B14F-4D97-AF65-F5344CB8AC3E}">
        <p14:creationId xmlns:p14="http://schemas.microsoft.com/office/powerpoint/2010/main" val="1594988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5166028" cy="1280890"/>
          </a:xfrm>
        </p:spPr>
        <p:txBody>
          <a:bodyPr>
            <a:noAutofit/>
          </a:bodyPr>
          <a:lstStyle/>
          <a:p>
            <a:r>
              <a:rPr lang="tr-TR" sz="4200" dirty="0"/>
              <a:t>	Dosya Sekmesi</a:t>
            </a:r>
          </a:p>
        </p:txBody>
      </p:sp>
      <p:sp>
        <p:nvSpPr>
          <p:cNvPr id="3" name="Content Placeholder 2"/>
          <p:cNvSpPr>
            <a:spLocks noGrp="1"/>
          </p:cNvSpPr>
          <p:nvPr>
            <p:ph idx="1"/>
          </p:nvPr>
        </p:nvSpPr>
        <p:spPr>
          <a:xfrm>
            <a:off x="2589212" y="1960602"/>
            <a:ext cx="8915400" cy="3777622"/>
          </a:xfrm>
        </p:spPr>
        <p:txBody>
          <a:bodyPr>
            <a:normAutofit/>
          </a:bodyPr>
          <a:lstStyle/>
          <a:p>
            <a:pPr marL="0" indent="0" algn="just">
              <a:buNone/>
            </a:pPr>
            <a:r>
              <a:rPr lang="tr-TR" sz="3200" dirty="0"/>
              <a:t>	Dosya sekmesi yeni kitaplar oluşturulabilen, üzerinde çalışılan kitapların kaydedildiği ve tekrar açılabildiği, aynı zamanda çalışma sayfalarının yazdırılması paylaşılması ve dışa aktarılması gibi işlemlerin yapıldığı sekmedir. Bu sekmede aynı zamanda Excel uygulamasına ait yapılandırmalar da yapılabilir.  </a:t>
            </a:r>
          </a:p>
        </p:txBody>
      </p:sp>
    </p:spTree>
    <p:extLst>
      <p:ext uri="{BB962C8B-B14F-4D97-AF65-F5344CB8AC3E}">
        <p14:creationId xmlns:p14="http://schemas.microsoft.com/office/powerpoint/2010/main" val="42401355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pic>
        <p:nvPicPr>
          <p:cNvPr id="7" name="İçerik Yer Tutucusu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77434" y="2133600"/>
            <a:ext cx="6138958" cy="3778250"/>
          </a:xfrm>
        </p:spPr>
      </p:pic>
      <p:pic>
        <p:nvPicPr>
          <p:cNvPr id="8"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r="38071" b="60923"/>
          <a:stretch/>
        </p:blipFill>
        <p:spPr>
          <a:xfrm>
            <a:off x="1898649" y="3204567"/>
            <a:ext cx="10293352" cy="3653433"/>
          </a:xfrm>
          <a:prstGeom prst="rect">
            <a:avLst/>
          </a:prstGeom>
        </p:spPr>
      </p:pic>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Tree>
    <p:extLst>
      <p:ext uri="{BB962C8B-B14F-4D97-AF65-F5344CB8AC3E}">
        <p14:creationId xmlns:p14="http://schemas.microsoft.com/office/powerpoint/2010/main" val="1789567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2589212" y="701329"/>
            <a:ext cx="4708828" cy="720596"/>
          </a:xfrm>
        </p:spPr>
        <p:txBody>
          <a:bodyPr>
            <a:noAutofit/>
          </a:bodyPr>
          <a:lstStyle/>
          <a:p>
            <a:r>
              <a:rPr lang="tr-TR" sz="4200" dirty="0"/>
              <a:t>	Giriş Sekmesi</a:t>
            </a:r>
          </a:p>
        </p:txBody>
      </p:sp>
      <p:sp>
        <p:nvSpPr>
          <p:cNvPr id="3" name="Content Placeholder 2"/>
          <p:cNvSpPr>
            <a:spLocks noGrp="1"/>
          </p:cNvSpPr>
          <p:nvPr>
            <p:ph idx="1"/>
          </p:nvPr>
        </p:nvSpPr>
        <p:spPr>
          <a:xfrm>
            <a:off x="2589212" y="2834350"/>
            <a:ext cx="8915400" cy="3777622"/>
          </a:xfrm>
        </p:spPr>
        <p:txBody>
          <a:bodyPr>
            <a:normAutofit/>
          </a:bodyPr>
          <a:lstStyle/>
          <a:p>
            <a:pPr marL="0" indent="0" algn="just">
              <a:buNone/>
            </a:pPr>
            <a:r>
              <a:rPr lang="tr-TR" sz="3200" dirty="0"/>
              <a:t>	Excel uygulamasında temel işlemlerin yapılabildiği sekmedir. </a:t>
            </a:r>
          </a:p>
          <a:p>
            <a:pPr marL="0" indent="0" algn="just">
              <a:buNone/>
            </a:pPr>
            <a:r>
              <a:rPr lang="tr-TR" sz="3200" dirty="0"/>
              <a:t>	Bu sekmede; Pano, Yazı Tipi, Hizalama, Sayı, Stiller, Hücreler ve Düzenleme komut grupları mevcuttur. Bu gruplarda bulunan butonların işlevlerine ileride değineceğiz. </a:t>
            </a:r>
          </a:p>
          <a:p>
            <a:pPr marL="0" indent="0" algn="just">
              <a:buNone/>
            </a:pPr>
            <a:endParaRPr lang="tr-TR" sz="3200" dirty="0"/>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273" y="1443825"/>
            <a:ext cx="11114116" cy="1403575"/>
          </a:xfrm>
          <a:prstGeom prst="rect">
            <a:avLst/>
          </a:prstGeom>
        </p:spPr>
      </p:pic>
    </p:spTree>
    <p:extLst>
      <p:ext uri="{BB962C8B-B14F-4D97-AF65-F5344CB8AC3E}">
        <p14:creationId xmlns:p14="http://schemas.microsoft.com/office/powerpoint/2010/main" val="25624070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26142" y="2959768"/>
            <a:ext cx="8915400" cy="3352807"/>
          </a:xfrm>
        </p:spPr>
        <p:txBody>
          <a:bodyPr>
            <a:normAutofit/>
          </a:bodyPr>
          <a:lstStyle/>
          <a:p>
            <a:pPr marL="0" indent="0" algn="just">
              <a:buNone/>
            </a:pPr>
            <a:r>
              <a:rPr lang="tr-TR" sz="3200" dirty="0"/>
              <a:t>	Bu sekmede resim, smart art, grafik ve yazı gibi birçok nesneyi çalışma sayfasına eklememize olanak sağlayacak butonlar bulunmaktadır. </a:t>
            </a:r>
          </a:p>
          <a:p>
            <a:pPr marL="0" indent="0" algn="just">
              <a:buNone/>
            </a:pPr>
            <a:r>
              <a:rPr lang="tr-TR" sz="3200" dirty="0"/>
              <a:t>	Sekmede; Tablolar, Çizimler, Grafikler, Mini Grafikler, Filtre, Bağlantılar, Metin ve Simgeler komut grupları bulunmaktadır. </a:t>
            </a:r>
          </a:p>
        </p:txBody>
      </p:sp>
      <p:sp>
        <p:nvSpPr>
          <p:cNvPr id="9" name="Title 1"/>
          <p:cNvSpPr>
            <a:spLocks noGrp="1"/>
          </p:cNvSpPr>
          <p:nvPr>
            <p:ph type="title"/>
          </p:nvPr>
        </p:nvSpPr>
        <p:spPr>
          <a:xfrm>
            <a:off x="2226142" y="624110"/>
            <a:ext cx="4681934" cy="792004"/>
          </a:xfrm>
        </p:spPr>
        <p:txBody>
          <a:bodyPr>
            <a:noAutofit/>
          </a:bodyPr>
          <a:lstStyle/>
          <a:p>
            <a:r>
              <a:rPr lang="tr-TR" sz="4200" dirty="0"/>
              <a:t>	Ekle Sekmesi</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386" y="1416114"/>
            <a:ext cx="11687694" cy="1543654"/>
          </a:xfrm>
          <a:prstGeom prst="rect">
            <a:avLst/>
          </a:prstGeom>
        </p:spPr>
      </p:pic>
    </p:spTree>
    <p:extLst>
      <p:ext uri="{BB962C8B-B14F-4D97-AF65-F5344CB8AC3E}">
        <p14:creationId xmlns:p14="http://schemas.microsoft.com/office/powerpoint/2010/main" val="10607084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2587625" y="613075"/>
            <a:ext cx="6591415" cy="714537"/>
          </a:xfrm>
        </p:spPr>
        <p:txBody>
          <a:bodyPr>
            <a:noAutofit/>
          </a:bodyPr>
          <a:lstStyle/>
          <a:p>
            <a:r>
              <a:rPr lang="tr-TR" sz="4200" dirty="0"/>
              <a:t>	Sayfa Düzeni Sekmesi</a:t>
            </a:r>
          </a:p>
        </p:txBody>
      </p:sp>
      <p:sp>
        <p:nvSpPr>
          <p:cNvPr id="3" name="Content Placeholder 2"/>
          <p:cNvSpPr>
            <a:spLocks noGrp="1"/>
          </p:cNvSpPr>
          <p:nvPr>
            <p:ph idx="1"/>
          </p:nvPr>
        </p:nvSpPr>
        <p:spPr>
          <a:xfrm>
            <a:off x="2587625" y="3125362"/>
            <a:ext cx="8915400" cy="3005075"/>
          </a:xfrm>
        </p:spPr>
        <p:txBody>
          <a:bodyPr>
            <a:normAutofit/>
          </a:bodyPr>
          <a:lstStyle/>
          <a:p>
            <a:pPr marL="0" indent="0" algn="just">
              <a:buNone/>
            </a:pPr>
            <a:r>
              <a:rPr lang="tr-TR" sz="3200" dirty="0"/>
              <a:t>	Bu sekmede sayfa ayarları ve yazdırma ayarları yapılabilir. </a:t>
            </a:r>
          </a:p>
          <a:p>
            <a:pPr marL="0" indent="0" algn="just">
              <a:buNone/>
            </a:pPr>
            <a:r>
              <a:rPr lang="tr-TR" sz="3200" dirty="0"/>
              <a:t>	Sekmede; Temalar, Sayfa Yapısı, Sığdırmak İçin Ölçeklendir, Sayfa Seçenekleri, Yerleştir komut grupları yer almaktadır. </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812" y="1486022"/>
            <a:ext cx="11405264" cy="1361378"/>
          </a:xfrm>
          <a:prstGeom prst="rect">
            <a:avLst/>
          </a:prstGeom>
        </p:spPr>
      </p:pic>
    </p:spTree>
    <p:extLst>
      <p:ext uri="{BB962C8B-B14F-4D97-AF65-F5344CB8AC3E}">
        <p14:creationId xmlns:p14="http://schemas.microsoft.com/office/powerpoint/2010/main" val="1787506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2587625" y="606636"/>
            <a:ext cx="6080428" cy="727416"/>
          </a:xfrm>
        </p:spPr>
        <p:txBody>
          <a:bodyPr>
            <a:noAutofit/>
          </a:bodyPr>
          <a:lstStyle/>
          <a:p>
            <a:r>
              <a:rPr lang="tr-TR" sz="4200" dirty="0"/>
              <a:t>	Formüller Sekmesi</a:t>
            </a:r>
          </a:p>
        </p:txBody>
      </p:sp>
      <p:sp>
        <p:nvSpPr>
          <p:cNvPr id="3" name="Content Placeholder 2"/>
          <p:cNvSpPr>
            <a:spLocks noGrp="1"/>
          </p:cNvSpPr>
          <p:nvPr>
            <p:ph idx="1"/>
          </p:nvPr>
        </p:nvSpPr>
        <p:spPr>
          <a:xfrm>
            <a:off x="2587625" y="2989888"/>
            <a:ext cx="8915400" cy="3056965"/>
          </a:xfrm>
        </p:spPr>
        <p:txBody>
          <a:bodyPr>
            <a:normAutofit lnSpcReduction="10000"/>
          </a:bodyPr>
          <a:lstStyle/>
          <a:p>
            <a:pPr marL="0" indent="0" algn="just">
              <a:buNone/>
            </a:pPr>
            <a:r>
              <a:rPr lang="tr-TR" sz="3200" dirty="0"/>
              <a:t>	Bu sekmede Excel tabloları üzerinde uygulanabilecek formüller bulunmaktadır. Bu formüller ile birçok işlem kolayca yapılabilmektedir.</a:t>
            </a:r>
          </a:p>
          <a:p>
            <a:pPr marL="0" indent="0" algn="just">
              <a:buNone/>
            </a:pPr>
            <a:r>
              <a:rPr lang="tr-TR" sz="3200" dirty="0"/>
              <a:t>	Sekmede; İşlev Kitaplığı, Tanımlı Adlar, Formül Denetleme ve Hesaplama komut grupları bulunmaktadır.</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812" y="1367586"/>
            <a:ext cx="11551920" cy="1479814"/>
          </a:xfrm>
          <a:prstGeom prst="rect">
            <a:avLst/>
          </a:prstGeom>
        </p:spPr>
      </p:pic>
    </p:spTree>
    <p:extLst>
      <p:ext uri="{BB962C8B-B14F-4D97-AF65-F5344CB8AC3E}">
        <p14:creationId xmlns:p14="http://schemas.microsoft.com/office/powerpoint/2010/main" val="23345112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2599872" y="572084"/>
            <a:ext cx="4776063" cy="787831"/>
          </a:xfrm>
        </p:spPr>
        <p:txBody>
          <a:bodyPr>
            <a:noAutofit/>
          </a:bodyPr>
          <a:lstStyle/>
          <a:p>
            <a:r>
              <a:rPr lang="tr-TR" sz="4200" dirty="0"/>
              <a:t>	Veri Sekmesi</a:t>
            </a:r>
          </a:p>
        </p:txBody>
      </p:sp>
      <p:sp>
        <p:nvSpPr>
          <p:cNvPr id="3" name="Content Placeholder 2"/>
          <p:cNvSpPr>
            <a:spLocks noGrp="1"/>
          </p:cNvSpPr>
          <p:nvPr>
            <p:ph idx="1"/>
          </p:nvPr>
        </p:nvSpPr>
        <p:spPr>
          <a:xfrm>
            <a:off x="1898649" y="2926161"/>
            <a:ext cx="9616623" cy="3777622"/>
          </a:xfrm>
        </p:spPr>
        <p:txBody>
          <a:bodyPr>
            <a:normAutofit/>
          </a:bodyPr>
          <a:lstStyle/>
          <a:p>
            <a:pPr marL="0" indent="0" algn="just">
              <a:buNone/>
            </a:pPr>
            <a:r>
              <a:rPr lang="tr-TR" sz="3200" dirty="0"/>
              <a:t>	Bu sekmede sıralama, filtreleme ve gruplandırma gibi veri işleme yeteneklerini barındıran komut grupları bulunmaktadır.</a:t>
            </a:r>
          </a:p>
          <a:p>
            <a:pPr marL="0" indent="0" algn="just">
              <a:buNone/>
            </a:pPr>
            <a:r>
              <a:rPr lang="tr-TR" sz="3200" dirty="0"/>
              <a:t>	Bu gruplar; Dış Veri Al, Al ve Dönüştür, Bağlantılar, Sırala ve Filtre Uygula, Veri Araçları, Tahmin ve </a:t>
            </a:r>
            <a:r>
              <a:rPr lang="tr-TR" sz="3200" dirty="0" err="1"/>
              <a:t>Anahat</a:t>
            </a:r>
            <a:r>
              <a:rPr lang="tr-TR" sz="3200" dirty="0"/>
              <a:t> olarak isimlendirilmiştir. </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694" y="1290212"/>
            <a:ext cx="11015381" cy="1481732"/>
          </a:xfrm>
          <a:prstGeom prst="rect">
            <a:avLst/>
          </a:prstGeom>
        </p:spPr>
      </p:pic>
    </p:spTree>
    <p:extLst>
      <p:ext uri="{BB962C8B-B14F-4D97-AF65-F5344CB8AC3E}">
        <p14:creationId xmlns:p14="http://schemas.microsoft.com/office/powerpoint/2010/main" val="2475537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4400" dirty="0"/>
              <a:t>İÇERİK</a:t>
            </a:r>
          </a:p>
        </p:txBody>
      </p:sp>
      <p:sp>
        <p:nvSpPr>
          <p:cNvPr id="3" name="Content Placeholder 2"/>
          <p:cNvSpPr>
            <a:spLocks noGrp="1"/>
          </p:cNvSpPr>
          <p:nvPr>
            <p:ph idx="1"/>
          </p:nvPr>
        </p:nvSpPr>
        <p:spPr>
          <a:xfrm>
            <a:off x="2460812" y="1492623"/>
            <a:ext cx="9731188" cy="4637813"/>
          </a:xfrm>
        </p:spPr>
        <p:txBody>
          <a:bodyPr>
            <a:normAutofit/>
          </a:bodyPr>
          <a:lstStyle/>
          <a:p>
            <a:pPr>
              <a:buFont typeface="Arial" panose="020B0604020202020204" pitchFamily="34" charset="0"/>
              <a:buChar char="•"/>
            </a:pPr>
            <a:r>
              <a:rPr lang="tr-TR" sz="4000" dirty="0"/>
              <a:t>Hesap Tablolarına Giriş</a:t>
            </a:r>
          </a:p>
          <a:p>
            <a:pPr>
              <a:buFont typeface="Arial" panose="020B0604020202020204" pitchFamily="34" charset="0"/>
              <a:buChar char="•"/>
            </a:pPr>
            <a:r>
              <a:rPr lang="tr-TR" sz="4000" dirty="0"/>
              <a:t>Hesap Tablosu Uygulaması Kullanımına Giriş</a:t>
            </a:r>
          </a:p>
          <a:p>
            <a:pPr>
              <a:buFont typeface="Arial" panose="020B0604020202020204" pitchFamily="34" charset="0"/>
              <a:buChar char="•"/>
            </a:pPr>
            <a:r>
              <a:rPr lang="tr-TR" sz="4000" dirty="0"/>
              <a:t>Sekmelere Genel Bakış</a:t>
            </a:r>
          </a:p>
          <a:p>
            <a:pPr>
              <a:buFont typeface="Arial" panose="020B0604020202020204" pitchFamily="34" charset="0"/>
              <a:buChar char="•"/>
            </a:pPr>
            <a:r>
              <a:rPr lang="tr-TR" sz="4000" dirty="0"/>
              <a:t>Hücreler</a:t>
            </a:r>
          </a:p>
          <a:p>
            <a:pPr>
              <a:buFont typeface="Arial" panose="020B0604020202020204" pitchFamily="34" charset="0"/>
              <a:buChar char="•"/>
            </a:pPr>
            <a:r>
              <a:rPr lang="tr-TR" sz="4000" dirty="0"/>
              <a:t>Çalışma Sayfaları Biçimlendirme</a:t>
            </a:r>
          </a:p>
          <a:p>
            <a:endParaRPr lang="tr-TR" sz="3200" dirty="0"/>
          </a:p>
        </p:txBody>
      </p:sp>
      <p:pic>
        <p:nvPicPr>
          <p:cNvPr id="6146" name="Picture 2" descr="D:\HCinar\Desktop\sunum-150x1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8300" y="0"/>
            <a:ext cx="1663700" cy="166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4084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2587625" y="581974"/>
            <a:ext cx="6793122" cy="774384"/>
          </a:xfrm>
        </p:spPr>
        <p:txBody>
          <a:bodyPr>
            <a:noAutofit/>
          </a:bodyPr>
          <a:lstStyle/>
          <a:p>
            <a:r>
              <a:rPr lang="tr-TR" sz="4200" dirty="0"/>
              <a:t>	Gözden Geçir Sekmesi</a:t>
            </a:r>
          </a:p>
        </p:txBody>
      </p:sp>
      <p:sp>
        <p:nvSpPr>
          <p:cNvPr id="3" name="Content Placeholder 2"/>
          <p:cNvSpPr>
            <a:spLocks noGrp="1"/>
          </p:cNvSpPr>
          <p:nvPr>
            <p:ph idx="1"/>
          </p:nvPr>
        </p:nvSpPr>
        <p:spPr>
          <a:xfrm>
            <a:off x="2587625" y="3020826"/>
            <a:ext cx="8915400" cy="3777622"/>
          </a:xfrm>
        </p:spPr>
        <p:txBody>
          <a:bodyPr>
            <a:normAutofit/>
          </a:bodyPr>
          <a:lstStyle/>
          <a:p>
            <a:pPr marL="0" indent="0" algn="just">
              <a:buNone/>
            </a:pPr>
            <a:r>
              <a:rPr lang="tr-TR" sz="3200" dirty="0"/>
              <a:t>	Bu sekmede yazım denetimi, koruma, paylaşım ve açıklamalar gibi belge üzerinde son işlemleri yapabileceğimiz komut butonları yer almaktadır.</a:t>
            </a:r>
          </a:p>
          <a:p>
            <a:pPr marL="0" indent="0" algn="just">
              <a:buNone/>
            </a:pPr>
            <a:r>
              <a:rPr lang="tr-TR" sz="3200" dirty="0"/>
              <a:t>	Bu komut butonları; Yazım </a:t>
            </a:r>
            <a:r>
              <a:rPr lang="tr-TR" sz="3200" dirty="0" err="1"/>
              <a:t>Denetleme,Görüşler</a:t>
            </a:r>
            <a:r>
              <a:rPr lang="tr-TR" sz="3200" dirty="0"/>
              <a:t>, Dil, Açıklamalar ve Değişiklikler komut grupları altında yer almaktadır. </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7206" y="1348514"/>
            <a:ext cx="10541928" cy="1580442"/>
          </a:xfrm>
          <a:prstGeom prst="rect">
            <a:avLst/>
          </a:prstGeom>
        </p:spPr>
      </p:pic>
    </p:spTree>
    <p:extLst>
      <p:ext uri="{BB962C8B-B14F-4D97-AF65-F5344CB8AC3E}">
        <p14:creationId xmlns:p14="http://schemas.microsoft.com/office/powerpoint/2010/main" val="39155227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2587625" y="560945"/>
            <a:ext cx="5729214" cy="818797"/>
          </a:xfrm>
        </p:spPr>
        <p:txBody>
          <a:bodyPr>
            <a:noAutofit/>
          </a:bodyPr>
          <a:lstStyle/>
          <a:p>
            <a:r>
              <a:rPr lang="tr-TR" sz="4200" dirty="0"/>
              <a:t>	Görünüm Sekmesi</a:t>
            </a:r>
          </a:p>
        </p:txBody>
      </p:sp>
      <p:sp>
        <p:nvSpPr>
          <p:cNvPr id="3" name="Content Placeholder 2"/>
          <p:cNvSpPr>
            <a:spLocks noGrp="1"/>
          </p:cNvSpPr>
          <p:nvPr>
            <p:ph idx="1"/>
          </p:nvPr>
        </p:nvSpPr>
        <p:spPr>
          <a:xfrm>
            <a:off x="2587625" y="2826067"/>
            <a:ext cx="8915400" cy="3777622"/>
          </a:xfrm>
        </p:spPr>
        <p:txBody>
          <a:bodyPr>
            <a:normAutofit/>
          </a:bodyPr>
          <a:lstStyle/>
          <a:p>
            <a:pPr marL="0" indent="0" algn="just">
              <a:buNone/>
            </a:pPr>
            <a:r>
              <a:rPr lang="tr-TR" sz="3200" dirty="0"/>
              <a:t>	Görünüm sekmesinde sayfa görünümünü etkileyecek ve yazıcı çıktısında sayfanın görünümünü şekillendirecek komutlar bulunmaktadır. </a:t>
            </a:r>
          </a:p>
          <a:p>
            <a:pPr marL="0" indent="0" algn="just">
              <a:buNone/>
            </a:pPr>
            <a:r>
              <a:rPr lang="tr-TR" sz="3200"/>
              <a:t>	Bu sekmede; </a:t>
            </a:r>
            <a:r>
              <a:rPr lang="tr-TR" sz="3200" dirty="0"/>
              <a:t>Çalışma Kitabı Görünümleri, Göster, Yakınlaştır, Pencere ve Makrolar komut grupları yer almaktadır. </a:t>
            </a:r>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695" y="1271999"/>
            <a:ext cx="11155332" cy="1554068"/>
          </a:xfrm>
          <a:prstGeom prst="rect">
            <a:avLst/>
          </a:prstGeom>
        </p:spPr>
      </p:pic>
    </p:spTree>
    <p:extLst>
      <p:ext uri="{BB962C8B-B14F-4D97-AF65-F5344CB8AC3E}">
        <p14:creationId xmlns:p14="http://schemas.microsoft.com/office/powerpoint/2010/main" val="7335801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0119" y="561256"/>
            <a:ext cx="8911687" cy="818176"/>
          </a:xfrm>
        </p:spPr>
        <p:txBody>
          <a:bodyPr>
            <a:normAutofit/>
          </a:bodyPr>
          <a:lstStyle/>
          <a:p>
            <a:r>
              <a:rPr lang="tr-TR" sz="4400" dirty="0"/>
              <a:t>	Sekmeler Üzerinde Çalışmak	</a:t>
            </a:r>
          </a:p>
        </p:txBody>
      </p:sp>
      <p:sp>
        <p:nvSpPr>
          <p:cNvPr id="3" name="Content Placeholder 2"/>
          <p:cNvSpPr>
            <a:spLocks noGrp="1"/>
          </p:cNvSpPr>
          <p:nvPr>
            <p:ph idx="1"/>
          </p:nvPr>
        </p:nvSpPr>
        <p:spPr>
          <a:xfrm>
            <a:off x="2290119" y="2193910"/>
            <a:ext cx="5585254" cy="3769658"/>
          </a:xfrm>
        </p:spPr>
        <p:txBody>
          <a:bodyPr>
            <a:normAutofit/>
          </a:bodyPr>
          <a:lstStyle/>
          <a:p>
            <a:pPr marL="0" indent="0" algn="just">
              <a:buNone/>
            </a:pPr>
            <a:r>
              <a:rPr lang="tr-TR" sz="3200" dirty="0"/>
              <a:t>	Sekmeler üzerinde çalışırken genellikle gruplarda bulunan komut  butonlarına fare ile sol tıklanır. Bu şekilde ilgili butonlar aktif hale gelmiş olur.</a:t>
            </a:r>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4290" y="2618697"/>
            <a:ext cx="2187321" cy="1702789"/>
          </a:xfrm>
          <a:prstGeom prst="rect">
            <a:avLst/>
          </a:prstGeom>
        </p:spPr>
      </p:pic>
      <p:sp>
        <p:nvSpPr>
          <p:cNvPr id="12" name="Dikdörtgen Belirtme Çizgisi 17"/>
          <p:cNvSpPr/>
          <p:nvPr/>
        </p:nvSpPr>
        <p:spPr>
          <a:xfrm>
            <a:off x="9176083" y="4921110"/>
            <a:ext cx="773301" cy="220346"/>
          </a:xfrm>
          <a:prstGeom prst="wedgeRectCallout">
            <a:avLst>
              <a:gd name="adj1" fmla="val -132949"/>
              <a:gd name="adj2" fmla="val -6114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Buton</a:t>
            </a:r>
          </a:p>
        </p:txBody>
      </p:sp>
      <p:sp>
        <p:nvSpPr>
          <p:cNvPr id="13" name="Dikdörtgen Belirtme Çizgisi 17"/>
          <p:cNvSpPr/>
          <p:nvPr/>
        </p:nvSpPr>
        <p:spPr>
          <a:xfrm>
            <a:off x="10209210" y="2373784"/>
            <a:ext cx="992595" cy="244913"/>
          </a:xfrm>
          <a:prstGeom prst="wedgeRectCallout">
            <a:avLst>
              <a:gd name="adj1" fmla="val -142223"/>
              <a:gd name="adj2" fmla="val 2781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Buton</a:t>
            </a:r>
          </a:p>
        </p:txBody>
      </p:sp>
    </p:spTree>
    <p:extLst>
      <p:ext uri="{BB962C8B-B14F-4D97-AF65-F5344CB8AC3E}">
        <p14:creationId xmlns:p14="http://schemas.microsoft.com/office/powerpoint/2010/main" val="26258462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8649" y="562532"/>
            <a:ext cx="8911687" cy="815623"/>
          </a:xfrm>
        </p:spPr>
        <p:txBody>
          <a:bodyPr>
            <a:normAutofit/>
          </a:bodyPr>
          <a:lstStyle/>
          <a:p>
            <a:r>
              <a:rPr lang="tr-TR" sz="4400" dirty="0"/>
              <a:t>	Sekmeler Üzerinde Çalışmak	</a:t>
            </a:r>
          </a:p>
        </p:txBody>
      </p:sp>
      <p:sp>
        <p:nvSpPr>
          <p:cNvPr id="3" name="Content Placeholder 2"/>
          <p:cNvSpPr>
            <a:spLocks noGrp="1"/>
          </p:cNvSpPr>
          <p:nvPr>
            <p:ph idx="1"/>
          </p:nvPr>
        </p:nvSpPr>
        <p:spPr>
          <a:xfrm>
            <a:off x="1905537" y="2189915"/>
            <a:ext cx="5365603" cy="3588826"/>
          </a:xfrm>
        </p:spPr>
        <p:txBody>
          <a:bodyPr>
            <a:normAutofit/>
          </a:bodyPr>
          <a:lstStyle/>
          <a:p>
            <a:pPr marL="0" indent="0" algn="just">
              <a:buNone/>
            </a:pPr>
            <a:r>
              <a:rPr lang="tr-TR" sz="3200" dirty="0"/>
              <a:t> 	Ayrıca gruplardaki özel bazı ayarlara ulaşmak için sağ alt köşede bulunan ok işaretine       tıklayarak açılan pencerede istenen ayarları yapabilirsiniz.</a:t>
            </a:r>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345" y="4930798"/>
            <a:ext cx="2675107" cy="1261843"/>
          </a:xfrm>
          <a:prstGeom prst="rect">
            <a:avLst/>
          </a:prstGeom>
        </p:spPr>
      </p:pic>
      <p:pic>
        <p:nvPicPr>
          <p:cNvPr id="11" name="Resim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0015" y="1381830"/>
            <a:ext cx="4551834" cy="4667810"/>
          </a:xfrm>
          <a:prstGeom prst="rect">
            <a:avLst/>
          </a:prstGeom>
        </p:spPr>
      </p:pic>
      <p:sp>
        <p:nvSpPr>
          <p:cNvPr id="13" name="Right Arrow 15"/>
          <p:cNvSpPr/>
          <p:nvPr/>
        </p:nvSpPr>
        <p:spPr>
          <a:xfrm rot="9598085">
            <a:off x="6032741" y="5644116"/>
            <a:ext cx="1413620" cy="3420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1611433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9353" y="3170656"/>
            <a:ext cx="8915400" cy="2739033"/>
          </a:xfrm>
        </p:spPr>
        <p:txBody>
          <a:bodyPr>
            <a:normAutofit lnSpcReduction="10000"/>
          </a:bodyPr>
          <a:lstStyle/>
          <a:p>
            <a:pPr marL="0" indent="0" algn="just">
              <a:buNone/>
            </a:pPr>
            <a:r>
              <a:rPr lang="tr-TR" sz="3200" dirty="0"/>
              <a:t>	Sekmeleri klavye kısayolları ile kullanabilmek için klavyede </a:t>
            </a:r>
            <a:r>
              <a:rPr lang="tr-TR" sz="3200" b="1" dirty="0"/>
              <a:t>"Alt" </a:t>
            </a:r>
            <a:r>
              <a:rPr lang="tr-TR" sz="3200" dirty="0"/>
              <a:t>tuşuna basınız. Daha sonra erişmek istediğiniz gruba ait harf ile o gruba erişir ve bu şekilde butonları kullanabilirsiniz. Mesela yukarıdaki resimde «</a:t>
            </a:r>
            <a:r>
              <a:rPr lang="tr-TR" sz="3200" b="1" dirty="0" err="1"/>
              <a:t>Alt+O</a:t>
            </a:r>
            <a:r>
              <a:rPr lang="tr-TR" sz="3200" b="1" dirty="0"/>
              <a:t>»</a:t>
            </a:r>
            <a:r>
              <a:rPr lang="tr-TR" sz="3200" dirty="0"/>
              <a:t> tuşuna basarak </a:t>
            </a:r>
            <a:r>
              <a:rPr lang="tr-TR" sz="3200" b="1" dirty="0"/>
              <a:t>"Ekle" </a:t>
            </a:r>
            <a:r>
              <a:rPr lang="tr-TR" sz="3200" dirty="0"/>
              <a:t>sekmesini açabilirsiniz. </a:t>
            </a:r>
          </a:p>
        </p:txBody>
      </p:sp>
      <p:sp>
        <p:nvSpPr>
          <p:cNvPr id="9" name="Title 1"/>
          <p:cNvSpPr>
            <a:spLocks noGrp="1"/>
          </p:cNvSpPr>
          <p:nvPr>
            <p:ph type="title"/>
          </p:nvPr>
        </p:nvSpPr>
        <p:spPr>
          <a:xfrm>
            <a:off x="2019353" y="541399"/>
            <a:ext cx="8911687" cy="857890"/>
          </a:xfrm>
        </p:spPr>
        <p:txBody>
          <a:bodyPr>
            <a:normAutofit/>
          </a:bodyPr>
          <a:lstStyle/>
          <a:p>
            <a:r>
              <a:rPr lang="tr-TR" sz="4400" dirty="0"/>
              <a:t>	Sekmeler Üzerinde Çalışmak	</a:t>
            </a:r>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642" y="1399289"/>
            <a:ext cx="11009241" cy="1588188"/>
          </a:xfrm>
          <a:prstGeom prst="rect">
            <a:avLst/>
          </a:prstGeom>
        </p:spPr>
      </p:pic>
    </p:spTree>
    <p:extLst>
      <p:ext uri="{BB962C8B-B14F-4D97-AF65-F5344CB8AC3E}">
        <p14:creationId xmlns:p14="http://schemas.microsoft.com/office/powerpoint/2010/main" val="18419418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4" y="558840"/>
            <a:ext cx="8911687" cy="823008"/>
          </a:xfrm>
        </p:spPr>
        <p:txBody>
          <a:bodyPr>
            <a:normAutofit/>
          </a:bodyPr>
          <a:lstStyle/>
          <a:p>
            <a:r>
              <a:rPr lang="tr-TR" sz="4400" dirty="0"/>
              <a:t>	Dosya Sekmesi</a:t>
            </a:r>
          </a:p>
        </p:txBody>
      </p:sp>
      <p:sp>
        <p:nvSpPr>
          <p:cNvPr id="3" name="Content Placeholder 2"/>
          <p:cNvSpPr>
            <a:spLocks noGrp="1"/>
          </p:cNvSpPr>
          <p:nvPr>
            <p:ph idx="1"/>
          </p:nvPr>
        </p:nvSpPr>
        <p:spPr>
          <a:xfrm>
            <a:off x="2128131" y="1416072"/>
            <a:ext cx="4793223" cy="713900"/>
          </a:xfrm>
        </p:spPr>
        <p:txBody>
          <a:bodyPr>
            <a:noAutofit/>
          </a:bodyPr>
          <a:lstStyle/>
          <a:p>
            <a:pPr marL="914400" lvl="2" indent="0">
              <a:buNone/>
            </a:pPr>
            <a:r>
              <a:rPr lang="tr-TR" sz="3800" dirty="0">
                <a:solidFill>
                  <a:schemeClr val="accent1">
                    <a:lumMod val="75000"/>
                  </a:schemeClr>
                </a:solidFill>
              </a:rPr>
              <a:t>Dosya Kaydetme</a:t>
            </a:r>
          </a:p>
          <a:p>
            <a:pPr marL="0" indent="0">
              <a:buNone/>
            </a:pPr>
            <a:endParaRPr lang="tr-TR" sz="4200" dirty="0"/>
          </a:p>
        </p:txBody>
      </p:sp>
      <p:sp>
        <p:nvSpPr>
          <p:cNvPr id="9" name="Content Placeholder 2"/>
          <p:cNvSpPr txBox="1">
            <a:spLocks/>
          </p:cNvSpPr>
          <p:nvPr/>
        </p:nvSpPr>
        <p:spPr>
          <a:xfrm>
            <a:off x="719668" y="2281856"/>
            <a:ext cx="6330304" cy="3496886"/>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tr-TR" sz="3200" dirty="0"/>
              <a:t>	Çalışmakta olduğunuz herhangi bir dosyayı kaydetmek için </a:t>
            </a:r>
            <a:r>
              <a:rPr lang="tr-TR" sz="3200" b="1" dirty="0"/>
              <a:t>"Dosya" </a:t>
            </a:r>
            <a:r>
              <a:rPr lang="tr-TR" sz="3200" dirty="0"/>
              <a:t>menüsüne tıklandığında sağ tarafta yer alan sayfa karşımıza çıkmaktadır .Burada yer alan Kaydet butonunu kullanabilirsiniz. Klavye kısayolu olarak </a:t>
            </a:r>
            <a:r>
              <a:rPr lang="tr-TR" sz="3200" b="1" dirty="0"/>
              <a:t>"</a:t>
            </a:r>
            <a:r>
              <a:rPr lang="tr-TR" sz="3200" b="1" dirty="0" err="1"/>
              <a:t>Ctrl+S</a:t>
            </a:r>
            <a:r>
              <a:rPr lang="tr-TR" sz="3200" b="1" dirty="0"/>
              <a:t>" </a:t>
            </a:r>
            <a:r>
              <a:rPr lang="tr-TR" sz="3200" dirty="0"/>
              <a:t>tuş kombinasyonu da aynı işlevi yerine getirmektedir.   </a:t>
            </a:r>
          </a:p>
        </p:txBody>
      </p:sp>
      <p:pic>
        <p:nvPicPr>
          <p:cNvPr id="11" name="Resi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9972" y="1837921"/>
            <a:ext cx="5027037" cy="4479751"/>
          </a:xfrm>
          <a:prstGeom prst="rect">
            <a:avLst/>
          </a:prstGeom>
        </p:spPr>
      </p:pic>
    </p:spTree>
    <p:extLst>
      <p:ext uri="{BB962C8B-B14F-4D97-AF65-F5344CB8AC3E}">
        <p14:creationId xmlns:p14="http://schemas.microsoft.com/office/powerpoint/2010/main" val="2299545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98649" y="1381997"/>
            <a:ext cx="4696384" cy="713900"/>
          </a:xfrm>
        </p:spPr>
        <p:txBody>
          <a:bodyPr>
            <a:noAutofit/>
          </a:bodyPr>
          <a:lstStyle/>
          <a:p>
            <a:pPr marL="914400" lvl="2" indent="0" algn="just">
              <a:buNone/>
            </a:pPr>
            <a:r>
              <a:rPr lang="tr-TR" sz="3800" dirty="0">
                <a:solidFill>
                  <a:schemeClr val="accent1">
                    <a:lumMod val="75000"/>
                  </a:schemeClr>
                </a:solidFill>
              </a:rPr>
              <a:t>Farklı Kaydetme</a:t>
            </a:r>
          </a:p>
          <a:p>
            <a:pPr marL="0" indent="0" algn="ctr">
              <a:buNone/>
            </a:pPr>
            <a:endParaRPr lang="tr-TR" sz="4000" dirty="0"/>
          </a:p>
        </p:txBody>
      </p:sp>
      <p:sp>
        <p:nvSpPr>
          <p:cNvPr id="9" name="Content Placeholder 2"/>
          <p:cNvSpPr txBox="1">
            <a:spLocks/>
          </p:cNvSpPr>
          <p:nvPr/>
        </p:nvSpPr>
        <p:spPr>
          <a:xfrm>
            <a:off x="615142" y="2277326"/>
            <a:ext cx="5253643" cy="2826689"/>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tr-TR" sz="3200" dirty="0"/>
              <a:t>	Çalışmakta olduğunuz herhangi bir dosyayı farklı formlarda (pdf, xml, txt, html vs..) kaydetmek için </a:t>
            </a:r>
            <a:r>
              <a:rPr lang="tr-TR" sz="3200" b="1" dirty="0"/>
              <a:t>"Dosya" </a:t>
            </a:r>
            <a:r>
              <a:rPr lang="tr-TR" sz="3200" dirty="0"/>
              <a:t>menüsü altında yer alan </a:t>
            </a:r>
            <a:r>
              <a:rPr lang="tr-TR" sz="3200" b="1" dirty="0"/>
              <a:t>"Farklı Kaydet" </a:t>
            </a:r>
            <a:r>
              <a:rPr lang="tr-TR" sz="3200" dirty="0"/>
              <a:t>butonunu kullanabilirsiniz. </a:t>
            </a:r>
          </a:p>
        </p:txBody>
      </p:sp>
      <p:sp>
        <p:nvSpPr>
          <p:cNvPr id="11" name="Title 1"/>
          <p:cNvSpPr>
            <a:spLocks noGrp="1"/>
          </p:cNvSpPr>
          <p:nvPr>
            <p:ph type="title"/>
          </p:nvPr>
        </p:nvSpPr>
        <p:spPr>
          <a:xfrm>
            <a:off x="2199249" y="562676"/>
            <a:ext cx="8911687" cy="809263"/>
          </a:xfrm>
        </p:spPr>
        <p:txBody>
          <a:bodyPr>
            <a:normAutofit/>
          </a:bodyPr>
          <a:lstStyle/>
          <a:p>
            <a:r>
              <a:rPr lang="tr-TR" sz="4400" dirty="0"/>
              <a:t>	 Dosya Sekmesi</a:t>
            </a:r>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0643" y="302608"/>
            <a:ext cx="1714685" cy="2188174"/>
          </a:xfrm>
          <a:prstGeom prst="rect">
            <a:avLst/>
          </a:prstGeom>
        </p:spPr>
      </p:pic>
      <p:pic>
        <p:nvPicPr>
          <p:cNvPr id="12" name="Resim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0605" y="3094343"/>
            <a:ext cx="5643592" cy="3496540"/>
          </a:xfrm>
          <a:prstGeom prst="rect">
            <a:avLst/>
          </a:prstGeom>
        </p:spPr>
      </p:pic>
      <p:sp>
        <p:nvSpPr>
          <p:cNvPr id="15" name="Down Arrow 13"/>
          <p:cNvSpPr/>
          <p:nvPr/>
        </p:nvSpPr>
        <p:spPr>
          <a:xfrm>
            <a:off x="8385274" y="2241566"/>
            <a:ext cx="345421" cy="946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7081497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17146" y="1431116"/>
            <a:ext cx="8464271" cy="713900"/>
          </a:xfrm>
        </p:spPr>
        <p:txBody>
          <a:bodyPr>
            <a:noAutofit/>
          </a:bodyPr>
          <a:lstStyle/>
          <a:p>
            <a:pPr marL="914400" lvl="2" indent="0" algn="just">
              <a:buNone/>
            </a:pPr>
            <a:r>
              <a:rPr lang="tr-TR" sz="3800" dirty="0">
                <a:solidFill>
                  <a:schemeClr val="accent1">
                    <a:lumMod val="75000"/>
                  </a:schemeClr>
                </a:solidFill>
              </a:rPr>
              <a:t>	Belgeler ve Sayfalar Arasında Geçiş</a:t>
            </a:r>
          </a:p>
          <a:p>
            <a:pPr marL="0" indent="0">
              <a:buNone/>
            </a:pPr>
            <a:endParaRPr lang="tr-TR" sz="4000" dirty="0"/>
          </a:p>
        </p:txBody>
      </p:sp>
      <p:sp>
        <p:nvSpPr>
          <p:cNvPr id="9" name="Content Placeholder 2"/>
          <p:cNvSpPr txBox="1">
            <a:spLocks/>
          </p:cNvSpPr>
          <p:nvPr/>
        </p:nvSpPr>
        <p:spPr>
          <a:xfrm>
            <a:off x="2589212" y="2187388"/>
            <a:ext cx="8915400" cy="214256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tr-TR" sz="3200" dirty="0"/>
              <a:t>	Bu işlemi görev çubuğundan yapılabilirsiniz. Aynı zamanda </a:t>
            </a:r>
            <a:r>
              <a:rPr lang="tr-TR" sz="3200" b="1" dirty="0"/>
              <a:t>"Görünüm" </a:t>
            </a:r>
            <a:r>
              <a:rPr lang="tr-TR" sz="3200" dirty="0"/>
              <a:t>sekmesi altında </a:t>
            </a:r>
            <a:r>
              <a:rPr lang="tr-TR" sz="3200" b="1" dirty="0"/>
              <a:t>"Pencere"  </a:t>
            </a:r>
            <a:r>
              <a:rPr lang="tr-TR" sz="3200" dirty="0"/>
              <a:t>komut</a:t>
            </a:r>
            <a:r>
              <a:rPr lang="tr-TR" sz="3200" b="1" dirty="0"/>
              <a:t> </a:t>
            </a:r>
            <a:r>
              <a:rPr lang="tr-TR" sz="3200" dirty="0"/>
              <a:t>grubu içinde yer alan </a:t>
            </a:r>
            <a:r>
              <a:rPr lang="tr-TR" sz="3200" b="1" dirty="0"/>
              <a:t>"</a:t>
            </a:r>
            <a:r>
              <a:rPr lang="tr-TR" sz="3200" b="1" dirty="0" err="1"/>
              <a:t>Pencelerde</a:t>
            </a:r>
            <a:r>
              <a:rPr lang="tr-TR" sz="3200" b="1" dirty="0"/>
              <a:t> Geçiş Yap" </a:t>
            </a:r>
            <a:r>
              <a:rPr lang="tr-TR" sz="3200" dirty="0"/>
              <a:t>butonu ile de bu işlemi gerçekleştirebilirsiniz. </a:t>
            </a:r>
          </a:p>
        </p:txBody>
      </p:sp>
      <p:sp>
        <p:nvSpPr>
          <p:cNvPr id="10" name="Title 1"/>
          <p:cNvSpPr>
            <a:spLocks noGrp="1"/>
          </p:cNvSpPr>
          <p:nvPr>
            <p:ph type="title"/>
          </p:nvPr>
        </p:nvSpPr>
        <p:spPr>
          <a:xfrm>
            <a:off x="2023066" y="601472"/>
            <a:ext cx="8911687" cy="819437"/>
          </a:xfrm>
        </p:spPr>
        <p:txBody>
          <a:bodyPr>
            <a:normAutofit/>
          </a:bodyPr>
          <a:lstStyle/>
          <a:p>
            <a:r>
              <a:rPr lang="tr-TR" sz="4400" dirty="0"/>
              <a:t>		Dosya Sekmesi</a:t>
            </a:r>
          </a:p>
        </p:txBody>
      </p:sp>
      <p:pic>
        <p:nvPicPr>
          <p:cNvPr id="11" name="Resi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9830" y="4346779"/>
            <a:ext cx="7504762" cy="1723810"/>
          </a:xfrm>
          <a:prstGeom prst="rect">
            <a:avLst/>
          </a:prstGeom>
        </p:spPr>
      </p:pic>
    </p:spTree>
    <p:extLst>
      <p:ext uri="{BB962C8B-B14F-4D97-AF65-F5344CB8AC3E}">
        <p14:creationId xmlns:p14="http://schemas.microsoft.com/office/powerpoint/2010/main" val="27050118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1463040" y="2275184"/>
            <a:ext cx="4936171" cy="268751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3" charset="2"/>
              <a:buNone/>
            </a:pPr>
            <a:r>
              <a:rPr lang="tr-TR" sz="3200" dirty="0"/>
              <a:t>Bir belge içerisinde birden çok sayfada gezinmek için ızgaranın altında yer alan </a:t>
            </a:r>
            <a:r>
              <a:rPr lang="tr-TR" sz="3200" b="1" dirty="0"/>
              <a:t>çalışma sayfası </a:t>
            </a:r>
            <a:r>
              <a:rPr lang="tr-TR" sz="3200" dirty="0"/>
              <a:t>sekmelerini kullanınız.</a:t>
            </a:r>
          </a:p>
        </p:txBody>
      </p:sp>
      <p:sp>
        <p:nvSpPr>
          <p:cNvPr id="13" name="Content Placeholder 2"/>
          <p:cNvSpPr>
            <a:spLocks noGrp="1"/>
          </p:cNvSpPr>
          <p:nvPr>
            <p:ph idx="1"/>
          </p:nvPr>
        </p:nvSpPr>
        <p:spPr>
          <a:xfrm>
            <a:off x="1584195" y="1431379"/>
            <a:ext cx="8464271" cy="713900"/>
          </a:xfrm>
        </p:spPr>
        <p:txBody>
          <a:bodyPr>
            <a:noAutofit/>
          </a:bodyPr>
          <a:lstStyle/>
          <a:p>
            <a:pPr marL="914400" lvl="2" indent="0" algn="just">
              <a:buNone/>
            </a:pPr>
            <a:r>
              <a:rPr lang="tr-TR" sz="3800" dirty="0">
                <a:solidFill>
                  <a:schemeClr val="accent1">
                    <a:lumMod val="75000"/>
                  </a:schemeClr>
                </a:solidFill>
              </a:rPr>
              <a:t>	Belgeler ve Sayfalar Arasında Geçiş</a:t>
            </a:r>
          </a:p>
          <a:p>
            <a:pPr marL="0" indent="0">
              <a:buNone/>
            </a:pPr>
            <a:endParaRPr lang="tr-TR" sz="4000" dirty="0"/>
          </a:p>
        </p:txBody>
      </p:sp>
      <p:sp>
        <p:nvSpPr>
          <p:cNvPr id="14" name="Title 1"/>
          <p:cNvSpPr>
            <a:spLocks noGrp="1"/>
          </p:cNvSpPr>
          <p:nvPr>
            <p:ph type="title"/>
          </p:nvPr>
        </p:nvSpPr>
        <p:spPr>
          <a:xfrm>
            <a:off x="2023066" y="601472"/>
            <a:ext cx="8911687" cy="819437"/>
          </a:xfrm>
        </p:spPr>
        <p:txBody>
          <a:bodyPr>
            <a:normAutofit/>
          </a:bodyPr>
          <a:lstStyle/>
          <a:p>
            <a:r>
              <a:rPr lang="tr-TR" sz="4400" dirty="0"/>
              <a:t>		Dosya Sekmesi</a:t>
            </a:r>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6832" y="2383406"/>
            <a:ext cx="5507984" cy="1963373"/>
          </a:xfrm>
          <a:prstGeom prst="rect">
            <a:avLst/>
          </a:prstGeom>
        </p:spPr>
      </p:pic>
    </p:spTree>
    <p:extLst>
      <p:ext uri="{BB962C8B-B14F-4D97-AF65-F5344CB8AC3E}">
        <p14:creationId xmlns:p14="http://schemas.microsoft.com/office/powerpoint/2010/main" val="20778904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20" y="2203528"/>
            <a:ext cx="7788478" cy="4654472"/>
          </a:xfrm>
        </p:spPr>
        <p:txBody>
          <a:bodyPr>
            <a:normAutofit fontScale="92500" lnSpcReduction="10000"/>
          </a:bodyPr>
          <a:lstStyle/>
          <a:p>
            <a:pPr marL="0" indent="0" algn="just">
              <a:buNone/>
            </a:pPr>
            <a:r>
              <a:rPr lang="tr-TR" sz="3200" dirty="0"/>
              <a:t>	</a:t>
            </a:r>
            <a:r>
              <a:rPr lang="tr-TR" sz="3800" dirty="0"/>
              <a:t>Excel uygulamasının kullanımı hakkında kullanıcıya kılavuzluk edebilecek önemli bir </a:t>
            </a:r>
            <a:r>
              <a:rPr lang="tr-TR" sz="3800" dirty="0" err="1"/>
              <a:t>arayüzdür</a:t>
            </a:r>
            <a:r>
              <a:rPr lang="tr-TR" sz="3800" dirty="0"/>
              <a:t>. Sekmeler menüsünde bulunan «</a:t>
            </a:r>
            <a:r>
              <a:rPr lang="tr-TR" sz="3800" b="1" dirty="0"/>
              <a:t>Ne yapmak istediğinizi söyleyin</a:t>
            </a:r>
            <a:r>
              <a:rPr lang="tr-TR" sz="3800" dirty="0"/>
              <a:t>» sekmesine tıklanarak istediğiniz yardımı alabilirsiniz. Örneğin «</a:t>
            </a:r>
            <a:r>
              <a:rPr lang="tr-TR" sz="3800" b="1" dirty="0"/>
              <a:t>Tablo Ekle</a:t>
            </a:r>
            <a:r>
              <a:rPr lang="tr-TR" sz="3800" dirty="0"/>
              <a:t>» yazıp tıkladığımızda Tablo ile ilgili yardım alacağımız kutucuk karşımıza çıkmaktadır. Çıkan bu sayfadan yardım alabilirsiniz.</a:t>
            </a:r>
          </a:p>
        </p:txBody>
      </p:sp>
      <p:sp>
        <p:nvSpPr>
          <p:cNvPr id="11" name="Content Placeholder 2"/>
          <p:cNvSpPr txBox="1">
            <a:spLocks/>
          </p:cNvSpPr>
          <p:nvPr/>
        </p:nvSpPr>
        <p:spPr>
          <a:xfrm>
            <a:off x="1744940" y="1423849"/>
            <a:ext cx="8464271" cy="71390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914400" lvl="2" indent="0">
              <a:buNone/>
            </a:pPr>
            <a:r>
              <a:rPr lang="tr-TR" sz="4000" dirty="0">
                <a:solidFill>
                  <a:schemeClr val="accent1">
                    <a:lumMod val="75000"/>
                  </a:schemeClr>
                </a:solidFill>
              </a:rPr>
              <a:t>	Yardım Fonksiyonunu Kullanmak</a:t>
            </a:r>
          </a:p>
        </p:txBody>
      </p:sp>
      <p:sp>
        <p:nvSpPr>
          <p:cNvPr id="14" name="Title 1"/>
          <p:cNvSpPr>
            <a:spLocks noGrp="1"/>
          </p:cNvSpPr>
          <p:nvPr>
            <p:ph type="title"/>
          </p:nvPr>
        </p:nvSpPr>
        <p:spPr>
          <a:xfrm>
            <a:off x="2160990" y="626227"/>
            <a:ext cx="8911687" cy="819437"/>
          </a:xfrm>
        </p:spPr>
        <p:txBody>
          <a:bodyPr>
            <a:normAutofit/>
          </a:bodyPr>
          <a:lstStyle/>
          <a:p>
            <a:r>
              <a:rPr lang="tr-TR" sz="4400" dirty="0"/>
              <a:t>		Dosya Sekmesi</a:t>
            </a:r>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2084" y="2137381"/>
            <a:ext cx="3628571" cy="1133333"/>
          </a:xfrm>
          <a:prstGeom prst="rect">
            <a:avLst/>
          </a:prstGeom>
        </p:spPr>
      </p:pic>
      <p:sp>
        <p:nvSpPr>
          <p:cNvPr id="12" name="Aşağı Ok 11"/>
          <p:cNvSpPr/>
          <p:nvPr/>
        </p:nvSpPr>
        <p:spPr>
          <a:xfrm>
            <a:off x="9776949" y="3291564"/>
            <a:ext cx="432262" cy="582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3"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2084" y="3856457"/>
            <a:ext cx="3977233" cy="1406512"/>
          </a:xfrm>
          <a:prstGeom prst="rect">
            <a:avLst/>
          </a:prstGeom>
        </p:spPr>
      </p:pic>
      <p:pic>
        <p:nvPicPr>
          <p:cNvPr id="17" name="Resim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0201" y="5374607"/>
            <a:ext cx="3919116" cy="1371755"/>
          </a:xfrm>
          <a:prstGeom prst="rect">
            <a:avLst/>
          </a:prstGeom>
        </p:spPr>
      </p:pic>
    </p:spTree>
    <p:extLst>
      <p:ext uri="{BB962C8B-B14F-4D97-AF65-F5344CB8AC3E}">
        <p14:creationId xmlns:p14="http://schemas.microsoft.com/office/powerpoint/2010/main" val="754832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2865" y="624110"/>
            <a:ext cx="8911687" cy="775335"/>
          </a:xfrm>
        </p:spPr>
        <p:txBody>
          <a:bodyPr>
            <a:normAutofit/>
          </a:bodyPr>
          <a:lstStyle/>
          <a:p>
            <a:r>
              <a:rPr lang="tr-TR" sz="4400" dirty="0"/>
              <a:t>		Hesap Tablolarına Giriş</a:t>
            </a:r>
          </a:p>
        </p:txBody>
      </p:sp>
      <p:sp>
        <p:nvSpPr>
          <p:cNvPr id="10" name="Title 1"/>
          <p:cNvSpPr txBox="1">
            <a:spLocks/>
          </p:cNvSpPr>
          <p:nvPr/>
        </p:nvSpPr>
        <p:spPr>
          <a:xfrm>
            <a:off x="2623771" y="1399445"/>
            <a:ext cx="8911687" cy="126819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tr-TR" sz="4000" dirty="0">
                <a:solidFill>
                  <a:schemeClr val="accent1">
                    <a:lumMod val="75000"/>
                  </a:schemeClr>
                </a:solidFill>
              </a:rPr>
              <a:t>	Hesap Tablosu Tanımı, Kullanım Amacı ve Yerleri</a:t>
            </a:r>
          </a:p>
        </p:txBody>
      </p:sp>
      <p:sp>
        <p:nvSpPr>
          <p:cNvPr id="3" name="Content Placeholder 2"/>
          <p:cNvSpPr>
            <a:spLocks noGrp="1"/>
          </p:cNvSpPr>
          <p:nvPr>
            <p:ph idx="1"/>
          </p:nvPr>
        </p:nvSpPr>
        <p:spPr>
          <a:xfrm>
            <a:off x="2594927" y="2826385"/>
            <a:ext cx="8915400" cy="3124200"/>
          </a:xfrm>
        </p:spPr>
        <p:txBody>
          <a:bodyPr>
            <a:normAutofit/>
          </a:bodyPr>
          <a:lstStyle/>
          <a:p>
            <a:pPr marL="0" indent="0" algn="just">
              <a:buNone/>
            </a:pPr>
            <a:r>
              <a:rPr lang="tr-TR" sz="3200" dirty="0"/>
              <a:t>	Hesap tabloları; rakamlar veya ifadelerden oluşan veri setlerinin düzenlenmesi, veriler arası ilişkilerinin belirlenmesi ve sunulması, formüller veya mantıksal ifadeler yardımıyla yorumlanması ve elde edilen sonuçların tablo, liste ve grafik gibi görseller yardımıyla sunulmasını sağlayan araçlardır.</a:t>
            </a:r>
          </a:p>
        </p:txBody>
      </p:sp>
    </p:spTree>
    <p:extLst>
      <p:ext uri="{BB962C8B-B14F-4D97-AF65-F5344CB8AC3E}">
        <p14:creationId xmlns:p14="http://schemas.microsoft.com/office/powerpoint/2010/main" val="9661288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2160495"/>
            <a:ext cx="8915400" cy="2671586"/>
          </a:xfrm>
        </p:spPr>
        <p:txBody>
          <a:bodyPr>
            <a:normAutofit/>
          </a:bodyPr>
          <a:lstStyle/>
          <a:p>
            <a:pPr marL="0" indent="0" algn="just">
              <a:buNone/>
            </a:pPr>
            <a:r>
              <a:rPr lang="tr-TR" sz="3200" dirty="0"/>
              <a:t>	Ekranda istenilen alanı daha iyi görüntülemek için kullanılır. Sağ alt köşedeki </a:t>
            </a:r>
            <a:r>
              <a:rPr lang="tr-TR" sz="3200" b="1" dirty="0"/>
              <a:t>"yakınlaştırma çubuğu" </a:t>
            </a:r>
            <a:r>
              <a:rPr lang="tr-TR" sz="3200" dirty="0"/>
              <a:t>ile kullanabileceğiniz gibi </a:t>
            </a:r>
            <a:r>
              <a:rPr lang="tr-TR" sz="3200" b="1" dirty="0"/>
              <a:t>"Görünüm"</a:t>
            </a:r>
            <a:r>
              <a:rPr lang="tr-TR" sz="3200" dirty="0"/>
              <a:t> sekmesindeki </a:t>
            </a:r>
            <a:r>
              <a:rPr lang="tr-TR" sz="3200" b="1" dirty="0"/>
              <a:t>"Yakınlaştır" </a:t>
            </a:r>
            <a:r>
              <a:rPr lang="tr-TR" sz="3200" dirty="0"/>
              <a:t>komut grubu ile de bu işlemleri yapabilirsiniz.   </a:t>
            </a:r>
          </a:p>
        </p:txBody>
      </p:sp>
      <p:sp>
        <p:nvSpPr>
          <p:cNvPr id="11" name="Content Placeholder 2"/>
          <p:cNvSpPr txBox="1">
            <a:spLocks/>
          </p:cNvSpPr>
          <p:nvPr/>
        </p:nvSpPr>
        <p:spPr>
          <a:xfrm>
            <a:off x="2167075" y="1384682"/>
            <a:ext cx="8464271" cy="71390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914400" lvl="2" indent="0" algn="just">
              <a:buNone/>
            </a:pPr>
            <a:r>
              <a:rPr lang="tr-TR" sz="4000" dirty="0">
                <a:solidFill>
                  <a:schemeClr val="accent1">
                    <a:lumMod val="75000"/>
                  </a:schemeClr>
                </a:solidFill>
              </a:rPr>
              <a:t>Büyütme / Yakınlaştırma Aracı</a:t>
            </a:r>
          </a:p>
        </p:txBody>
      </p:sp>
      <p:sp>
        <p:nvSpPr>
          <p:cNvPr id="13" name="Title 1"/>
          <p:cNvSpPr>
            <a:spLocks noGrp="1"/>
          </p:cNvSpPr>
          <p:nvPr>
            <p:ph type="title"/>
          </p:nvPr>
        </p:nvSpPr>
        <p:spPr>
          <a:xfrm>
            <a:off x="2592925" y="613224"/>
            <a:ext cx="8911687" cy="895408"/>
          </a:xfrm>
        </p:spPr>
        <p:txBody>
          <a:bodyPr>
            <a:normAutofit/>
          </a:bodyPr>
          <a:lstStyle/>
          <a:p>
            <a:r>
              <a:rPr lang="tr-TR" sz="4400" dirty="0"/>
              <a:t>	Kullanıcı Ayarları</a:t>
            </a:r>
          </a:p>
        </p:txBody>
      </p:sp>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6529" y="4591787"/>
            <a:ext cx="2332744" cy="1746149"/>
          </a:xfrm>
          <a:prstGeom prst="rect">
            <a:avLst/>
          </a:prstGeom>
        </p:spPr>
      </p:pic>
      <p:pic>
        <p:nvPicPr>
          <p:cNvPr id="12" name="Resim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6120" y="4591787"/>
            <a:ext cx="3229426" cy="1677699"/>
          </a:xfrm>
          <a:prstGeom prst="rect">
            <a:avLst/>
          </a:prstGeom>
        </p:spPr>
      </p:pic>
    </p:spTree>
    <p:extLst>
      <p:ext uri="{BB962C8B-B14F-4D97-AF65-F5344CB8AC3E}">
        <p14:creationId xmlns:p14="http://schemas.microsoft.com/office/powerpoint/2010/main" val="17617968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57957" y="2222310"/>
            <a:ext cx="8915400" cy="2532530"/>
          </a:xfrm>
        </p:spPr>
        <p:txBody>
          <a:bodyPr>
            <a:normAutofit/>
          </a:bodyPr>
          <a:lstStyle/>
          <a:p>
            <a:pPr marL="0" indent="0" algn="just">
              <a:buNone/>
            </a:pPr>
            <a:r>
              <a:rPr lang="tr-TR" sz="3200" dirty="0"/>
              <a:t>	Ekranda daha geniş alana sahip olmak için araç çubuklarını gizlemek gerekebilir. Sağ üst köşede yer alan buton ile bu işlemi gerçekleştirebilirsiniz. Tekrar aynı buton ile gizlenen sekmeleri ve araç çubuklarını görüntüleyebilirsiniz. </a:t>
            </a:r>
          </a:p>
        </p:txBody>
      </p:sp>
      <p:sp>
        <p:nvSpPr>
          <p:cNvPr id="9" name="Title 1"/>
          <p:cNvSpPr txBox="1">
            <a:spLocks/>
          </p:cNvSpPr>
          <p:nvPr/>
        </p:nvSpPr>
        <p:spPr>
          <a:xfrm>
            <a:off x="2514600" y="610046"/>
            <a:ext cx="8911687" cy="720596"/>
          </a:xfrm>
          <a:prstGeom prst="rect">
            <a:avLst/>
          </a:prstGeom>
        </p:spPr>
        <p:txBody>
          <a:bodyPr vert="horz" lIns="91440" tIns="45720" rIns="91440" bIns="45720" rtlCol="0" anchor="t">
            <a:normAutofit lnSpcReduction="100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4400" dirty="0"/>
              <a:t>	Kullanıcı Ayarları</a:t>
            </a:r>
          </a:p>
        </p:txBody>
      </p:sp>
      <p:sp>
        <p:nvSpPr>
          <p:cNvPr id="11" name="Content Placeholder 2"/>
          <p:cNvSpPr txBox="1">
            <a:spLocks/>
          </p:cNvSpPr>
          <p:nvPr/>
        </p:nvSpPr>
        <p:spPr>
          <a:xfrm>
            <a:off x="2061519" y="1353340"/>
            <a:ext cx="9641541" cy="71390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914400" lvl="2" indent="0">
              <a:buNone/>
            </a:pPr>
            <a:r>
              <a:rPr lang="tr-TR" sz="4000" dirty="0">
                <a:solidFill>
                  <a:schemeClr val="accent1">
                    <a:lumMod val="75000"/>
                  </a:schemeClr>
                </a:solidFill>
              </a:rPr>
              <a:t>Araç Çubuklarını Gösterme / Gizleme</a:t>
            </a:r>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0153" y="4330230"/>
            <a:ext cx="1771429" cy="1476190"/>
          </a:xfrm>
          <a:prstGeom prst="rect">
            <a:avLst/>
          </a:prstGeom>
        </p:spPr>
      </p:pic>
      <p:sp>
        <p:nvSpPr>
          <p:cNvPr id="13" name="Dikdörtgen Belirtme Çizgisi 17"/>
          <p:cNvSpPr/>
          <p:nvPr/>
        </p:nvSpPr>
        <p:spPr>
          <a:xfrm>
            <a:off x="4294382" y="6315635"/>
            <a:ext cx="3348316" cy="220346"/>
          </a:xfrm>
          <a:prstGeom prst="wedgeRectCallout">
            <a:avLst>
              <a:gd name="adj1" fmla="val 87621"/>
              <a:gd name="adj2" fmla="val -3141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Araç Çubuklarını Göster/Gizle</a:t>
            </a:r>
          </a:p>
        </p:txBody>
      </p:sp>
    </p:spTree>
    <p:extLst>
      <p:ext uri="{BB962C8B-B14F-4D97-AF65-F5344CB8AC3E}">
        <p14:creationId xmlns:p14="http://schemas.microsoft.com/office/powerpoint/2010/main" val="12140666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368058"/>
            <a:ext cx="8911687" cy="752093"/>
          </a:xfrm>
        </p:spPr>
        <p:txBody>
          <a:bodyPr>
            <a:normAutofit fontScale="90000"/>
          </a:bodyPr>
          <a:lstStyle/>
          <a:p>
            <a:r>
              <a:rPr lang="tr-TR" sz="4400" dirty="0"/>
              <a:t>		</a:t>
            </a:r>
          </a:p>
        </p:txBody>
      </p:sp>
      <p:sp>
        <p:nvSpPr>
          <p:cNvPr id="3" name="Content Placeholder 2"/>
          <p:cNvSpPr>
            <a:spLocks noGrp="1"/>
          </p:cNvSpPr>
          <p:nvPr>
            <p:ph idx="1"/>
          </p:nvPr>
        </p:nvSpPr>
        <p:spPr>
          <a:xfrm>
            <a:off x="1230284" y="2449959"/>
            <a:ext cx="6592877" cy="4125408"/>
          </a:xfrm>
        </p:spPr>
        <p:txBody>
          <a:bodyPr>
            <a:normAutofit lnSpcReduction="10000"/>
          </a:bodyPr>
          <a:lstStyle/>
          <a:p>
            <a:pPr marL="0" indent="0" algn="just">
              <a:buNone/>
            </a:pPr>
            <a:r>
              <a:rPr lang="tr-TR" sz="3200" dirty="0"/>
              <a:t>	En üst satırı dondurmak eğer bu satır başlık bilgilerini içeriyorsa faydalı olabilir. Yüzlerce satır içeren bir belgemizin olduğu düşünülürse, en üst satırı dondurmanın gerekliliği daha da iyi anlaşılacaktır. Bu işlem için </a:t>
            </a:r>
            <a:r>
              <a:rPr lang="tr-TR" sz="3200" b="1" dirty="0"/>
              <a:t>"Görünüm"</a:t>
            </a:r>
            <a:r>
              <a:rPr lang="tr-TR" sz="3200" dirty="0"/>
              <a:t> sekmesinde yer alan </a:t>
            </a:r>
            <a:r>
              <a:rPr lang="tr-TR" sz="3200" b="1" dirty="0"/>
              <a:t>"Pencere"</a:t>
            </a:r>
            <a:r>
              <a:rPr lang="tr-TR" sz="3200" dirty="0"/>
              <a:t> komut grubunda </a:t>
            </a:r>
            <a:r>
              <a:rPr lang="tr-TR" sz="3200" b="1" dirty="0"/>
              <a:t>"Üst Satırı Dondur"</a:t>
            </a:r>
            <a:r>
              <a:rPr lang="tr-TR" sz="3200" dirty="0"/>
              <a:t> butonuna tıklayınız. </a:t>
            </a:r>
          </a:p>
        </p:txBody>
      </p:sp>
      <p:sp>
        <p:nvSpPr>
          <p:cNvPr id="9" name="Title 1"/>
          <p:cNvSpPr txBox="1">
            <a:spLocks/>
          </p:cNvSpPr>
          <p:nvPr/>
        </p:nvSpPr>
        <p:spPr>
          <a:xfrm>
            <a:off x="2363646" y="666851"/>
            <a:ext cx="8911687" cy="720596"/>
          </a:xfrm>
          <a:prstGeom prst="rect">
            <a:avLst/>
          </a:prstGeom>
        </p:spPr>
        <p:txBody>
          <a:bodyPr vert="horz" lIns="91440" tIns="45720" rIns="91440" bIns="45720" rtlCol="0" anchor="t">
            <a:normAutofit lnSpcReduction="100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4400" dirty="0"/>
              <a:t>	Excel İle Çalışmaya Başlamak</a:t>
            </a:r>
          </a:p>
        </p:txBody>
      </p:sp>
      <p:sp>
        <p:nvSpPr>
          <p:cNvPr id="10" name="Content Placeholder 2"/>
          <p:cNvSpPr txBox="1">
            <a:spLocks/>
          </p:cNvSpPr>
          <p:nvPr/>
        </p:nvSpPr>
        <p:spPr>
          <a:xfrm>
            <a:off x="1898649" y="1459196"/>
            <a:ext cx="8464271" cy="71390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914400" lvl="2" indent="0">
              <a:buNone/>
            </a:pPr>
            <a:r>
              <a:rPr lang="tr-TR" sz="4000" dirty="0">
                <a:solidFill>
                  <a:schemeClr val="accent1">
                    <a:lumMod val="75000"/>
                  </a:schemeClr>
                </a:solidFill>
              </a:rPr>
              <a:t>Başlık Satırını Dondurmak</a:t>
            </a:r>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3377" y="2527472"/>
            <a:ext cx="4228407" cy="3970382"/>
          </a:xfrm>
          <a:prstGeom prst="rect">
            <a:avLst/>
          </a:prstGeom>
        </p:spPr>
      </p:pic>
    </p:spTree>
    <p:extLst>
      <p:ext uri="{BB962C8B-B14F-4D97-AF65-F5344CB8AC3E}">
        <p14:creationId xmlns:p14="http://schemas.microsoft.com/office/powerpoint/2010/main" val="32602500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1338" y="533030"/>
            <a:ext cx="8911687" cy="874627"/>
          </a:xfrm>
        </p:spPr>
        <p:txBody>
          <a:bodyPr>
            <a:normAutofit/>
          </a:bodyPr>
          <a:lstStyle/>
          <a:p>
            <a:r>
              <a:rPr lang="tr-TR" sz="4400" dirty="0"/>
              <a:t>	Hücreler</a:t>
            </a:r>
          </a:p>
        </p:txBody>
      </p:sp>
      <p:sp>
        <p:nvSpPr>
          <p:cNvPr id="3" name="Content Placeholder 2"/>
          <p:cNvSpPr>
            <a:spLocks noGrp="1"/>
          </p:cNvSpPr>
          <p:nvPr>
            <p:ph idx="1"/>
          </p:nvPr>
        </p:nvSpPr>
        <p:spPr>
          <a:xfrm>
            <a:off x="2589212" y="3067395"/>
            <a:ext cx="8915400" cy="3063041"/>
          </a:xfrm>
        </p:spPr>
        <p:txBody>
          <a:bodyPr>
            <a:normAutofit/>
          </a:bodyPr>
          <a:lstStyle/>
          <a:p>
            <a:pPr marL="0" indent="0" algn="just">
              <a:buNone/>
            </a:pPr>
            <a:r>
              <a:rPr lang="tr-TR" sz="3200" dirty="0"/>
              <a:t>	Hücrelere veri girmek için klavyeyi kullanabileceğiniz gibi başka belgeler üzerinden kopyalanan verileri de hücreler içerisine yapıştırabilirsiniz. Hücrede yazma işleminiz bittiğinde, veriyi hücre içinde saklayıp alt hücreye geçmek için </a:t>
            </a:r>
            <a:r>
              <a:rPr lang="tr-TR" sz="3200" b="1" dirty="0"/>
              <a:t>"</a:t>
            </a:r>
            <a:r>
              <a:rPr lang="tr-TR" sz="3200" b="1" dirty="0" err="1"/>
              <a:t>Enter</a:t>
            </a:r>
            <a:r>
              <a:rPr lang="tr-TR" sz="3200" b="1" dirty="0"/>
              <a:t>"</a:t>
            </a:r>
            <a:r>
              <a:rPr lang="tr-TR" sz="3200" dirty="0"/>
              <a:t> tuşuna basınız. </a:t>
            </a:r>
          </a:p>
        </p:txBody>
      </p:sp>
      <p:sp>
        <p:nvSpPr>
          <p:cNvPr id="9" name="Content Placeholder 2"/>
          <p:cNvSpPr txBox="1">
            <a:spLocks/>
          </p:cNvSpPr>
          <p:nvPr/>
        </p:nvSpPr>
        <p:spPr>
          <a:xfrm>
            <a:off x="2167075" y="1372968"/>
            <a:ext cx="8464271" cy="71390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914400" lvl="2" indent="0">
              <a:buNone/>
            </a:pPr>
            <a:r>
              <a:rPr lang="tr-TR" sz="4000" dirty="0">
                <a:solidFill>
                  <a:schemeClr val="accent1">
                    <a:lumMod val="75000"/>
                  </a:schemeClr>
                </a:solidFill>
              </a:rPr>
              <a:t>Veri Girişi</a:t>
            </a:r>
          </a:p>
        </p:txBody>
      </p:sp>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1058" y="1077058"/>
            <a:ext cx="6106884" cy="1770342"/>
          </a:xfrm>
          <a:prstGeom prst="rect">
            <a:avLst/>
          </a:prstGeom>
        </p:spPr>
      </p:pic>
    </p:spTree>
    <p:extLst>
      <p:ext uri="{BB962C8B-B14F-4D97-AF65-F5344CB8AC3E}">
        <p14:creationId xmlns:p14="http://schemas.microsoft.com/office/powerpoint/2010/main" val="15659262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0289" y="629332"/>
            <a:ext cx="8911687" cy="1280890"/>
          </a:xfrm>
        </p:spPr>
        <p:txBody>
          <a:bodyPr>
            <a:normAutofit/>
          </a:bodyPr>
          <a:lstStyle/>
          <a:p>
            <a:r>
              <a:rPr lang="tr-TR" sz="4400" dirty="0"/>
              <a:t>			Hücreleri Seçmek</a:t>
            </a:r>
          </a:p>
        </p:txBody>
      </p:sp>
      <p:sp>
        <p:nvSpPr>
          <p:cNvPr id="3" name="Content Placeholder 2"/>
          <p:cNvSpPr>
            <a:spLocks noGrp="1"/>
          </p:cNvSpPr>
          <p:nvPr>
            <p:ph idx="1"/>
          </p:nvPr>
        </p:nvSpPr>
        <p:spPr>
          <a:xfrm>
            <a:off x="2067697" y="2352815"/>
            <a:ext cx="5914768" cy="3913514"/>
          </a:xfrm>
        </p:spPr>
        <p:txBody>
          <a:bodyPr>
            <a:normAutofit lnSpcReduction="10000"/>
          </a:bodyPr>
          <a:lstStyle/>
          <a:p>
            <a:pPr marL="0" indent="0" algn="just">
              <a:buNone/>
            </a:pPr>
            <a:r>
              <a:rPr lang="tr-TR" sz="3200" dirty="0"/>
              <a:t>	Herhangi bir hücreyi seçmek için bu hücre üzerine gelip farenin sol tuşuna tıklayınız. Belirli bir hücre grubunu seçecekseniz bu durumda sol tuşa basılı tutarak istenen aralıktaki hücreleri sürükleme yöntemi ile seçebilirsiniz. </a:t>
            </a:r>
          </a:p>
        </p:txBody>
      </p:sp>
      <p:sp>
        <p:nvSpPr>
          <p:cNvPr id="9" name="Content Placeholder 2"/>
          <p:cNvSpPr txBox="1">
            <a:spLocks/>
          </p:cNvSpPr>
          <p:nvPr/>
        </p:nvSpPr>
        <p:spPr>
          <a:xfrm>
            <a:off x="1107738" y="1460288"/>
            <a:ext cx="8464271" cy="71390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914400" lvl="2" indent="0">
              <a:buNone/>
            </a:pPr>
            <a:r>
              <a:rPr lang="tr-TR" sz="4000" dirty="0">
                <a:solidFill>
                  <a:schemeClr val="accent1">
                    <a:lumMod val="75000"/>
                  </a:schemeClr>
                </a:solidFill>
              </a:rPr>
              <a:t>	Belli Hücre Aralığını Seçmek</a:t>
            </a:r>
          </a:p>
        </p:txBody>
      </p:sp>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1513" y="2310997"/>
            <a:ext cx="3957078" cy="3819440"/>
          </a:xfrm>
          <a:prstGeom prst="rect">
            <a:avLst/>
          </a:prstGeom>
        </p:spPr>
      </p:pic>
    </p:spTree>
    <p:extLst>
      <p:ext uri="{BB962C8B-B14F-4D97-AF65-F5344CB8AC3E}">
        <p14:creationId xmlns:p14="http://schemas.microsoft.com/office/powerpoint/2010/main" val="20944563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5247" y="191988"/>
            <a:ext cx="8911687" cy="1280890"/>
          </a:xfrm>
        </p:spPr>
        <p:txBody>
          <a:bodyPr>
            <a:normAutofit/>
          </a:bodyPr>
          <a:lstStyle/>
          <a:p>
            <a:r>
              <a:rPr lang="tr-TR" sz="4400" dirty="0"/>
              <a:t>	Hücreleri Seçmek</a:t>
            </a:r>
          </a:p>
        </p:txBody>
      </p:sp>
      <p:sp>
        <p:nvSpPr>
          <p:cNvPr id="3" name="Content Placeholder 2"/>
          <p:cNvSpPr>
            <a:spLocks noGrp="1"/>
          </p:cNvSpPr>
          <p:nvPr>
            <p:ph idx="1"/>
          </p:nvPr>
        </p:nvSpPr>
        <p:spPr>
          <a:xfrm>
            <a:off x="2505247" y="1634580"/>
            <a:ext cx="8915400" cy="2911162"/>
          </a:xfrm>
        </p:spPr>
        <p:txBody>
          <a:bodyPr>
            <a:normAutofit/>
          </a:bodyPr>
          <a:lstStyle/>
          <a:p>
            <a:pPr marL="0" indent="0" algn="just">
              <a:buNone/>
            </a:pPr>
            <a:r>
              <a:rPr lang="tr-TR" sz="3200" dirty="0"/>
              <a:t>	Tüm sayfayı seçmek için hücrelerin en üst sol köşesinde yer alan kutucuğa tıklamanız yeterlidir. Seçme işlevini klavyede </a:t>
            </a:r>
            <a:r>
              <a:rPr lang="tr-TR" sz="3200" b="1" dirty="0"/>
              <a:t>"</a:t>
            </a:r>
            <a:r>
              <a:rPr lang="tr-TR" sz="3200" b="1" dirty="0" err="1"/>
              <a:t>Ctrl+A</a:t>
            </a:r>
            <a:r>
              <a:rPr lang="tr-TR" sz="3200" b="1" dirty="0"/>
              <a:t>"</a:t>
            </a:r>
            <a:r>
              <a:rPr lang="tr-TR" sz="3200" dirty="0"/>
              <a:t> tuş kombinasyonu ile de yapabilirsiniz. </a:t>
            </a:r>
          </a:p>
        </p:txBody>
      </p:sp>
      <p:sp>
        <p:nvSpPr>
          <p:cNvPr id="9" name="Content Placeholder 2"/>
          <p:cNvSpPr txBox="1">
            <a:spLocks/>
          </p:cNvSpPr>
          <p:nvPr/>
        </p:nvSpPr>
        <p:spPr>
          <a:xfrm>
            <a:off x="2027031" y="920680"/>
            <a:ext cx="8464271" cy="71390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914400" lvl="2" indent="0">
              <a:buNone/>
            </a:pPr>
            <a:r>
              <a:rPr lang="tr-TR" sz="4000" dirty="0">
                <a:solidFill>
                  <a:schemeClr val="accent1">
                    <a:lumMod val="75000"/>
                  </a:schemeClr>
                </a:solidFill>
              </a:rPr>
              <a:t>Tüm Sayfayı Seçmek</a:t>
            </a:r>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3361" y="3563069"/>
            <a:ext cx="4449287" cy="3070700"/>
          </a:xfrm>
          <a:prstGeom prst="rect">
            <a:avLst/>
          </a:prstGeom>
        </p:spPr>
      </p:pic>
      <p:sp>
        <p:nvSpPr>
          <p:cNvPr id="12" name="Dikdörtgen Belirtme Çizgisi 17"/>
          <p:cNvSpPr/>
          <p:nvPr/>
        </p:nvSpPr>
        <p:spPr>
          <a:xfrm>
            <a:off x="8321040" y="5663097"/>
            <a:ext cx="2443942" cy="334504"/>
          </a:xfrm>
          <a:prstGeom prst="wedgeRectCallout">
            <a:avLst>
              <a:gd name="adj1" fmla="val -259525"/>
              <a:gd name="adj2" fmla="val -3060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Tüm Sayfayı Seç</a:t>
            </a:r>
          </a:p>
        </p:txBody>
      </p:sp>
    </p:spTree>
    <p:extLst>
      <p:ext uri="{BB962C8B-B14F-4D97-AF65-F5344CB8AC3E}">
        <p14:creationId xmlns:p14="http://schemas.microsoft.com/office/powerpoint/2010/main" val="40956735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1338" y="592005"/>
            <a:ext cx="8911687" cy="927522"/>
          </a:xfrm>
        </p:spPr>
        <p:txBody>
          <a:bodyPr>
            <a:normAutofit/>
          </a:bodyPr>
          <a:lstStyle/>
          <a:p>
            <a:r>
              <a:rPr lang="tr-TR" sz="4400" dirty="0"/>
              <a:t>	Hücreleri Seçmek</a:t>
            </a:r>
          </a:p>
        </p:txBody>
      </p:sp>
      <p:sp>
        <p:nvSpPr>
          <p:cNvPr id="3" name="Content Placeholder 2"/>
          <p:cNvSpPr>
            <a:spLocks noGrp="1"/>
          </p:cNvSpPr>
          <p:nvPr>
            <p:ph idx="1"/>
          </p:nvPr>
        </p:nvSpPr>
        <p:spPr>
          <a:xfrm>
            <a:off x="2587625" y="2352816"/>
            <a:ext cx="6381563" cy="1667855"/>
          </a:xfrm>
        </p:spPr>
        <p:txBody>
          <a:bodyPr>
            <a:normAutofit/>
          </a:bodyPr>
          <a:lstStyle/>
          <a:p>
            <a:pPr marL="0" indent="0" algn="just">
              <a:buNone/>
            </a:pPr>
            <a:r>
              <a:rPr lang="tr-TR" sz="3200" dirty="0"/>
              <a:t>	Bir satır veya sütunu seçmek istiyorsanız o satır veya sütunun başlığına tıklayınız. </a:t>
            </a:r>
          </a:p>
        </p:txBody>
      </p:sp>
      <p:sp>
        <p:nvSpPr>
          <p:cNvPr id="9" name="Content Placeholder 2"/>
          <p:cNvSpPr txBox="1">
            <a:spLocks/>
          </p:cNvSpPr>
          <p:nvPr/>
        </p:nvSpPr>
        <p:spPr>
          <a:xfrm>
            <a:off x="2129746" y="1519527"/>
            <a:ext cx="8913814" cy="71390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914400" lvl="2" indent="0">
              <a:buNone/>
            </a:pPr>
            <a:r>
              <a:rPr lang="tr-TR" sz="4000" dirty="0">
                <a:solidFill>
                  <a:schemeClr val="accent1">
                    <a:lumMod val="75000"/>
                  </a:schemeClr>
                </a:solidFill>
              </a:rPr>
              <a:t>Belli Satırları veya Sütunları Seçmek</a:t>
            </a:r>
          </a:p>
        </p:txBody>
      </p:sp>
      <p:pic>
        <p:nvPicPr>
          <p:cNvPr id="13" name="Resim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9188" y="2494236"/>
            <a:ext cx="3017765" cy="3700054"/>
          </a:xfrm>
          <a:prstGeom prst="rect">
            <a:avLst/>
          </a:prstGeom>
        </p:spPr>
      </p:pic>
      <p:sp>
        <p:nvSpPr>
          <p:cNvPr id="14" name="Aşağı Ok 13"/>
          <p:cNvSpPr/>
          <p:nvPr/>
        </p:nvSpPr>
        <p:spPr>
          <a:xfrm>
            <a:off x="11043560" y="3204567"/>
            <a:ext cx="238897" cy="6023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5" name="Resim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6404" y="3842291"/>
            <a:ext cx="3315163" cy="2541884"/>
          </a:xfrm>
          <a:prstGeom prst="rect">
            <a:avLst/>
          </a:prstGeom>
        </p:spPr>
      </p:pic>
      <p:sp>
        <p:nvSpPr>
          <p:cNvPr id="16" name="Aşağı Ok 15"/>
          <p:cNvSpPr/>
          <p:nvPr/>
        </p:nvSpPr>
        <p:spPr>
          <a:xfrm rot="16200000">
            <a:off x="3485796" y="5709828"/>
            <a:ext cx="238897" cy="6023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6357433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533031"/>
            <a:ext cx="8911687" cy="874626"/>
          </a:xfrm>
        </p:spPr>
        <p:txBody>
          <a:bodyPr>
            <a:normAutofit/>
          </a:bodyPr>
          <a:lstStyle/>
          <a:p>
            <a:r>
              <a:rPr lang="tr-TR" sz="4400" dirty="0"/>
              <a:t>	Hücreleri Seçmek</a:t>
            </a:r>
          </a:p>
        </p:txBody>
      </p:sp>
      <p:sp>
        <p:nvSpPr>
          <p:cNvPr id="3" name="Content Placeholder 2"/>
          <p:cNvSpPr>
            <a:spLocks noGrp="1"/>
          </p:cNvSpPr>
          <p:nvPr>
            <p:ph idx="1"/>
          </p:nvPr>
        </p:nvSpPr>
        <p:spPr>
          <a:xfrm>
            <a:off x="2530482" y="2506637"/>
            <a:ext cx="5535827" cy="3994196"/>
          </a:xfrm>
        </p:spPr>
        <p:txBody>
          <a:bodyPr>
            <a:normAutofit/>
          </a:bodyPr>
          <a:lstStyle/>
          <a:p>
            <a:pPr marL="0" indent="0" algn="just">
              <a:buNone/>
            </a:pPr>
            <a:r>
              <a:rPr lang="tr-TR" sz="3200" dirty="0"/>
              <a:t>	Seçimi genişletmek için </a:t>
            </a:r>
            <a:r>
              <a:rPr lang="tr-TR" sz="3200" b="1" dirty="0"/>
              <a:t>"F8"</a:t>
            </a:r>
            <a:r>
              <a:rPr lang="tr-TR" sz="3200" dirty="0"/>
              <a:t> tuşunu kullanarak o alana doğru seçimi genişletiniz ya da </a:t>
            </a:r>
            <a:r>
              <a:rPr lang="tr-TR" sz="3200" b="1" dirty="0"/>
              <a:t>"</a:t>
            </a:r>
            <a:r>
              <a:rPr lang="tr-TR" sz="3200" b="1" dirty="0" err="1"/>
              <a:t>Shift</a:t>
            </a:r>
            <a:r>
              <a:rPr lang="tr-TR" sz="3200" b="1" dirty="0"/>
              <a:t>"</a:t>
            </a:r>
            <a:r>
              <a:rPr lang="tr-TR" sz="3200" dirty="0"/>
              <a:t> tuşuna basılı tutarak da bu işlemi yapabilirsiniz.  </a:t>
            </a:r>
          </a:p>
        </p:txBody>
      </p:sp>
      <p:sp>
        <p:nvSpPr>
          <p:cNvPr id="9" name="Content Placeholder 2"/>
          <p:cNvSpPr txBox="1">
            <a:spLocks/>
          </p:cNvSpPr>
          <p:nvPr/>
        </p:nvSpPr>
        <p:spPr>
          <a:xfrm>
            <a:off x="2104826" y="1497323"/>
            <a:ext cx="8913814" cy="71390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914400" lvl="2" indent="0">
              <a:buNone/>
            </a:pPr>
            <a:r>
              <a:rPr lang="tr-TR" sz="4000" dirty="0">
                <a:solidFill>
                  <a:schemeClr val="accent1">
                    <a:lumMod val="75000"/>
                  </a:schemeClr>
                </a:solidFill>
              </a:rPr>
              <a:t>Belli Satırları veya Sütunları Seçmek</a:t>
            </a:r>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6973" y="2506637"/>
            <a:ext cx="3448453" cy="3852599"/>
          </a:xfrm>
          <a:prstGeom prst="rect">
            <a:avLst/>
          </a:prstGeom>
        </p:spPr>
      </p:pic>
    </p:spTree>
    <p:extLst>
      <p:ext uri="{BB962C8B-B14F-4D97-AF65-F5344CB8AC3E}">
        <p14:creationId xmlns:p14="http://schemas.microsoft.com/office/powerpoint/2010/main" val="14851348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32886" y="2352816"/>
            <a:ext cx="4290775" cy="3777621"/>
          </a:xfrm>
        </p:spPr>
        <p:txBody>
          <a:bodyPr>
            <a:normAutofit/>
          </a:bodyPr>
          <a:lstStyle/>
          <a:p>
            <a:pPr marL="0" indent="0" algn="ctr">
              <a:buNone/>
            </a:pPr>
            <a:r>
              <a:rPr lang="tr-TR" sz="3200" dirty="0"/>
              <a:t>Farklı hücre gruplarını birlikte seçmek için ise </a:t>
            </a:r>
            <a:r>
              <a:rPr lang="tr-TR" sz="3200" b="1" dirty="0"/>
              <a:t>"</a:t>
            </a:r>
            <a:r>
              <a:rPr lang="tr-TR" sz="3200" b="1" dirty="0" err="1"/>
              <a:t>Ctrl</a:t>
            </a:r>
            <a:r>
              <a:rPr lang="tr-TR" sz="3200" b="1" dirty="0"/>
              <a:t>"</a:t>
            </a:r>
            <a:r>
              <a:rPr lang="tr-TR" sz="3200" dirty="0"/>
              <a:t> tuşuna basılı tutarak fareyi istediğiniz yöne doğru sürükleyin. Seçimi tamamladığınızda </a:t>
            </a:r>
            <a:r>
              <a:rPr lang="tr-TR" sz="3200" b="1" dirty="0"/>
              <a:t>"</a:t>
            </a:r>
            <a:r>
              <a:rPr lang="tr-TR" sz="3200" b="1" dirty="0" err="1"/>
              <a:t>Ctrl</a:t>
            </a:r>
            <a:r>
              <a:rPr lang="tr-TR" sz="3200" b="1" dirty="0"/>
              <a:t>"</a:t>
            </a:r>
            <a:r>
              <a:rPr lang="tr-TR" sz="3200" dirty="0"/>
              <a:t> tuşunu bırakın. </a:t>
            </a:r>
          </a:p>
        </p:txBody>
      </p:sp>
      <p:sp>
        <p:nvSpPr>
          <p:cNvPr id="11" name="Title 1"/>
          <p:cNvSpPr txBox="1">
            <a:spLocks/>
          </p:cNvSpPr>
          <p:nvPr/>
        </p:nvSpPr>
        <p:spPr>
          <a:xfrm>
            <a:off x="2300886" y="533031"/>
            <a:ext cx="8911687" cy="87462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4400" dirty="0"/>
              <a:t>	Hücreleri Seçmek</a:t>
            </a:r>
          </a:p>
        </p:txBody>
      </p:sp>
      <p:sp>
        <p:nvSpPr>
          <p:cNvPr id="12" name="Content Placeholder 2"/>
          <p:cNvSpPr txBox="1">
            <a:spLocks/>
          </p:cNvSpPr>
          <p:nvPr/>
        </p:nvSpPr>
        <p:spPr>
          <a:xfrm>
            <a:off x="1874163" y="1497323"/>
            <a:ext cx="8913814" cy="71390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914400" lvl="2" indent="0">
              <a:buNone/>
            </a:pPr>
            <a:r>
              <a:rPr lang="tr-TR" sz="4000" dirty="0">
                <a:solidFill>
                  <a:schemeClr val="accent1">
                    <a:lumMod val="75000"/>
                  </a:schemeClr>
                </a:solidFill>
              </a:rPr>
              <a:t>Belli Satırları veya Sütunları Seçmek</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7579" y="2401001"/>
            <a:ext cx="4824806" cy="3952629"/>
          </a:xfrm>
          <a:prstGeom prst="rect">
            <a:avLst/>
          </a:prstGeom>
        </p:spPr>
      </p:pic>
    </p:spTree>
    <p:extLst>
      <p:ext uri="{BB962C8B-B14F-4D97-AF65-F5344CB8AC3E}">
        <p14:creationId xmlns:p14="http://schemas.microsoft.com/office/powerpoint/2010/main" val="34652110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1338" y="624110"/>
            <a:ext cx="8911687" cy="944716"/>
          </a:xfrm>
        </p:spPr>
        <p:txBody>
          <a:bodyPr>
            <a:normAutofit/>
          </a:bodyPr>
          <a:lstStyle/>
          <a:p>
            <a:r>
              <a:rPr lang="tr-TR" sz="4400" dirty="0"/>
              <a:t>	Satırlar ve Sütunlar</a:t>
            </a:r>
          </a:p>
        </p:txBody>
      </p:sp>
      <p:sp>
        <p:nvSpPr>
          <p:cNvPr id="3" name="Content Placeholder 2"/>
          <p:cNvSpPr>
            <a:spLocks noGrp="1"/>
          </p:cNvSpPr>
          <p:nvPr>
            <p:ph idx="1"/>
          </p:nvPr>
        </p:nvSpPr>
        <p:spPr>
          <a:xfrm>
            <a:off x="2587625" y="2352815"/>
            <a:ext cx="8915400" cy="3414740"/>
          </a:xfrm>
        </p:spPr>
        <p:txBody>
          <a:bodyPr>
            <a:normAutofit/>
          </a:bodyPr>
          <a:lstStyle/>
          <a:p>
            <a:pPr marL="0" indent="0" algn="just">
              <a:buNone/>
            </a:pPr>
            <a:r>
              <a:rPr lang="tr-TR" sz="3200" dirty="0"/>
              <a:t>	Herhangi bir satır başlığına sağ tıklayıp menüden </a:t>
            </a:r>
            <a:r>
              <a:rPr lang="tr-TR" sz="3200" b="1" dirty="0"/>
              <a:t>"Ekle"</a:t>
            </a:r>
            <a:r>
              <a:rPr lang="tr-TR" sz="3200" dirty="0"/>
              <a:t> seçeneğini seçebilirsiniz. Böylece satırın üstüne bir satır eklenmiş olur. Aynı şekilde bir sütunda bu işlemi yaparsanız sütunun soluna bir sütun eklenmiş olur.  </a:t>
            </a:r>
          </a:p>
        </p:txBody>
      </p:sp>
      <p:sp>
        <p:nvSpPr>
          <p:cNvPr id="9" name="Content Placeholder 2"/>
          <p:cNvSpPr txBox="1">
            <a:spLocks/>
          </p:cNvSpPr>
          <p:nvPr/>
        </p:nvSpPr>
        <p:spPr>
          <a:xfrm>
            <a:off x="2127892" y="1492990"/>
            <a:ext cx="8913814" cy="71390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914400" lvl="2" indent="0">
              <a:buNone/>
            </a:pPr>
            <a:r>
              <a:rPr lang="tr-TR" sz="4000" dirty="0">
                <a:solidFill>
                  <a:schemeClr val="accent1">
                    <a:lumMod val="75000"/>
                  </a:schemeClr>
                </a:solidFill>
              </a:rPr>
              <a:t>Satır / Sütun Ekleme</a:t>
            </a:r>
          </a:p>
        </p:txBody>
      </p:sp>
    </p:spTree>
    <p:extLst>
      <p:ext uri="{BB962C8B-B14F-4D97-AF65-F5344CB8AC3E}">
        <p14:creationId xmlns:p14="http://schemas.microsoft.com/office/powerpoint/2010/main" val="551020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9" y="590249"/>
            <a:ext cx="8911687" cy="760190"/>
          </a:xfrm>
        </p:spPr>
        <p:txBody>
          <a:bodyPr>
            <a:noAutofit/>
          </a:bodyPr>
          <a:lstStyle/>
          <a:p>
            <a:r>
              <a:rPr lang="tr-TR" sz="4400" dirty="0"/>
              <a:t>	Hesap Tablolarına Giriş</a:t>
            </a:r>
          </a:p>
        </p:txBody>
      </p:sp>
      <p:sp>
        <p:nvSpPr>
          <p:cNvPr id="3" name="Content Placeholder 2"/>
          <p:cNvSpPr>
            <a:spLocks noGrp="1"/>
          </p:cNvSpPr>
          <p:nvPr>
            <p:ph idx="1"/>
          </p:nvPr>
        </p:nvSpPr>
        <p:spPr>
          <a:xfrm>
            <a:off x="2282306" y="2800865"/>
            <a:ext cx="8915400" cy="3777622"/>
          </a:xfrm>
        </p:spPr>
        <p:txBody>
          <a:bodyPr>
            <a:normAutofit/>
          </a:bodyPr>
          <a:lstStyle/>
          <a:p>
            <a:pPr marL="0" indent="0" algn="just">
              <a:buNone/>
            </a:pPr>
            <a:r>
              <a:rPr lang="tr-TR" sz="3200" dirty="0"/>
              <a:t>	</a:t>
            </a:r>
            <a:r>
              <a:rPr lang="tr-TR" sz="3200" dirty="0" err="1"/>
              <a:t>Corel</a:t>
            </a:r>
            <a:r>
              <a:rPr lang="tr-TR" sz="3200" dirty="0"/>
              <a:t> </a:t>
            </a:r>
            <a:r>
              <a:rPr lang="tr-TR" sz="3200" dirty="0" err="1"/>
              <a:t>Quattro</a:t>
            </a:r>
            <a:r>
              <a:rPr lang="tr-TR" sz="3200" dirty="0"/>
              <a:t> Pro., Lotus 1‐2‐3, </a:t>
            </a:r>
            <a:r>
              <a:rPr lang="tr-TR" sz="3200" dirty="0" err="1"/>
              <a:t>Gnumeric</a:t>
            </a:r>
            <a:r>
              <a:rPr lang="tr-TR" sz="3200" dirty="0"/>
              <a:t>, </a:t>
            </a:r>
            <a:r>
              <a:rPr lang="tr-TR" sz="3200" dirty="0" err="1"/>
              <a:t>Numbers</a:t>
            </a:r>
            <a:r>
              <a:rPr lang="tr-TR" sz="3200" dirty="0"/>
              <a:t>, </a:t>
            </a:r>
            <a:r>
              <a:rPr lang="tr-TR" sz="3200" dirty="0" err="1"/>
              <a:t>KSpread</a:t>
            </a:r>
            <a:r>
              <a:rPr lang="tr-TR" sz="3200" dirty="0"/>
              <a:t> ve Libre Office paketine dahil olan </a:t>
            </a:r>
            <a:r>
              <a:rPr lang="tr-TR" sz="3200" dirty="0" err="1"/>
              <a:t>Calc</a:t>
            </a:r>
            <a:r>
              <a:rPr lang="tr-TR" sz="3200" dirty="0"/>
              <a:t>., isimli birçok hesap tablosu yazılımı kullanıcılara sunulmakla birlikte, en yaygın olarak kullanılan yazılım MS OFFICE paketine dahil olarak sunulan EXCEL programıdır [1].</a:t>
            </a:r>
          </a:p>
        </p:txBody>
      </p:sp>
      <p:sp>
        <p:nvSpPr>
          <p:cNvPr id="10" name="Title 1"/>
          <p:cNvSpPr txBox="1">
            <a:spLocks/>
          </p:cNvSpPr>
          <p:nvPr/>
        </p:nvSpPr>
        <p:spPr>
          <a:xfrm>
            <a:off x="2282306" y="1441557"/>
            <a:ext cx="8911687" cy="126819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tr-TR" sz="4000" dirty="0">
                <a:solidFill>
                  <a:schemeClr val="accent1">
                    <a:lumMod val="75000"/>
                  </a:schemeClr>
                </a:solidFill>
              </a:rPr>
              <a:t>	Hesap Tablosu Tanımı, Kullanım Amacı ve Yerleri</a:t>
            </a:r>
          </a:p>
        </p:txBody>
      </p:sp>
    </p:spTree>
    <p:extLst>
      <p:ext uri="{BB962C8B-B14F-4D97-AF65-F5344CB8AC3E}">
        <p14:creationId xmlns:p14="http://schemas.microsoft.com/office/powerpoint/2010/main" val="13650805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2395231" y="537882"/>
            <a:ext cx="4003980" cy="3978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Satır Ekleme</a:t>
            </a:r>
          </a:p>
        </p:txBody>
      </p:sp>
      <p:sp>
        <p:nvSpPr>
          <p:cNvPr id="13" name="Rounded Rectangle 12"/>
          <p:cNvSpPr/>
          <p:nvPr/>
        </p:nvSpPr>
        <p:spPr>
          <a:xfrm>
            <a:off x="7045325" y="521844"/>
            <a:ext cx="4320126" cy="3978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Sütun Ekleme</a:t>
            </a:r>
          </a:p>
        </p:txBody>
      </p:sp>
      <p:pic>
        <p:nvPicPr>
          <p:cNvPr id="3" name="İçerik Yer Tutucusu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61524" y="935699"/>
            <a:ext cx="3939082" cy="5636588"/>
          </a:xfr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5231" y="991724"/>
            <a:ext cx="4003980" cy="5580563"/>
          </a:xfrm>
          <a:prstGeom prst="rect">
            <a:avLst/>
          </a:prstGeom>
        </p:spPr>
      </p:pic>
    </p:spTree>
    <p:extLst>
      <p:ext uri="{BB962C8B-B14F-4D97-AF65-F5344CB8AC3E}">
        <p14:creationId xmlns:p14="http://schemas.microsoft.com/office/powerpoint/2010/main" val="35190856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944716"/>
          </a:xfrm>
        </p:spPr>
        <p:txBody>
          <a:bodyPr>
            <a:normAutofit/>
          </a:bodyPr>
          <a:lstStyle/>
          <a:p>
            <a:r>
              <a:rPr lang="tr-TR" sz="4400" dirty="0"/>
              <a:t>	Satırlar ve Sütunlar</a:t>
            </a:r>
          </a:p>
        </p:txBody>
      </p:sp>
      <p:sp>
        <p:nvSpPr>
          <p:cNvPr id="3" name="Content Placeholder 2"/>
          <p:cNvSpPr>
            <a:spLocks noGrp="1"/>
          </p:cNvSpPr>
          <p:nvPr>
            <p:ph idx="1"/>
          </p:nvPr>
        </p:nvSpPr>
        <p:spPr>
          <a:xfrm>
            <a:off x="2587625" y="2210732"/>
            <a:ext cx="8915400" cy="4058263"/>
          </a:xfrm>
        </p:spPr>
        <p:txBody>
          <a:bodyPr>
            <a:normAutofit/>
          </a:bodyPr>
          <a:lstStyle/>
          <a:p>
            <a:pPr marL="0" indent="0" algn="just">
              <a:buNone/>
            </a:pPr>
            <a:r>
              <a:rPr lang="tr-TR" sz="3200" dirty="0"/>
              <a:t>	</a:t>
            </a:r>
            <a:r>
              <a:rPr lang="tr-TR" sz="3000" dirty="0"/>
              <a:t>Herhangi bir satır başlığına sağ tıklayıp menüden </a:t>
            </a:r>
            <a:r>
              <a:rPr lang="tr-TR" sz="3000" b="1" dirty="0"/>
              <a:t>"Sil"</a:t>
            </a:r>
            <a:r>
              <a:rPr lang="tr-TR" sz="3000" dirty="0"/>
              <a:t> seçeneği seçerek silme işlemini yapabilirsiniz. Aynı şekilde bir sütunda bu işlem yapılırsa sütun tamamı ile silinmiş olur. Yine satır veya sütün seçili iken klavyeden </a:t>
            </a:r>
            <a:r>
              <a:rPr lang="tr-TR" sz="3000" b="1" dirty="0"/>
              <a:t>"</a:t>
            </a:r>
            <a:r>
              <a:rPr lang="tr-TR" sz="3000" b="1" dirty="0" err="1"/>
              <a:t>Delete</a:t>
            </a:r>
            <a:r>
              <a:rPr lang="tr-TR" sz="3000" b="1" dirty="0"/>
              <a:t>"</a:t>
            </a:r>
            <a:r>
              <a:rPr lang="tr-TR" sz="3000" dirty="0"/>
              <a:t> veya </a:t>
            </a:r>
            <a:r>
              <a:rPr lang="tr-TR" sz="3000" b="1" dirty="0"/>
              <a:t>"</a:t>
            </a:r>
            <a:r>
              <a:rPr lang="tr-TR" sz="3000" b="1" dirty="0" err="1"/>
              <a:t>Backspace</a:t>
            </a:r>
            <a:r>
              <a:rPr lang="tr-TR" sz="3000" b="1" dirty="0"/>
              <a:t>"</a:t>
            </a:r>
            <a:r>
              <a:rPr lang="tr-TR" sz="3000" dirty="0"/>
              <a:t> tuşlarını kullanarak satır veya sütunun yalnızca içeriğini silebilirsiniz. Bu durumda satır veya sütun sabit kalırken içindeki bilgiler silinmiş olur.</a:t>
            </a:r>
          </a:p>
        </p:txBody>
      </p:sp>
      <p:sp>
        <p:nvSpPr>
          <p:cNvPr id="9" name="Content Placeholder 2"/>
          <p:cNvSpPr txBox="1">
            <a:spLocks/>
          </p:cNvSpPr>
          <p:nvPr/>
        </p:nvSpPr>
        <p:spPr>
          <a:xfrm>
            <a:off x="2169082" y="1447404"/>
            <a:ext cx="8913814" cy="71390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914400" lvl="2" indent="0">
              <a:buNone/>
            </a:pPr>
            <a:r>
              <a:rPr lang="tr-TR" sz="4000" dirty="0">
                <a:solidFill>
                  <a:schemeClr val="accent1">
                    <a:lumMod val="75000"/>
                  </a:schemeClr>
                </a:solidFill>
              </a:rPr>
              <a:t>Satır / Sütun Silme</a:t>
            </a:r>
          </a:p>
        </p:txBody>
      </p:sp>
    </p:spTree>
    <p:extLst>
      <p:ext uri="{BB962C8B-B14F-4D97-AF65-F5344CB8AC3E}">
        <p14:creationId xmlns:p14="http://schemas.microsoft.com/office/powerpoint/2010/main" val="22433482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2306451" y="588873"/>
            <a:ext cx="4419232" cy="452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Satır Silme</a:t>
            </a:r>
          </a:p>
        </p:txBody>
      </p:sp>
      <p:sp>
        <p:nvSpPr>
          <p:cNvPr id="12" name="Rounded Rectangle 11"/>
          <p:cNvSpPr/>
          <p:nvPr/>
        </p:nvSpPr>
        <p:spPr>
          <a:xfrm>
            <a:off x="7344890" y="583778"/>
            <a:ext cx="4086484" cy="4572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Sütun Silme</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4890" y="1152906"/>
            <a:ext cx="4086484" cy="5106577"/>
          </a:xfrm>
          <a:prstGeom prst="rect">
            <a:avLst/>
          </a:prstGeom>
        </p:spPr>
      </p:pic>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6451" y="1152905"/>
            <a:ext cx="4419232" cy="5106577"/>
          </a:xfrm>
          <a:prstGeom prst="rect">
            <a:avLst/>
          </a:prstGeom>
        </p:spPr>
      </p:pic>
    </p:spTree>
    <p:extLst>
      <p:ext uri="{BB962C8B-B14F-4D97-AF65-F5344CB8AC3E}">
        <p14:creationId xmlns:p14="http://schemas.microsoft.com/office/powerpoint/2010/main" val="42527051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1338" y="436246"/>
            <a:ext cx="8911687" cy="944716"/>
          </a:xfrm>
        </p:spPr>
        <p:txBody>
          <a:bodyPr>
            <a:normAutofit/>
          </a:bodyPr>
          <a:lstStyle/>
          <a:p>
            <a:r>
              <a:rPr lang="tr-TR" sz="4400" dirty="0"/>
              <a:t>	Satırlar ve Sütunlar</a:t>
            </a:r>
          </a:p>
        </p:txBody>
      </p:sp>
      <p:sp>
        <p:nvSpPr>
          <p:cNvPr id="9" name="Content Placeholder 2"/>
          <p:cNvSpPr txBox="1">
            <a:spLocks/>
          </p:cNvSpPr>
          <p:nvPr/>
        </p:nvSpPr>
        <p:spPr>
          <a:xfrm>
            <a:off x="2169081" y="1099660"/>
            <a:ext cx="8913814" cy="127857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914400" lvl="2" indent="0">
              <a:buNone/>
            </a:pPr>
            <a:r>
              <a:rPr lang="tr-TR" sz="4000" dirty="0">
                <a:solidFill>
                  <a:schemeClr val="accent1">
                    <a:lumMod val="75000"/>
                  </a:schemeClr>
                </a:solidFill>
              </a:rPr>
              <a:t>Satır Yüksekliği ve Sütun Genişliğinin Değiştirilmesi</a:t>
            </a:r>
          </a:p>
        </p:txBody>
      </p:sp>
      <p:sp>
        <p:nvSpPr>
          <p:cNvPr id="3" name="Content Placeholder 2"/>
          <p:cNvSpPr>
            <a:spLocks noGrp="1"/>
          </p:cNvSpPr>
          <p:nvPr>
            <p:ph idx="1"/>
          </p:nvPr>
        </p:nvSpPr>
        <p:spPr>
          <a:xfrm>
            <a:off x="2589212" y="2645053"/>
            <a:ext cx="8915400" cy="3570694"/>
          </a:xfrm>
        </p:spPr>
        <p:txBody>
          <a:bodyPr>
            <a:noAutofit/>
          </a:bodyPr>
          <a:lstStyle/>
          <a:p>
            <a:pPr marL="0" indent="0" algn="just">
              <a:buNone/>
            </a:pPr>
            <a:r>
              <a:rPr lang="tr-TR" sz="3200" dirty="0"/>
              <a:t>	</a:t>
            </a:r>
            <a:r>
              <a:rPr lang="tr-TR" sz="3000" dirty="0"/>
              <a:t>Herhangi bir satır başlığına sağ tıklayıp menüden </a:t>
            </a:r>
            <a:r>
              <a:rPr lang="tr-TR" sz="3000" b="1" dirty="0"/>
              <a:t>"Satır Yüksekliği"</a:t>
            </a:r>
            <a:r>
              <a:rPr lang="tr-TR" sz="3000" dirty="0"/>
              <a:t> seçeneğini seçerek istediğiniz değeri giriniz ve sonrasında </a:t>
            </a:r>
            <a:r>
              <a:rPr lang="tr-TR" sz="3000" b="1" dirty="0"/>
              <a:t>"Tamam" </a:t>
            </a:r>
            <a:r>
              <a:rPr lang="tr-TR" sz="3000" dirty="0"/>
              <a:t>butonuna tıklayınız.  </a:t>
            </a:r>
          </a:p>
          <a:p>
            <a:pPr marL="0" indent="0" algn="just">
              <a:buNone/>
            </a:pPr>
            <a:r>
              <a:rPr lang="tr-TR" sz="3000" dirty="0"/>
              <a:t>		Herhangi bir sütun başlığına sağ tıklayıp menüden </a:t>
            </a:r>
            <a:r>
              <a:rPr lang="tr-TR" sz="3000" b="1" dirty="0"/>
              <a:t>"Sütun Genişliği"</a:t>
            </a:r>
            <a:r>
              <a:rPr lang="tr-TR" sz="3000" dirty="0"/>
              <a:t> seçeneğini seçerek istediğiniz değeri giriniz ve sonrasında </a:t>
            </a:r>
            <a:r>
              <a:rPr lang="tr-TR" sz="3000" b="1" dirty="0"/>
              <a:t>"Tamam" </a:t>
            </a:r>
            <a:r>
              <a:rPr lang="tr-TR" sz="3000" dirty="0"/>
              <a:t>butonuna tıklayınız. </a:t>
            </a:r>
          </a:p>
        </p:txBody>
      </p:sp>
    </p:spTree>
    <p:extLst>
      <p:ext uri="{BB962C8B-B14F-4D97-AF65-F5344CB8AC3E}">
        <p14:creationId xmlns:p14="http://schemas.microsoft.com/office/powerpoint/2010/main" val="2556422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2589212" y="651701"/>
            <a:ext cx="3977436" cy="452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Satır Yüksekliği Değiştirme</a:t>
            </a:r>
          </a:p>
        </p:txBody>
      </p:sp>
      <p:sp>
        <p:nvSpPr>
          <p:cNvPr id="11" name="Rounded Rectangle 10"/>
          <p:cNvSpPr/>
          <p:nvPr/>
        </p:nvSpPr>
        <p:spPr>
          <a:xfrm>
            <a:off x="7217242" y="651701"/>
            <a:ext cx="3977436" cy="452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Sütun Genişliği Değiştirme</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7944" y="1248165"/>
            <a:ext cx="3896172" cy="5086133"/>
          </a:xfrm>
          <a:prstGeom prst="rect">
            <a:avLst/>
          </a:prstGeom>
        </p:spPr>
      </p:pic>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9212" y="1248165"/>
            <a:ext cx="3977436" cy="5086133"/>
          </a:xfrm>
          <a:prstGeom prst="rect">
            <a:avLst/>
          </a:prstGeom>
        </p:spPr>
      </p:pic>
    </p:spTree>
    <p:extLst>
      <p:ext uri="{BB962C8B-B14F-4D97-AF65-F5344CB8AC3E}">
        <p14:creationId xmlns:p14="http://schemas.microsoft.com/office/powerpoint/2010/main" val="17194602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7625" y="596898"/>
            <a:ext cx="8911687" cy="944716"/>
          </a:xfrm>
        </p:spPr>
        <p:txBody>
          <a:bodyPr>
            <a:normAutofit/>
          </a:bodyPr>
          <a:lstStyle/>
          <a:p>
            <a:r>
              <a:rPr lang="tr-TR" sz="4400" dirty="0"/>
              <a:t>	Satırlar ve Sütunlar</a:t>
            </a:r>
          </a:p>
        </p:txBody>
      </p:sp>
      <p:sp>
        <p:nvSpPr>
          <p:cNvPr id="9" name="Content Placeholder 2"/>
          <p:cNvSpPr txBox="1">
            <a:spLocks/>
          </p:cNvSpPr>
          <p:nvPr/>
        </p:nvSpPr>
        <p:spPr>
          <a:xfrm>
            <a:off x="2086704" y="1521109"/>
            <a:ext cx="8913814" cy="127857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914400" lvl="2" indent="0">
              <a:buNone/>
            </a:pPr>
            <a:r>
              <a:rPr lang="tr-TR" sz="4000" dirty="0">
                <a:solidFill>
                  <a:schemeClr val="accent1">
                    <a:lumMod val="75000"/>
                  </a:schemeClr>
                </a:solidFill>
              </a:rPr>
              <a:t>Satır Yüksekliğinin Değiştirilmesi İçin Diğer Yöntemler</a:t>
            </a:r>
          </a:p>
        </p:txBody>
      </p:sp>
      <p:sp>
        <p:nvSpPr>
          <p:cNvPr id="3" name="Content Placeholder 2"/>
          <p:cNvSpPr>
            <a:spLocks noGrp="1"/>
          </p:cNvSpPr>
          <p:nvPr>
            <p:ph idx="1"/>
          </p:nvPr>
        </p:nvSpPr>
        <p:spPr>
          <a:xfrm>
            <a:off x="2587625" y="3037511"/>
            <a:ext cx="8915400" cy="3254611"/>
          </a:xfrm>
        </p:spPr>
        <p:txBody>
          <a:bodyPr>
            <a:normAutofit/>
          </a:bodyPr>
          <a:lstStyle/>
          <a:p>
            <a:pPr marL="0" indent="0" algn="just">
              <a:buNone/>
            </a:pPr>
            <a:r>
              <a:rPr lang="tr-TR" sz="3200" dirty="0"/>
              <a:t>	Herhangi bir satırın üzerindeki veya altındaki kılavuz çizgisinde      simgesini gördüğünüzde   çift tıklayarak bu satırın yüksekliği en yüksek olan içeriğe göre ayarlayabilir veya sol tuş ile basılı tutarak istediğiniz ölçüye göre ayarlayabilirsiniz.  </a:t>
            </a:r>
          </a:p>
          <a:p>
            <a:pPr marL="0" indent="0" algn="just">
              <a:buNone/>
            </a:pPr>
            <a:r>
              <a:rPr lang="tr-TR" sz="3200" dirty="0"/>
              <a:t>		  </a:t>
            </a:r>
          </a:p>
        </p:txBody>
      </p:sp>
      <p:pic>
        <p:nvPicPr>
          <p:cNvPr id="7" name="Picture 6"/>
          <p:cNvPicPr>
            <a:picLocks noChangeAspect="1"/>
          </p:cNvPicPr>
          <p:nvPr/>
        </p:nvPicPr>
        <p:blipFill>
          <a:blip r:embed="rId2"/>
          <a:stretch>
            <a:fillRect/>
          </a:stretch>
        </p:blipFill>
        <p:spPr>
          <a:xfrm rot="16200000">
            <a:off x="5749116" y="3658596"/>
            <a:ext cx="450948" cy="395568"/>
          </a:xfrm>
          <a:prstGeom prst="rect">
            <a:avLst/>
          </a:prstGeom>
        </p:spPr>
      </p:pic>
    </p:spTree>
    <p:extLst>
      <p:ext uri="{BB962C8B-B14F-4D97-AF65-F5344CB8AC3E}">
        <p14:creationId xmlns:p14="http://schemas.microsoft.com/office/powerpoint/2010/main" val="18461246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3912" y="2902220"/>
            <a:ext cx="8915400" cy="3254611"/>
          </a:xfrm>
        </p:spPr>
        <p:txBody>
          <a:bodyPr>
            <a:normAutofit/>
          </a:bodyPr>
          <a:lstStyle/>
          <a:p>
            <a:pPr marL="0" indent="0" algn="just">
              <a:buNone/>
            </a:pPr>
            <a:r>
              <a:rPr lang="tr-TR" sz="3200" dirty="0"/>
              <a:t>	Herhangi bir sütunun solunda veya sağındaki kılavuz çizgisinde      simgesini gördüğünüzde   çift tıklayarak bu sütunun genişliği en geniş olan içeriğe göre ayarlayabilir veya sol tuş ile basılı tutarak istediğiniz ölçüye göre ayarlayabilirsiniz.  </a:t>
            </a:r>
          </a:p>
          <a:p>
            <a:pPr marL="0" indent="0" algn="just">
              <a:buNone/>
            </a:pPr>
            <a:r>
              <a:rPr lang="tr-TR" sz="3200" dirty="0"/>
              <a:t>		  </a:t>
            </a:r>
          </a:p>
        </p:txBody>
      </p:sp>
      <p:pic>
        <p:nvPicPr>
          <p:cNvPr id="7" name="Picture 6"/>
          <p:cNvPicPr>
            <a:picLocks noChangeAspect="1"/>
          </p:cNvPicPr>
          <p:nvPr/>
        </p:nvPicPr>
        <p:blipFill>
          <a:blip r:embed="rId2"/>
          <a:stretch>
            <a:fillRect/>
          </a:stretch>
        </p:blipFill>
        <p:spPr>
          <a:xfrm>
            <a:off x="5723753" y="3526110"/>
            <a:ext cx="450948" cy="395568"/>
          </a:xfrm>
          <a:prstGeom prst="rect">
            <a:avLst/>
          </a:prstGeom>
        </p:spPr>
      </p:pic>
      <p:sp>
        <p:nvSpPr>
          <p:cNvPr id="11" name="Title 1"/>
          <p:cNvSpPr>
            <a:spLocks noGrp="1"/>
          </p:cNvSpPr>
          <p:nvPr>
            <p:ph type="title"/>
          </p:nvPr>
        </p:nvSpPr>
        <p:spPr>
          <a:xfrm>
            <a:off x="2587625" y="596898"/>
            <a:ext cx="8911687" cy="944716"/>
          </a:xfrm>
        </p:spPr>
        <p:txBody>
          <a:bodyPr>
            <a:normAutofit/>
          </a:bodyPr>
          <a:lstStyle/>
          <a:p>
            <a:r>
              <a:rPr lang="tr-TR" sz="4400" dirty="0"/>
              <a:t>	Satırlar ve Sütunlar</a:t>
            </a:r>
          </a:p>
        </p:txBody>
      </p:sp>
      <p:sp>
        <p:nvSpPr>
          <p:cNvPr id="12" name="Content Placeholder 2"/>
          <p:cNvSpPr txBox="1">
            <a:spLocks/>
          </p:cNvSpPr>
          <p:nvPr/>
        </p:nvSpPr>
        <p:spPr>
          <a:xfrm>
            <a:off x="2086704" y="1521109"/>
            <a:ext cx="8913814" cy="127857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914400" lvl="2" indent="0">
              <a:buNone/>
            </a:pPr>
            <a:r>
              <a:rPr lang="tr-TR" sz="4000" dirty="0">
                <a:solidFill>
                  <a:schemeClr val="accent1">
                    <a:lumMod val="75000"/>
                  </a:schemeClr>
                </a:solidFill>
              </a:rPr>
              <a:t>Sütun Genişliğinin Değiştirilmesi İçin Diğer Yöntemler</a:t>
            </a:r>
          </a:p>
        </p:txBody>
      </p:sp>
    </p:spTree>
    <p:extLst>
      <p:ext uri="{BB962C8B-B14F-4D97-AF65-F5344CB8AC3E}">
        <p14:creationId xmlns:p14="http://schemas.microsoft.com/office/powerpoint/2010/main" val="23325143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1770" y="526286"/>
            <a:ext cx="8911687" cy="944716"/>
          </a:xfrm>
        </p:spPr>
        <p:txBody>
          <a:bodyPr>
            <a:normAutofit/>
          </a:bodyPr>
          <a:lstStyle/>
          <a:p>
            <a:r>
              <a:rPr lang="tr-TR" sz="4400" dirty="0"/>
              <a:t>	Veri İşlemleri</a:t>
            </a:r>
          </a:p>
        </p:txBody>
      </p:sp>
      <p:sp>
        <p:nvSpPr>
          <p:cNvPr id="3" name="Content Placeholder 2"/>
          <p:cNvSpPr>
            <a:spLocks noGrp="1"/>
          </p:cNvSpPr>
          <p:nvPr>
            <p:ph idx="1"/>
          </p:nvPr>
        </p:nvSpPr>
        <p:spPr>
          <a:xfrm>
            <a:off x="2401770" y="2222087"/>
            <a:ext cx="4768887" cy="4128666"/>
          </a:xfrm>
        </p:spPr>
        <p:txBody>
          <a:bodyPr>
            <a:normAutofit/>
          </a:bodyPr>
          <a:lstStyle/>
          <a:p>
            <a:pPr marL="0" indent="0" algn="just">
              <a:buNone/>
            </a:pPr>
            <a:r>
              <a:rPr lang="tr-TR" sz="3200" dirty="0"/>
              <a:t>	Verileri silmek için "</a:t>
            </a:r>
            <a:r>
              <a:rPr lang="tr-TR" sz="3200" b="1" dirty="0" err="1"/>
              <a:t>Delete</a:t>
            </a:r>
            <a:r>
              <a:rPr lang="tr-TR" sz="3200" dirty="0"/>
              <a:t>" tuşuna basmanız yeterli olacaktır.   Farenin sağ tuşu ile açılan menüden de bu işlemi yapabilirsiniz.</a:t>
            </a:r>
          </a:p>
          <a:p>
            <a:pPr marL="0" indent="0" algn="ctr">
              <a:buNone/>
            </a:pPr>
            <a:r>
              <a:rPr lang="tr-TR" sz="3200" dirty="0"/>
              <a:t>		  </a:t>
            </a:r>
          </a:p>
        </p:txBody>
      </p:sp>
      <p:sp>
        <p:nvSpPr>
          <p:cNvPr id="9" name="Content Placeholder 2"/>
          <p:cNvSpPr txBox="1">
            <a:spLocks/>
          </p:cNvSpPr>
          <p:nvPr/>
        </p:nvSpPr>
        <p:spPr>
          <a:xfrm>
            <a:off x="1942304" y="1355811"/>
            <a:ext cx="8913814" cy="90501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914400" lvl="2" indent="0">
              <a:buNone/>
            </a:pPr>
            <a:r>
              <a:rPr lang="tr-TR" sz="4000" dirty="0">
                <a:solidFill>
                  <a:schemeClr val="accent1">
                    <a:lumMod val="75000"/>
                  </a:schemeClr>
                </a:solidFill>
              </a:rPr>
              <a:t>Veri Silmek</a:t>
            </a:r>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6207" y="1355811"/>
            <a:ext cx="4136716" cy="4953691"/>
          </a:xfrm>
          <a:prstGeom prst="rect">
            <a:avLst/>
          </a:prstGeom>
        </p:spPr>
      </p:pic>
    </p:spTree>
    <p:extLst>
      <p:ext uri="{BB962C8B-B14F-4D97-AF65-F5344CB8AC3E}">
        <p14:creationId xmlns:p14="http://schemas.microsoft.com/office/powerpoint/2010/main" val="8589784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7625" y="2473837"/>
            <a:ext cx="4109010" cy="4026996"/>
          </a:xfrm>
        </p:spPr>
        <p:txBody>
          <a:bodyPr>
            <a:normAutofit lnSpcReduction="10000"/>
          </a:bodyPr>
          <a:lstStyle/>
          <a:p>
            <a:pPr marL="0" indent="0" algn="ctr">
              <a:buNone/>
            </a:pPr>
            <a:r>
              <a:rPr lang="tr-TR" sz="3200" dirty="0"/>
              <a:t>Yapılan bir işlemi geri almak veya geri alınan bir işlemi tekrar yazmak için hızlı erişim araç çubuğunda yer alan </a:t>
            </a:r>
          </a:p>
          <a:p>
            <a:pPr marL="0" indent="0" algn="ctr">
              <a:buNone/>
            </a:pPr>
            <a:r>
              <a:rPr lang="tr-TR" sz="3200" dirty="0"/>
              <a:t>            butonlarını kullanabilirsiniz.</a:t>
            </a:r>
          </a:p>
          <a:p>
            <a:pPr marL="0" indent="0" algn="ctr">
              <a:buNone/>
            </a:pPr>
            <a:r>
              <a:rPr lang="tr-TR" sz="3200" dirty="0"/>
              <a:t>		  </a:t>
            </a:r>
          </a:p>
        </p:txBody>
      </p:sp>
      <p:sp>
        <p:nvSpPr>
          <p:cNvPr id="2" name="Title 1"/>
          <p:cNvSpPr>
            <a:spLocks noGrp="1"/>
          </p:cNvSpPr>
          <p:nvPr>
            <p:ph type="title"/>
          </p:nvPr>
        </p:nvSpPr>
        <p:spPr>
          <a:xfrm>
            <a:off x="2592925" y="624110"/>
            <a:ext cx="8911687" cy="944716"/>
          </a:xfrm>
        </p:spPr>
        <p:txBody>
          <a:bodyPr>
            <a:normAutofit/>
          </a:bodyPr>
          <a:lstStyle/>
          <a:p>
            <a:r>
              <a:rPr lang="tr-TR" sz="4400" dirty="0"/>
              <a:t>	Veri İşlemleri</a:t>
            </a:r>
          </a:p>
        </p:txBody>
      </p:sp>
      <p:sp>
        <p:nvSpPr>
          <p:cNvPr id="9" name="Content Placeholder 2"/>
          <p:cNvSpPr txBox="1">
            <a:spLocks/>
          </p:cNvSpPr>
          <p:nvPr/>
        </p:nvSpPr>
        <p:spPr>
          <a:xfrm>
            <a:off x="2160843" y="1540038"/>
            <a:ext cx="8913814" cy="90501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914400" lvl="2" indent="0">
              <a:buNone/>
            </a:pPr>
            <a:r>
              <a:rPr lang="tr-TR" sz="4000" dirty="0">
                <a:solidFill>
                  <a:schemeClr val="accent1">
                    <a:lumMod val="75000"/>
                  </a:schemeClr>
                </a:solidFill>
              </a:rPr>
              <a:t>Geri Almak veya Tekrar Yazmak</a:t>
            </a:r>
          </a:p>
        </p:txBody>
      </p:sp>
      <p:pic>
        <p:nvPicPr>
          <p:cNvPr id="14" name="Resim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6635" y="2564616"/>
            <a:ext cx="4378022" cy="3277190"/>
          </a:xfrm>
          <a:prstGeom prst="rect">
            <a:avLst/>
          </a:prstGeom>
        </p:spPr>
      </p:pic>
      <p:pic>
        <p:nvPicPr>
          <p:cNvPr id="15" name="Resim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434" y="4920254"/>
            <a:ext cx="345488" cy="271455"/>
          </a:xfrm>
          <a:prstGeom prst="rect">
            <a:avLst/>
          </a:prstGeom>
        </p:spPr>
      </p:pic>
      <p:pic>
        <p:nvPicPr>
          <p:cNvPr id="16" name="Resim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5291" y="4920253"/>
            <a:ext cx="296134" cy="271456"/>
          </a:xfrm>
          <a:prstGeom prst="rect">
            <a:avLst/>
          </a:prstGeom>
        </p:spPr>
      </p:pic>
    </p:spTree>
    <p:extLst>
      <p:ext uri="{BB962C8B-B14F-4D97-AF65-F5344CB8AC3E}">
        <p14:creationId xmlns:p14="http://schemas.microsoft.com/office/powerpoint/2010/main" val="37645474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944716"/>
          </a:xfrm>
        </p:spPr>
        <p:txBody>
          <a:bodyPr>
            <a:normAutofit/>
          </a:bodyPr>
          <a:lstStyle/>
          <a:p>
            <a:r>
              <a:rPr lang="tr-TR" sz="4400" dirty="0"/>
              <a:t>	Veri İşlemleri</a:t>
            </a:r>
          </a:p>
        </p:txBody>
      </p:sp>
      <p:sp>
        <p:nvSpPr>
          <p:cNvPr id="3" name="Content Placeholder 2"/>
          <p:cNvSpPr>
            <a:spLocks noGrp="1"/>
          </p:cNvSpPr>
          <p:nvPr>
            <p:ph idx="1"/>
          </p:nvPr>
        </p:nvSpPr>
        <p:spPr>
          <a:xfrm>
            <a:off x="2587626" y="2115916"/>
            <a:ext cx="6193304" cy="4309624"/>
          </a:xfrm>
        </p:spPr>
        <p:txBody>
          <a:bodyPr>
            <a:normAutofit lnSpcReduction="10000"/>
          </a:bodyPr>
          <a:lstStyle/>
          <a:p>
            <a:pPr marL="0" indent="0" algn="just">
              <a:buNone/>
            </a:pPr>
            <a:r>
              <a:rPr lang="tr-TR" sz="3200" dirty="0"/>
              <a:t>	Verileri kesmek, kopyalamak ve yapıştırmak için </a:t>
            </a:r>
            <a:r>
              <a:rPr lang="tr-TR" sz="3200" b="1" dirty="0"/>
              <a:t>"Giriş" </a:t>
            </a:r>
            <a:r>
              <a:rPr lang="tr-TR" sz="3200" dirty="0"/>
              <a:t>sekmesi altındaki </a:t>
            </a:r>
            <a:r>
              <a:rPr lang="tr-TR" sz="3200" b="1" dirty="0"/>
              <a:t>"Pano" </a:t>
            </a:r>
            <a:r>
              <a:rPr lang="tr-TR" sz="3200" dirty="0"/>
              <a:t>komut</a:t>
            </a:r>
            <a:r>
              <a:rPr lang="tr-TR" sz="3200" b="1" dirty="0"/>
              <a:t> </a:t>
            </a:r>
            <a:r>
              <a:rPr lang="tr-TR" sz="3200" dirty="0"/>
              <a:t>grubundaki butonları kullanabileceğiniz gibi istediğiniz hücreleri seçip sağ tuş menüsünden de bu işlemleri yapabilirsiniz. Ayrıca sırasıyla </a:t>
            </a:r>
            <a:r>
              <a:rPr lang="tr-TR" sz="3200" b="1" dirty="0"/>
              <a:t>"</a:t>
            </a:r>
            <a:r>
              <a:rPr lang="tr-TR" sz="3200" b="1" dirty="0" err="1"/>
              <a:t>Ctrl+X</a:t>
            </a:r>
            <a:r>
              <a:rPr lang="tr-TR" sz="3200" b="1" dirty="0"/>
              <a:t>", "</a:t>
            </a:r>
            <a:r>
              <a:rPr lang="tr-TR" sz="3200" b="1" dirty="0" err="1"/>
              <a:t>Ctrl+C</a:t>
            </a:r>
            <a:r>
              <a:rPr lang="tr-TR" sz="3200" b="1" dirty="0"/>
              <a:t>" </a:t>
            </a:r>
            <a:r>
              <a:rPr lang="tr-TR" sz="3200" dirty="0"/>
              <a:t>ve </a:t>
            </a:r>
            <a:r>
              <a:rPr lang="tr-TR" sz="3200" b="1" dirty="0"/>
              <a:t>"</a:t>
            </a:r>
            <a:r>
              <a:rPr lang="tr-TR" sz="3200" b="1" dirty="0" err="1"/>
              <a:t>Ctrl+V</a:t>
            </a:r>
            <a:r>
              <a:rPr lang="tr-TR" sz="3200" b="1" dirty="0"/>
              <a:t> " </a:t>
            </a:r>
            <a:r>
              <a:rPr lang="tr-TR" sz="3200" dirty="0"/>
              <a:t>tuş kombinasyonları da kullanılabilir.</a:t>
            </a:r>
          </a:p>
        </p:txBody>
      </p:sp>
      <p:sp>
        <p:nvSpPr>
          <p:cNvPr id="9" name="Content Placeholder 2"/>
          <p:cNvSpPr txBox="1">
            <a:spLocks/>
          </p:cNvSpPr>
          <p:nvPr/>
        </p:nvSpPr>
        <p:spPr>
          <a:xfrm>
            <a:off x="2104801" y="1355372"/>
            <a:ext cx="9950823" cy="90501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914400" lvl="2" indent="0">
              <a:buNone/>
            </a:pPr>
            <a:r>
              <a:rPr lang="tr-TR" sz="4000" dirty="0">
                <a:solidFill>
                  <a:schemeClr val="accent1">
                    <a:lumMod val="75000"/>
                  </a:schemeClr>
                </a:solidFill>
              </a:rPr>
              <a:t>Veri Kesmek, Kopyalamak ve Yapıştırmak</a:t>
            </a:r>
          </a:p>
        </p:txBody>
      </p:sp>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3673" y="2300088"/>
            <a:ext cx="3010025" cy="2252901"/>
          </a:xfrm>
          <a:prstGeom prst="rect">
            <a:avLst/>
          </a:prstGeom>
        </p:spPr>
      </p:pic>
    </p:spTree>
    <p:extLst>
      <p:ext uri="{BB962C8B-B14F-4D97-AF65-F5344CB8AC3E}">
        <p14:creationId xmlns:p14="http://schemas.microsoft.com/office/powerpoint/2010/main" val="1671590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D:\HCinar\Desktop\img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37834">
            <a:off x="8597614" y="3154581"/>
            <a:ext cx="3223193" cy="3152197"/>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4284" y="159967"/>
            <a:ext cx="2486575" cy="2687533"/>
          </a:xfrm>
          <a:prstGeom prst="rect">
            <a:avLst/>
          </a:prstGeom>
        </p:spPr>
      </p:pic>
      <p:pic>
        <p:nvPicPr>
          <p:cNvPr id="3" name="Resi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722" y="3306167"/>
            <a:ext cx="3679317" cy="3094262"/>
          </a:xfrm>
          <a:prstGeom prst="rect">
            <a:avLst/>
          </a:prstGeom>
        </p:spPr>
      </p:pic>
      <p:pic>
        <p:nvPicPr>
          <p:cNvPr id="7" name="Resim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66789" y="2953658"/>
            <a:ext cx="3446771" cy="3446771"/>
          </a:xfrm>
          <a:prstGeom prst="rect">
            <a:avLst/>
          </a:prstGeom>
        </p:spPr>
      </p:pic>
      <p:pic>
        <p:nvPicPr>
          <p:cNvPr id="9" name="Resim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26689" y="287005"/>
            <a:ext cx="4015627" cy="2442347"/>
          </a:xfrm>
          <a:prstGeom prst="rect">
            <a:avLst/>
          </a:prstGeom>
        </p:spPr>
      </p:pic>
      <p:pic>
        <p:nvPicPr>
          <p:cNvPr id="10" name="Resim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1720" y="356377"/>
            <a:ext cx="3592310" cy="2764714"/>
          </a:xfrm>
          <a:prstGeom prst="rect">
            <a:avLst/>
          </a:prstGeom>
        </p:spPr>
      </p:pic>
    </p:spTree>
    <p:extLst>
      <p:ext uri="{BB962C8B-B14F-4D97-AF65-F5344CB8AC3E}">
        <p14:creationId xmlns:p14="http://schemas.microsoft.com/office/powerpoint/2010/main" val="618539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4163" y="623542"/>
            <a:ext cx="8911687" cy="944716"/>
          </a:xfrm>
        </p:spPr>
        <p:txBody>
          <a:bodyPr>
            <a:normAutofit/>
          </a:bodyPr>
          <a:lstStyle/>
          <a:p>
            <a:r>
              <a:rPr lang="tr-TR" sz="4400" dirty="0"/>
              <a:t>	Veri İşlemleri</a:t>
            </a:r>
          </a:p>
        </p:txBody>
      </p:sp>
      <p:sp>
        <p:nvSpPr>
          <p:cNvPr id="3" name="Content Placeholder 2"/>
          <p:cNvSpPr>
            <a:spLocks noGrp="1"/>
          </p:cNvSpPr>
          <p:nvPr>
            <p:ph idx="1"/>
          </p:nvPr>
        </p:nvSpPr>
        <p:spPr>
          <a:xfrm>
            <a:off x="2174163" y="2067276"/>
            <a:ext cx="6818378" cy="4613732"/>
          </a:xfrm>
        </p:spPr>
        <p:txBody>
          <a:bodyPr>
            <a:normAutofit lnSpcReduction="10000"/>
          </a:bodyPr>
          <a:lstStyle/>
          <a:p>
            <a:pPr marL="0" indent="0" algn="just">
              <a:buNone/>
            </a:pPr>
            <a:r>
              <a:rPr lang="tr-TR" sz="3200" dirty="0"/>
              <a:t>	İçinde farklı biçimleri ve farklı formülleri barındıran içeriği başka bir alana kopyalamak istediğinizde tercihe bağlı olarak sadece formülleri, değerleri, biçimleri veya açıklamaları yapıştırmak isteyebilirsiniz. Bu durumda </a:t>
            </a:r>
            <a:r>
              <a:rPr lang="tr-TR" sz="3200" b="1" dirty="0"/>
              <a:t>"Yapıştır" </a:t>
            </a:r>
            <a:r>
              <a:rPr lang="tr-TR" sz="3200" dirty="0"/>
              <a:t>butonunun altındaki ok tuşu ile özel yapıştırma seçeneklerini </a:t>
            </a:r>
            <a:r>
              <a:rPr lang="tr-TR" sz="3200" dirty="0" err="1"/>
              <a:t>kullanınız.Kısa</a:t>
            </a:r>
            <a:r>
              <a:rPr lang="tr-TR" sz="3200" dirty="0"/>
              <a:t> yol olarak </a:t>
            </a:r>
            <a:r>
              <a:rPr lang="tr-TR" sz="3200" b="1" dirty="0" err="1"/>
              <a:t>Ctrl+Alt+V</a:t>
            </a:r>
            <a:r>
              <a:rPr lang="tr-TR" sz="3200" dirty="0"/>
              <a:t>  komutunu kullanabilirsiniz.	  </a:t>
            </a:r>
          </a:p>
        </p:txBody>
      </p:sp>
      <p:sp>
        <p:nvSpPr>
          <p:cNvPr id="9" name="Content Placeholder 2"/>
          <p:cNvSpPr txBox="1">
            <a:spLocks/>
          </p:cNvSpPr>
          <p:nvPr/>
        </p:nvSpPr>
        <p:spPr>
          <a:xfrm>
            <a:off x="1682808" y="1301519"/>
            <a:ext cx="8913814" cy="90501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914400" lvl="2" indent="0">
              <a:buNone/>
            </a:pPr>
            <a:r>
              <a:rPr lang="tr-TR" sz="4000" dirty="0">
                <a:solidFill>
                  <a:schemeClr val="accent1">
                    <a:lumMod val="75000"/>
                  </a:schemeClr>
                </a:solidFill>
              </a:rPr>
              <a:t>Özel Yapıştırma İşlemi</a:t>
            </a:r>
          </a:p>
        </p:txBody>
      </p:sp>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3564" y="2246234"/>
            <a:ext cx="2886115" cy="3704127"/>
          </a:xfrm>
          <a:prstGeom prst="rect">
            <a:avLst/>
          </a:prstGeom>
        </p:spPr>
      </p:pic>
    </p:spTree>
    <p:extLst>
      <p:ext uri="{BB962C8B-B14F-4D97-AF65-F5344CB8AC3E}">
        <p14:creationId xmlns:p14="http://schemas.microsoft.com/office/powerpoint/2010/main" val="8821029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9107" y="422973"/>
            <a:ext cx="8911687" cy="944716"/>
          </a:xfrm>
        </p:spPr>
        <p:txBody>
          <a:bodyPr>
            <a:normAutofit/>
          </a:bodyPr>
          <a:lstStyle/>
          <a:p>
            <a:r>
              <a:rPr lang="tr-TR" sz="4400" dirty="0"/>
              <a:t>	Veri İşlemleri</a:t>
            </a:r>
          </a:p>
        </p:txBody>
      </p:sp>
      <p:sp>
        <p:nvSpPr>
          <p:cNvPr id="3" name="Content Placeholder 2"/>
          <p:cNvSpPr>
            <a:spLocks noGrp="1"/>
          </p:cNvSpPr>
          <p:nvPr>
            <p:ph idx="1"/>
          </p:nvPr>
        </p:nvSpPr>
        <p:spPr>
          <a:xfrm>
            <a:off x="2259107" y="1830613"/>
            <a:ext cx="7171778" cy="4612341"/>
          </a:xfrm>
        </p:spPr>
        <p:txBody>
          <a:bodyPr>
            <a:normAutofit/>
          </a:bodyPr>
          <a:lstStyle/>
          <a:p>
            <a:pPr marL="0" indent="0" algn="just">
              <a:buNone/>
            </a:pPr>
            <a:r>
              <a:rPr lang="tr-TR" sz="3200" dirty="0"/>
              <a:t>	Uzun sayısal listeler yapmak istediğinizde otomatik doldurma işe yarayabilir. Örneğin «2-46" arasındaki çift sayıları yazacaksanız üst hücreye "2" ve bir alt hücreye "4" yazıp sonra iki hücreyi seçiniz. Sonrasında seçimin sağ alt köşesine gelip imleç "</a:t>
            </a:r>
            <a:r>
              <a:rPr lang="tr-TR" sz="3200" b="1" dirty="0"/>
              <a:t>+</a:t>
            </a:r>
            <a:r>
              <a:rPr lang="tr-TR" sz="3200" dirty="0"/>
              <a:t>" şeklini aldığında aşağı doğru sürükleyerek "46" rakamına gelince bırakınız. </a:t>
            </a:r>
          </a:p>
        </p:txBody>
      </p:sp>
      <p:sp>
        <p:nvSpPr>
          <p:cNvPr id="9" name="Content Placeholder 2"/>
          <p:cNvSpPr txBox="1">
            <a:spLocks/>
          </p:cNvSpPr>
          <p:nvPr/>
        </p:nvSpPr>
        <p:spPr>
          <a:xfrm>
            <a:off x="1748376" y="1108791"/>
            <a:ext cx="8913814" cy="70209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914400" lvl="2" indent="0">
              <a:buNone/>
            </a:pPr>
            <a:r>
              <a:rPr lang="tr-TR" sz="4000" dirty="0">
                <a:solidFill>
                  <a:schemeClr val="accent1">
                    <a:lumMod val="75000"/>
                  </a:schemeClr>
                </a:solidFill>
              </a:rPr>
              <a:t>Otomatik Doldurma Özelliği</a:t>
            </a:r>
          </a:p>
        </p:txBody>
      </p:sp>
      <p:pic>
        <p:nvPicPr>
          <p:cNvPr id="11" name="Resi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3286" y="1636121"/>
            <a:ext cx="1924609" cy="5001323"/>
          </a:xfrm>
          <a:prstGeom prst="rect">
            <a:avLst/>
          </a:prstGeom>
        </p:spPr>
      </p:pic>
    </p:spTree>
    <p:extLst>
      <p:ext uri="{BB962C8B-B14F-4D97-AF65-F5344CB8AC3E}">
        <p14:creationId xmlns:p14="http://schemas.microsoft.com/office/powerpoint/2010/main" val="12908810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944716"/>
          </a:xfrm>
        </p:spPr>
        <p:txBody>
          <a:bodyPr>
            <a:normAutofit/>
          </a:bodyPr>
          <a:lstStyle/>
          <a:p>
            <a:r>
              <a:rPr lang="tr-TR" sz="4400" dirty="0"/>
              <a:t>	Veri İşlemleri</a:t>
            </a:r>
          </a:p>
        </p:txBody>
      </p:sp>
      <p:sp>
        <p:nvSpPr>
          <p:cNvPr id="3" name="Content Placeholder 2"/>
          <p:cNvSpPr>
            <a:spLocks noGrp="1"/>
          </p:cNvSpPr>
          <p:nvPr>
            <p:ph idx="1"/>
          </p:nvPr>
        </p:nvSpPr>
        <p:spPr>
          <a:xfrm>
            <a:off x="590204" y="2191871"/>
            <a:ext cx="9087303" cy="3111649"/>
          </a:xfrm>
        </p:spPr>
        <p:txBody>
          <a:bodyPr>
            <a:normAutofit fontScale="92500" lnSpcReduction="10000"/>
          </a:bodyPr>
          <a:lstStyle/>
          <a:p>
            <a:pPr marL="0" indent="0" algn="just">
              <a:buNone/>
            </a:pPr>
            <a:r>
              <a:rPr lang="tr-TR" sz="3200" dirty="0"/>
              <a:t>	Geniş bir belge içerisinde "%25" yazmanız gereken ifadelerin tamamını "0.25" yazdığınızı düşünün. Bu durumda bu hataları tek tek bulup düzeltmek çok zor olacaktır. </a:t>
            </a:r>
            <a:r>
              <a:rPr lang="tr-TR" sz="3200" b="1" dirty="0"/>
              <a:t>"Giriş" </a:t>
            </a:r>
            <a:r>
              <a:rPr lang="tr-TR" sz="3200" dirty="0"/>
              <a:t>sekmesindeki </a:t>
            </a:r>
            <a:r>
              <a:rPr lang="tr-TR" sz="3200" b="1" dirty="0"/>
              <a:t>"Düzenleme" </a:t>
            </a:r>
            <a:r>
              <a:rPr lang="tr-TR" sz="3200" dirty="0"/>
              <a:t>grubunda yer alan </a:t>
            </a:r>
            <a:r>
              <a:rPr lang="tr-TR" sz="3200" b="1" dirty="0"/>
              <a:t>"Bul ve Değiştir"</a:t>
            </a:r>
            <a:r>
              <a:rPr lang="tr-TR" sz="3200" dirty="0"/>
              <a:t> butonu ile bu işlemleri kolaylıkla gerçekleştirebilirsiniz.  </a:t>
            </a:r>
          </a:p>
          <a:p>
            <a:pPr marL="0" indent="0" algn="just">
              <a:buNone/>
            </a:pPr>
            <a:r>
              <a:rPr lang="tr-TR" sz="3200" dirty="0"/>
              <a:t>		  </a:t>
            </a:r>
          </a:p>
        </p:txBody>
      </p:sp>
      <p:sp>
        <p:nvSpPr>
          <p:cNvPr id="9" name="Content Placeholder 2"/>
          <p:cNvSpPr txBox="1">
            <a:spLocks/>
          </p:cNvSpPr>
          <p:nvPr/>
        </p:nvSpPr>
        <p:spPr>
          <a:xfrm>
            <a:off x="2291238" y="1394545"/>
            <a:ext cx="8913814" cy="90501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914400" lvl="2" indent="0">
              <a:buNone/>
            </a:pPr>
            <a:r>
              <a:rPr lang="tr-TR" sz="4000" dirty="0">
                <a:solidFill>
                  <a:schemeClr val="accent1">
                    <a:lumMod val="75000"/>
                  </a:schemeClr>
                </a:solidFill>
              </a:rPr>
              <a:t>Verileri Arama ve Değiştirme</a:t>
            </a:r>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7506" y="1582762"/>
            <a:ext cx="2216522" cy="4333981"/>
          </a:xfrm>
          <a:prstGeom prst="rect">
            <a:avLst/>
          </a:prstGeom>
        </p:spPr>
      </p:pic>
      <p:pic>
        <p:nvPicPr>
          <p:cNvPr id="11" name="Resim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6987" y="4733689"/>
            <a:ext cx="4820323" cy="1971950"/>
          </a:xfrm>
          <a:prstGeom prst="rect">
            <a:avLst/>
          </a:prstGeom>
        </p:spPr>
      </p:pic>
      <p:sp>
        <p:nvSpPr>
          <p:cNvPr id="12" name="Sol Ok 11"/>
          <p:cNvSpPr/>
          <p:nvPr/>
        </p:nvSpPr>
        <p:spPr>
          <a:xfrm>
            <a:off x="8907309" y="4961082"/>
            <a:ext cx="710515" cy="34243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6638533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4993" y="642837"/>
            <a:ext cx="8911687" cy="944716"/>
          </a:xfrm>
        </p:spPr>
        <p:txBody>
          <a:bodyPr>
            <a:normAutofit/>
          </a:bodyPr>
          <a:lstStyle/>
          <a:p>
            <a:r>
              <a:rPr lang="tr-TR" sz="4400" dirty="0"/>
              <a:t>			Veri İşlemleri</a:t>
            </a:r>
          </a:p>
        </p:txBody>
      </p:sp>
      <p:sp>
        <p:nvSpPr>
          <p:cNvPr id="3" name="Content Placeholder 2"/>
          <p:cNvSpPr>
            <a:spLocks noGrp="1"/>
          </p:cNvSpPr>
          <p:nvPr>
            <p:ph idx="1"/>
          </p:nvPr>
        </p:nvSpPr>
        <p:spPr>
          <a:xfrm>
            <a:off x="2587625" y="2205318"/>
            <a:ext cx="6314328" cy="3348318"/>
          </a:xfrm>
        </p:spPr>
        <p:txBody>
          <a:bodyPr>
            <a:normAutofit/>
          </a:bodyPr>
          <a:lstStyle/>
          <a:p>
            <a:pPr marL="0" indent="0" algn="just">
              <a:buNone/>
            </a:pPr>
            <a:r>
              <a:rPr lang="tr-TR" sz="3200" dirty="0"/>
              <a:t>	Verilerinizi yukarıdan aşağıya veya tersi olarak sıralamak istediğinizde </a:t>
            </a:r>
            <a:r>
              <a:rPr lang="tr-TR" sz="3200" b="1" dirty="0"/>
              <a:t>"Giriş" </a:t>
            </a:r>
            <a:r>
              <a:rPr lang="tr-TR" sz="3200" dirty="0"/>
              <a:t>sekmesi altında yer alan </a:t>
            </a:r>
            <a:r>
              <a:rPr lang="tr-TR" sz="3200" b="1" dirty="0"/>
              <a:t>"Düzenleme" </a:t>
            </a:r>
            <a:r>
              <a:rPr lang="tr-TR" sz="3200" dirty="0"/>
              <a:t>komut grubu içerisindeki </a:t>
            </a:r>
            <a:r>
              <a:rPr lang="tr-TR" sz="3200" b="1" dirty="0"/>
              <a:t>"Sırala ve Filtre Uygula" </a:t>
            </a:r>
            <a:r>
              <a:rPr lang="tr-TR" sz="3200" dirty="0"/>
              <a:t>alt menüsünden yararlanabilirsiniz.	  </a:t>
            </a:r>
          </a:p>
        </p:txBody>
      </p:sp>
      <p:sp>
        <p:nvSpPr>
          <p:cNvPr id="9" name="Content Placeholder 2"/>
          <p:cNvSpPr txBox="1">
            <a:spLocks/>
          </p:cNvSpPr>
          <p:nvPr/>
        </p:nvSpPr>
        <p:spPr>
          <a:xfrm>
            <a:off x="1632866" y="1406281"/>
            <a:ext cx="8913814" cy="90501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914400" lvl="2" indent="0">
              <a:buNone/>
            </a:pPr>
            <a:r>
              <a:rPr lang="tr-TR" sz="4000" dirty="0">
                <a:solidFill>
                  <a:schemeClr val="accent1">
                    <a:lumMod val="75000"/>
                  </a:schemeClr>
                </a:solidFill>
              </a:rPr>
              <a:t>	Verileri Sıralama ve Filtreleme</a:t>
            </a:r>
          </a:p>
        </p:txBody>
      </p:sp>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2241" y="2265208"/>
            <a:ext cx="2711707" cy="3628515"/>
          </a:xfrm>
          <a:prstGeom prst="rect">
            <a:avLst/>
          </a:prstGeom>
        </p:spPr>
      </p:pic>
    </p:spTree>
    <p:extLst>
      <p:ext uri="{BB962C8B-B14F-4D97-AF65-F5344CB8AC3E}">
        <p14:creationId xmlns:p14="http://schemas.microsoft.com/office/powerpoint/2010/main" val="8719115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2628" y="621693"/>
            <a:ext cx="8911687" cy="1280890"/>
          </a:xfrm>
        </p:spPr>
        <p:txBody>
          <a:bodyPr>
            <a:normAutofit/>
          </a:bodyPr>
          <a:lstStyle/>
          <a:p>
            <a:r>
              <a:rPr lang="tr-TR" sz="4400" dirty="0"/>
              <a:t>	Çalışma Sayfaları</a:t>
            </a:r>
          </a:p>
        </p:txBody>
      </p:sp>
      <p:sp>
        <p:nvSpPr>
          <p:cNvPr id="9" name="Content Placeholder 2"/>
          <p:cNvSpPr txBox="1">
            <a:spLocks/>
          </p:cNvSpPr>
          <p:nvPr/>
        </p:nvSpPr>
        <p:spPr>
          <a:xfrm>
            <a:off x="1606812" y="1540614"/>
            <a:ext cx="8913814" cy="90501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914400" lvl="2" indent="0">
              <a:buNone/>
            </a:pPr>
            <a:r>
              <a:rPr lang="tr-TR" sz="4000" dirty="0">
                <a:solidFill>
                  <a:schemeClr val="accent1">
                    <a:lumMod val="75000"/>
                  </a:schemeClr>
                </a:solidFill>
              </a:rPr>
              <a:t>	Yeni Çalışma Sayfası Ekleme</a:t>
            </a:r>
          </a:p>
        </p:txBody>
      </p:sp>
      <p:sp>
        <p:nvSpPr>
          <p:cNvPr id="10" name="Content Placeholder 2"/>
          <p:cNvSpPr txBox="1">
            <a:spLocks/>
          </p:cNvSpPr>
          <p:nvPr/>
        </p:nvSpPr>
        <p:spPr>
          <a:xfrm>
            <a:off x="2532628" y="2500776"/>
            <a:ext cx="5491026" cy="334831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lvl="2" indent="0" algn="just">
              <a:buNone/>
            </a:pPr>
            <a:r>
              <a:rPr lang="tr-TR" sz="3200" dirty="0"/>
              <a:t>	Yeni çalışma sayfası eklemek için çalışma sayfalarının üzerine sağ tıklayın ve menüden </a:t>
            </a:r>
            <a:r>
              <a:rPr lang="tr-TR" sz="3200" b="1" dirty="0"/>
              <a:t>"Ekle" </a:t>
            </a:r>
            <a:r>
              <a:rPr lang="tr-TR" sz="3200" dirty="0"/>
              <a:t>komutunu</a:t>
            </a:r>
            <a:r>
              <a:rPr lang="tr-TR" sz="3200" b="1" dirty="0"/>
              <a:t> </a:t>
            </a:r>
            <a:r>
              <a:rPr lang="tr-TR" sz="3200" dirty="0"/>
              <a:t>seçerek yeni çalışma sayfasını ekleyin. </a:t>
            </a:r>
          </a:p>
          <a:p>
            <a:pPr marL="0" lvl="2" indent="0" algn="just">
              <a:buFont typeface="Wingdings 3" charset="2"/>
              <a:buNone/>
            </a:pPr>
            <a:endParaRPr lang="tr-TR" sz="3200" dirty="0"/>
          </a:p>
        </p:txBody>
      </p:sp>
      <p:pic>
        <p:nvPicPr>
          <p:cNvPr id="11" name="İçerik Yer Tutucusu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18150" y="2500776"/>
            <a:ext cx="3167976" cy="3397910"/>
          </a:xfrm>
        </p:spPr>
      </p:pic>
    </p:spTree>
    <p:extLst>
      <p:ext uri="{BB962C8B-B14F-4D97-AF65-F5344CB8AC3E}">
        <p14:creationId xmlns:p14="http://schemas.microsoft.com/office/powerpoint/2010/main" val="19628088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4400" dirty="0"/>
              <a:t>	Çalışma Sayfaları</a:t>
            </a:r>
          </a:p>
        </p:txBody>
      </p:sp>
      <p:sp>
        <p:nvSpPr>
          <p:cNvPr id="9" name="Content Placeholder 2"/>
          <p:cNvSpPr txBox="1">
            <a:spLocks/>
          </p:cNvSpPr>
          <p:nvPr/>
        </p:nvSpPr>
        <p:spPr>
          <a:xfrm>
            <a:off x="1694907" y="1552044"/>
            <a:ext cx="9539102" cy="90501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914400" lvl="2" indent="0">
              <a:buNone/>
            </a:pPr>
            <a:r>
              <a:rPr lang="tr-TR" sz="4000" dirty="0">
                <a:solidFill>
                  <a:schemeClr val="accent1">
                    <a:lumMod val="75000"/>
                  </a:schemeClr>
                </a:solidFill>
              </a:rPr>
              <a:t>	Çalışma Sayfasını Yeniden Adlandırma</a:t>
            </a:r>
          </a:p>
        </p:txBody>
      </p:sp>
      <p:sp>
        <p:nvSpPr>
          <p:cNvPr id="10" name="Content Placeholder 2"/>
          <p:cNvSpPr txBox="1">
            <a:spLocks/>
          </p:cNvSpPr>
          <p:nvPr/>
        </p:nvSpPr>
        <p:spPr>
          <a:xfrm>
            <a:off x="2532628" y="2518825"/>
            <a:ext cx="6100626" cy="334831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lvl="2" indent="0" algn="just">
              <a:buNone/>
            </a:pPr>
            <a:r>
              <a:rPr lang="tr-TR" sz="3200" dirty="0"/>
              <a:t>	Çalışma sayfasını yeniden adlandırmak için çalışma sayfalarının üzerine sağ tıklayın ve menüden </a:t>
            </a:r>
            <a:r>
              <a:rPr lang="tr-TR" sz="3200" b="1" dirty="0"/>
              <a:t>"Yeniden Adlandır" </a:t>
            </a:r>
            <a:r>
              <a:rPr lang="tr-TR" sz="3200" dirty="0"/>
              <a:t>komutunu</a:t>
            </a:r>
            <a:r>
              <a:rPr lang="tr-TR" sz="3200" b="1" dirty="0"/>
              <a:t> </a:t>
            </a:r>
            <a:r>
              <a:rPr lang="tr-TR" sz="3200" dirty="0"/>
              <a:t>seçerek sayfanın adını değiştirin.</a:t>
            </a: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3254" y="2518824"/>
            <a:ext cx="3302304" cy="3254445"/>
          </a:xfrm>
          <a:prstGeom prst="rect">
            <a:avLst/>
          </a:prstGeom>
        </p:spPr>
      </p:pic>
    </p:spTree>
    <p:extLst>
      <p:ext uri="{BB962C8B-B14F-4D97-AF65-F5344CB8AC3E}">
        <p14:creationId xmlns:p14="http://schemas.microsoft.com/office/powerpoint/2010/main" val="4432559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4400" dirty="0"/>
              <a:t>	Çalışma Sayfaları</a:t>
            </a:r>
          </a:p>
        </p:txBody>
      </p:sp>
      <p:sp>
        <p:nvSpPr>
          <p:cNvPr id="9" name="Content Placeholder 2"/>
          <p:cNvSpPr txBox="1">
            <a:spLocks/>
          </p:cNvSpPr>
          <p:nvPr/>
        </p:nvSpPr>
        <p:spPr>
          <a:xfrm>
            <a:off x="1629660" y="1536872"/>
            <a:ext cx="9539102" cy="90501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914400" lvl="2" indent="0">
              <a:buNone/>
            </a:pPr>
            <a:r>
              <a:rPr lang="tr-TR" sz="4000" dirty="0">
                <a:solidFill>
                  <a:schemeClr val="accent1">
                    <a:lumMod val="75000"/>
                  </a:schemeClr>
                </a:solidFill>
              </a:rPr>
              <a:t>	Çalışma Sayfasını Silme</a:t>
            </a:r>
          </a:p>
        </p:txBody>
      </p:sp>
      <p:sp>
        <p:nvSpPr>
          <p:cNvPr id="10" name="Content Placeholder 2"/>
          <p:cNvSpPr txBox="1">
            <a:spLocks/>
          </p:cNvSpPr>
          <p:nvPr/>
        </p:nvSpPr>
        <p:spPr>
          <a:xfrm>
            <a:off x="2532628" y="2518825"/>
            <a:ext cx="4868009" cy="334831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lvl="2" indent="0" algn="just">
              <a:buNone/>
            </a:pPr>
            <a:r>
              <a:rPr lang="tr-TR" sz="3200" dirty="0"/>
              <a:t>	Çalışma sayfasını silmek için çalışma sayfalarının üzerine sağ tıklayın ve menüden </a:t>
            </a:r>
            <a:r>
              <a:rPr lang="tr-TR" sz="3200" b="1" dirty="0"/>
              <a:t>"Sil" </a:t>
            </a:r>
            <a:r>
              <a:rPr lang="tr-TR" sz="3200" dirty="0"/>
              <a:t>seçeneğini seçerek sayfayı silin.</a:t>
            </a:r>
          </a:p>
          <a:p>
            <a:pPr marL="0" lvl="2" indent="0" algn="just">
              <a:buFont typeface="Wingdings 3" charset="2"/>
              <a:buNone/>
            </a:pPr>
            <a:endParaRPr lang="tr-TR" sz="3200" dirty="0"/>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8060" y="2327564"/>
            <a:ext cx="3984681" cy="3802873"/>
          </a:xfrm>
          <a:prstGeom prst="rect">
            <a:avLst/>
          </a:prstGeom>
        </p:spPr>
      </p:pic>
    </p:spTree>
    <p:extLst>
      <p:ext uri="{BB962C8B-B14F-4D97-AF65-F5344CB8AC3E}">
        <p14:creationId xmlns:p14="http://schemas.microsoft.com/office/powerpoint/2010/main" val="28497549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4400" dirty="0"/>
              <a:t>	Çalışma Sayfaları</a:t>
            </a:r>
          </a:p>
        </p:txBody>
      </p:sp>
      <p:sp>
        <p:nvSpPr>
          <p:cNvPr id="9" name="Content Placeholder 2"/>
          <p:cNvSpPr txBox="1">
            <a:spLocks/>
          </p:cNvSpPr>
          <p:nvPr/>
        </p:nvSpPr>
        <p:spPr>
          <a:xfrm>
            <a:off x="2097210" y="1606431"/>
            <a:ext cx="10333688" cy="90501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914400" lvl="2" indent="0">
              <a:buNone/>
            </a:pPr>
            <a:r>
              <a:rPr lang="tr-TR" sz="4000" dirty="0">
                <a:solidFill>
                  <a:schemeClr val="accent1">
                    <a:lumMod val="75000"/>
                  </a:schemeClr>
                </a:solidFill>
              </a:rPr>
              <a:t>Çalışma Sayfasının Kopyasını Oluşturma ve Taşıma</a:t>
            </a:r>
          </a:p>
        </p:txBody>
      </p:sp>
      <p:sp>
        <p:nvSpPr>
          <p:cNvPr id="10" name="Content Placeholder 2"/>
          <p:cNvSpPr txBox="1">
            <a:spLocks/>
          </p:cNvSpPr>
          <p:nvPr/>
        </p:nvSpPr>
        <p:spPr>
          <a:xfrm>
            <a:off x="2589212" y="3152515"/>
            <a:ext cx="5599199" cy="334831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lvl="2" indent="0" algn="just">
              <a:buNone/>
            </a:pPr>
            <a:r>
              <a:rPr lang="tr-TR" sz="3200" dirty="0"/>
              <a:t>	Çalışma sayfasını kopyalamak ve başka bir kitaba taşımak için sayfalara sağ tıklayarak </a:t>
            </a:r>
            <a:r>
              <a:rPr lang="tr-TR" sz="3200" b="1" dirty="0"/>
              <a:t>"Taşı veya Kopyala" </a:t>
            </a:r>
            <a:r>
              <a:rPr lang="tr-TR" sz="3200" dirty="0"/>
              <a:t>seçeneğini seçin.</a:t>
            </a:r>
          </a:p>
          <a:p>
            <a:pPr marL="0" lvl="2" indent="0" algn="just">
              <a:buFont typeface="Wingdings 3" charset="2"/>
              <a:buNone/>
            </a:pPr>
            <a:endParaRPr lang="tr-TR" sz="3200"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6038" y="2317728"/>
            <a:ext cx="2400635" cy="1669573"/>
          </a:xfrm>
          <a:prstGeom prst="rect">
            <a:avLst/>
          </a:prstGeom>
        </p:spPr>
      </p:pic>
      <p:pic>
        <p:nvPicPr>
          <p:cNvPr id="11" name="Resim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7814" y="4513811"/>
            <a:ext cx="3362794" cy="2134996"/>
          </a:xfrm>
          <a:prstGeom prst="rect">
            <a:avLst/>
          </a:prstGeom>
        </p:spPr>
      </p:pic>
      <p:sp>
        <p:nvSpPr>
          <p:cNvPr id="12" name="Aşağı Ok 11"/>
          <p:cNvSpPr/>
          <p:nvPr/>
        </p:nvSpPr>
        <p:spPr>
          <a:xfrm>
            <a:off x="9883833" y="4039353"/>
            <a:ext cx="477779" cy="4495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787162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4400" dirty="0"/>
              <a:t>	Biçimlendirme</a:t>
            </a:r>
          </a:p>
        </p:txBody>
      </p:sp>
      <p:sp>
        <p:nvSpPr>
          <p:cNvPr id="9" name="Content Placeholder 2"/>
          <p:cNvSpPr txBox="1">
            <a:spLocks/>
          </p:cNvSpPr>
          <p:nvPr/>
        </p:nvSpPr>
        <p:spPr>
          <a:xfrm>
            <a:off x="2097106" y="1569246"/>
            <a:ext cx="5211195" cy="90228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914400" lvl="2" indent="0">
              <a:buNone/>
            </a:pPr>
            <a:r>
              <a:rPr lang="tr-TR" sz="4000" dirty="0">
                <a:solidFill>
                  <a:schemeClr val="accent1">
                    <a:lumMod val="75000"/>
                  </a:schemeClr>
                </a:solidFill>
              </a:rPr>
              <a:t>Temel Biçimler</a:t>
            </a:r>
          </a:p>
        </p:txBody>
      </p:sp>
      <p:sp>
        <p:nvSpPr>
          <p:cNvPr id="10" name="Content Placeholder 2"/>
          <p:cNvSpPr txBox="1">
            <a:spLocks/>
          </p:cNvSpPr>
          <p:nvPr/>
        </p:nvSpPr>
        <p:spPr>
          <a:xfrm>
            <a:off x="2589212" y="2556713"/>
            <a:ext cx="5930046" cy="3348318"/>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lvl="2" indent="0" algn="just">
              <a:buNone/>
            </a:pPr>
            <a:r>
              <a:rPr lang="tr-TR" sz="3200" dirty="0"/>
              <a:t>	Hücre gruplarının biçimi varsayılan olarak </a:t>
            </a:r>
            <a:r>
              <a:rPr lang="tr-TR" sz="3200" b="1" dirty="0"/>
              <a:t>"Genel" </a:t>
            </a:r>
            <a:r>
              <a:rPr lang="tr-TR" sz="3200" dirty="0"/>
              <a:t>seçilmiştir. Bu biçimi değiştirmek için </a:t>
            </a:r>
            <a:r>
              <a:rPr lang="tr-TR" sz="3200" b="1" dirty="0"/>
              <a:t>"Sayı" </a:t>
            </a:r>
            <a:r>
              <a:rPr lang="tr-TR" sz="3200" dirty="0"/>
              <a:t>komut grubundan faydalanabilirsiniz. Burada sayı, para birimi, tarih ve saat gibi seçeneklerden size uygun olanı seçebilirsiniz. </a:t>
            </a:r>
          </a:p>
          <a:p>
            <a:pPr marL="0" lvl="2" indent="0" algn="just">
              <a:buFont typeface="Wingdings 3" charset="2"/>
              <a:buNone/>
            </a:pPr>
            <a:endParaRPr lang="tr-TR" sz="3200" dirty="0"/>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8688" y="1152907"/>
            <a:ext cx="2822627" cy="5391902"/>
          </a:xfrm>
          <a:prstGeom prst="rect">
            <a:avLst/>
          </a:prstGeom>
        </p:spPr>
      </p:pic>
    </p:spTree>
    <p:extLst>
      <p:ext uri="{BB962C8B-B14F-4D97-AF65-F5344CB8AC3E}">
        <p14:creationId xmlns:p14="http://schemas.microsoft.com/office/powerpoint/2010/main" val="9371881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6796771" y="3336958"/>
            <a:ext cx="3314700" cy="4784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767" tIns="61384" rIns="122767" bIns="61384">
            <a:spAutoFit/>
          </a:bodyPr>
          <a:lstStyle/>
          <a:p>
            <a:pPr algn="ctr" eaLnBrk="0" hangingPunct="0">
              <a:lnSpc>
                <a:spcPct val="80000"/>
              </a:lnSpc>
              <a:spcBef>
                <a:spcPct val="50000"/>
              </a:spcBef>
            </a:pPr>
            <a:r>
              <a:rPr lang="tr-TR" sz="36932" b="1" i="1" dirty="0">
                <a:solidFill>
                  <a:schemeClr val="accent2">
                    <a:lumMod val="75000"/>
                  </a:schemeClr>
                </a:solidFill>
                <a:cs typeface="Times New Roman" panose="02020603050405020304" pitchFamily="18" charset="0"/>
              </a:rPr>
              <a:t>C</a:t>
            </a:r>
            <a:endParaRPr lang="en-US" sz="36932" b="1" i="1" dirty="0">
              <a:solidFill>
                <a:schemeClr val="accent2">
                  <a:lumMod val="75000"/>
                </a:schemeClr>
              </a:solidFill>
              <a:cs typeface="Times New Roman" panose="02020603050405020304" pitchFamily="18" charset="0"/>
            </a:endParaRPr>
          </a:p>
        </p:txBody>
      </p:sp>
      <p:grpSp>
        <p:nvGrpSpPr>
          <p:cNvPr id="5" name="Group 4"/>
          <p:cNvGrpSpPr>
            <a:grpSpLocks/>
          </p:cNvGrpSpPr>
          <p:nvPr/>
        </p:nvGrpSpPr>
        <p:grpSpPr bwMode="auto">
          <a:xfrm>
            <a:off x="1916639" y="-102620"/>
            <a:ext cx="8003507" cy="6389140"/>
            <a:chOff x="319" y="219"/>
            <a:chExt cx="4978" cy="3825"/>
          </a:xfrm>
        </p:grpSpPr>
        <p:sp>
          <p:nvSpPr>
            <p:cNvPr id="6" name="Rectangle 5"/>
            <p:cNvSpPr>
              <a:spLocks noChangeArrowheads="1"/>
            </p:cNvSpPr>
            <p:nvPr/>
          </p:nvSpPr>
          <p:spPr bwMode="auto">
            <a:xfrm>
              <a:off x="319" y="219"/>
              <a:ext cx="2088" cy="2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767" tIns="61384" rIns="122767" bIns="61384">
              <a:spAutoFit/>
            </a:bodyPr>
            <a:lstStyle>
              <a:defPPr>
                <a:defRPr lang="en-US"/>
              </a:defPPr>
              <a:lvl1pPr algn="l" rtl="0" fontAlgn="base">
                <a:spcBef>
                  <a:spcPct val="0"/>
                </a:spcBef>
                <a:spcAft>
                  <a:spcPct val="0"/>
                </a:spcAft>
                <a:defRPr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a:lstStyle>
            <a:p>
              <a:pPr algn="ctr" eaLnBrk="0" hangingPunct="0">
                <a:lnSpc>
                  <a:spcPct val="80000"/>
                </a:lnSpc>
                <a:spcBef>
                  <a:spcPct val="50000"/>
                </a:spcBef>
              </a:pPr>
              <a:r>
                <a:rPr lang="tr-TR" sz="36932" b="1" i="1" dirty="0">
                  <a:solidFill>
                    <a:schemeClr val="accent2">
                      <a:lumMod val="75000"/>
                    </a:schemeClr>
                  </a:solidFill>
                  <a:cs typeface="Times New Roman" panose="02020603050405020304" pitchFamily="18" charset="0"/>
                </a:rPr>
                <a:t>S</a:t>
              </a:r>
              <a:endParaRPr lang="en-US" sz="36932" b="1" i="1" dirty="0">
                <a:solidFill>
                  <a:schemeClr val="accent2">
                    <a:lumMod val="75000"/>
                  </a:schemeClr>
                </a:solidFill>
                <a:cs typeface="Times New Roman" panose="02020603050405020304" pitchFamily="18" charset="0"/>
              </a:endParaRPr>
            </a:p>
          </p:txBody>
        </p:sp>
        <p:sp>
          <p:nvSpPr>
            <p:cNvPr id="7" name="Rectangle 6"/>
            <p:cNvSpPr>
              <a:spLocks noChangeArrowheads="1"/>
            </p:cNvSpPr>
            <p:nvPr/>
          </p:nvSpPr>
          <p:spPr bwMode="auto">
            <a:xfrm>
              <a:off x="1631" y="1248"/>
              <a:ext cx="2088" cy="2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767" tIns="61384" rIns="122767" bIns="61384">
              <a:spAutoFit/>
            </a:bodyPr>
            <a:lstStyle>
              <a:defPPr>
                <a:defRPr lang="en-US"/>
              </a:defPPr>
              <a:lvl1pPr algn="l" rtl="0" fontAlgn="base">
                <a:spcBef>
                  <a:spcPct val="0"/>
                </a:spcBef>
                <a:spcAft>
                  <a:spcPct val="0"/>
                </a:spcAft>
                <a:defRPr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a:lstStyle>
            <a:p>
              <a:pPr algn="ctr" eaLnBrk="0" hangingPunct="0">
                <a:lnSpc>
                  <a:spcPct val="80000"/>
                </a:lnSpc>
                <a:spcBef>
                  <a:spcPct val="50000"/>
                </a:spcBef>
              </a:pPr>
              <a:r>
                <a:rPr lang="en-US" sz="36932" b="1" i="1" dirty="0">
                  <a:solidFill>
                    <a:schemeClr val="accent2">
                      <a:lumMod val="60000"/>
                      <a:lumOff val="40000"/>
                    </a:schemeClr>
                  </a:solidFill>
                  <a:latin typeface="Times" panose="02020603050405020304" pitchFamily="18" charset="0"/>
                  <a:cs typeface="Times New Roman" panose="02020603050405020304" pitchFamily="18" charset="0"/>
                </a:rPr>
                <a:t>&amp;</a:t>
              </a:r>
            </a:p>
          </p:txBody>
        </p:sp>
        <p:sp>
          <p:nvSpPr>
            <p:cNvPr id="8" name="Rectangle 7"/>
            <p:cNvSpPr>
              <a:spLocks noChangeArrowheads="1"/>
            </p:cNvSpPr>
            <p:nvPr/>
          </p:nvSpPr>
          <p:spPr bwMode="auto">
            <a:xfrm>
              <a:off x="481" y="1780"/>
              <a:ext cx="4816" cy="566"/>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767" tIns="61384" rIns="122767" bIns="61384">
              <a:spAutoFit/>
            </a:bodyPr>
            <a:lstStyle>
              <a:defPPr>
                <a:defRPr lang="en-US"/>
              </a:defPPr>
              <a:lvl1pPr algn="l" rtl="0" fontAlgn="base">
                <a:spcBef>
                  <a:spcPct val="0"/>
                </a:spcBef>
                <a:spcAft>
                  <a:spcPct val="0"/>
                </a:spcAft>
                <a:defRPr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a:lstStyle>
            <a:p>
              <a:pPr algn="ctr" eaLnBrk="0" hangingPunct="0">
                <a:spcBef>
                  <a:spcPct val="50000"/>
                </a:spcBef>
              </a:pPr>
              <a:r>
                <a:rPr lang="tr-TR" sz="5333" b="1" dirty="0">
                  <a:effectLst>
                    <a:outerShdw blurRad="38100" dist="38100" dir="2700000" algn="tl">
                      <a:srgbClr val="C0C0C0"/>
                    </a:outerShdw>
                  </a:effectLst>
                  <a:latin typeface="+mj-lt"/>
                  <a:cs typeface="Times New Roman" panose="02020603050405020304" pitchFamily="18" charset="0"/>
                </a:rPr>
                <a:t>S O R U L A R</a:t>
              </a:r>
              <a:endParaRPr lang="en-US" sz="5333" b="1" dirty="0">
                <a:effectLst>
                  <a:outerShdw blurRad="38100" dist="38100" dir="2700000" algn="tl">
                    <a:srgbClr val="C0C0C0"/>
                  </a:outerShdw>
                </a:effectLst>
                <a:latin typeface="+mj-lt"/>
                <a:cs typeface="Times New Roman" panose="02020603050405020304" pitchFamily="18" charset="0"/>
              </a:endParaRPr>
            </a:p>
          </p:txBody>
        </p:sp>
        <p:sp>
          <p:nvSpPr>
            <p:cNvPr id="9" name="Rectangle 8"/>
            <p:cNvSpPr>
              <a:spLocks noChangeArrowheads="1"/>
            </p:cNvSpPr>
            <p:nvPr/>
          </p:nvSpPr>
          <p:spPr bwMode="auto">
            <a:xfrm>
              <a:off x="472" y="2216"/>
              <a:ext cx="4816" cy="566"/>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2767" tIns="61384" rIns="122767" bIns="61384">
              <a:spAutoFit/>
            </a:bodyPr>
            <a:lstStyle>
              <a:defPPr>
                <a:defRPr lang="en-US"/>
              </a:defPPr>
              <a:lvl1pPr algn="l" rtl="0" fontAlgn="base">
                <a:spcBef>
                  <a:spcPct val="0"/>
                </a:spcBef>
                <a:spcAft>
                  <a:spcPct val="0"/>
                </a:spcAft>
                <a:defRPr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a:lstStyle>
            <a:p>
              <a:pPr algn="ctr" eaLnBrk="0" hangingPunct="0">
                <a:spcBef>
                  <a:spcPct val="50000"/>
                </a:spcBef>
              </a:pPr>
              <a:r>
                <a:rPr lang="tr-TR" sz="5333" b="1" dirty="0">
                  <a:effectLst>
                    <a:outerShdw blurRad="38100" dist="38100" dir="2700000" algn="tl">
                      <a:srgbClr val="C0C0C0"/>
                    </a:outerShdw>
                  </a:effectLst>
                  <a:latin typeface="+mj-lt"/>
                  <a:cs typeface="Times New Roman" panose="02020603050405020304" pitchFamily="18" charset="0"/>
                </a:rPr>
                <a:t>C E V A P L A R</a:t>
              </a:r>
              <a:endParaRPr lang="en-US" sz="5333" b="1" dirty="0">
                <a:effectLst>
                  <a:outerShdw blurRad="38100" dist="38100" dir="2700000" algn="tl">
                    <a:srgbClr val="C0C0C0"/>
                  </a:outerShdw>
                </a:effectLst>
                <a:latin typeface="+mj-lt"/>
                <a:cs typeface="Times New Roman" panose="02020603050405020304" pitchFamily="18" charset="0"/>
              </a:endParaRPr>
            </a:p>
          </p:txBody>
        </p:sp>
      </p:grpSp>
    </p:spTree>
    <p:extLst>
      <p:ext uri="{BB962C8B-B14F-4D97-AF65-F5344CB8AC3E}">
        <p14:creationId xmlns:p14="http://schemas.microsoft.com/office/powerpoint/2010/main" val="1434274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09308" y="3921302"/>
            <a:ext cx="8911687" cy="2057400"/>
          </a:xfrm>
        </p:spPr>
        <p:txBody>
          <a:bodyPr>
            <a:noAutofit/>
          </a:bodyPr>
          <a:lstStyle/>
          <a:p>
            <a:pPr marL="0" indent="0" algn="just">
              <a:buNone/>
            </a:pPr>
            <a:r>
              <a:rPr lang="tr-TR" sz="3200" dirty="0"/>
              <a:t>	Hesap tabloları, karmaşık aritmetik problemleri hızlı ve efektif bir şekilde çözümleyerek anlamlı çözümler üretirler [1].</a:t>
            </a:r>
          </a:p>
          <a:p>
            <a:pPr marL="0" indent="0" algn="just">
              <a:buNone/>
            </a:pPr>
            <a:endParaRPr lang="tr-TR" sz="3200" dirty="0"/>
          </a:p>
        </p:txBody>
      </p:sp>
      <p:sp>
        <p:nvSpPr>
          <p:cNvPr id="9" name="Title 1"/>
          <p:cNvSpPr txBox="1">
            <a:spLocks/>
          </p:cNvSpPr>
          <p:nvPr/>
        </p:nvSpPr>
        <p:spPr>
          <a:xfrm>
            <a:off x="2109308" y="2792812"/>
            <a:ext cx="8911687" cy="112849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tr-TR" sz="3200" dirty="0">
                <a:solidFill>
                  <a:schemeClr val="tx1">
                    <a:lumMod val="75000"/>
                    <a:lumOff val="25000"/>
                  </a:schemeClr>
                </a:solidFill>
                <a:latin typeface="+mn-lt"/>
                <a:ea typeface="+mn-ea"/>
                <a:cs typeface="+mn-cs"/>
              </a:rPr>
              <a:t>	Hesap tabloları kullanımı ile birlikte birçok pratik fayda sağlanabilir.</a:t>
            </a:r>
          </a:p>
        </p:txBody>
      </p:sp>
      <p:sp>
        <p:nvSpPr>
          <p:cNvPr id="10" name="Title 1"/>
          <p:cNvSpPr>
            <a:spLocks noGrp="1"/>
          </p:cNvSpPr>
          <p:nvPr>
            <p:ph type="title"/>
          </p:nvPr>
        </p:nvSpPr>
        <p:spPr>
          <a:xfrm>
            <a:off x="2596208" y="622517"/>
            <a:ext cx="8911687" cy="849090"/>
          </a:xfrm>
        </p:spPr>
        <p:txBody>
          <a:bodyPr>
            <a:normAutofit/>
          </a:bodyPr>
          <a:lstStyle/>
          <a:p>
            <a:r>
              <a:rPr lang="tr-TR" sz="4400" dirty="0"/>
              <a:t>Hesap Tablolarına Giriş</a:t>
            </a:r>
          </a:p>
        </p:txBody>
      </p:sp>
      <p:sp>
        <p:nvSpPr>
          <p:cNvPr id="12" name="Title 1"/>
          <p:cNvSpPr txBox="1">
            <a:spLocks/>
          </p:cNvSpPr>
          <p:nvPr/>
        </p:nvSpPr>
        <p:spPr>
          <a:xfrm>
            <a:off x="2109307" y="1498114"/>
            <a:ext cx="8911687" cy="126819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tr-TR" sz="4000" dirty="0">
                <a:solidFill>
                  <a:schemeClr val="accent1">
                    <a:lumMod val="75000"/>
                  </a:schemeClr>
                </a:solidFill>
              </a:rPr>
              <a:t>	Hesap Tablosu Tanımı, Kullanım Amacı ve Yerleri</a:t>
            </a:r>
          </a:p>
        </p:txBody>
      </p:sp>
    </p:spTree>
    <p:extLst>
      <p:ext uri="{BB962C8B-B14F-4D97-AF65-F5344CB8AC3E}">
        <p14:creationId xmlns:p14="http://schemas.microsoft.com/office/powerpoint/2010/main" val="424765943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515762" y="624110"/>
            <a:ext cx="10676237" cy="1280890"/>
          </a:xfrm>
        </p:spPr>
        <p:txBody>
          <a:bodyPr>
            <a:normAutofit/>
          </a:bodyPr>
          <a:lstStyle/>
          <a:p>
            <a:r>
              <a:rPr lang="tr-TR" sz="4400" dirty="0"/>
              <a:t>	SORU 1:</a:t>
            </a:r>
          </a:p>
        </p:txBody>
      </p:sp>
      <p:sp>
        <p:nvSpPr>
          <p:cNvPr id="3" name="İçerik Yer Tutucusu 2"/>
          <p:cNvSpPr>
            <a:spLocks noGrp="1"/>
          </p:cNvSpPr>
          <p:nvPr>
            <p:ph idx="1"/>
          </p:nvPr>
        </p:nvSpPr>
        <p:spPr>
          <a:xfrm>
            <a:off x="1600200" y="1384300"/>
            <a:ext cx="10468232" cy="4587875"/>
          </a:xfrm>
        </p:spPr>
        <p:txBody>
          <a:bodyPr>
            <a:normAutofit/>
          </a:bodyPr>
          <a:lstStyle/>
          <a:p>
            <a:pPr marL="0" lvl="0" indent="0">
              <a:buNone/>
            </a:pPr>
            <a:r>
              <a:rPr lang="tr-TR" sz="3200" dirty="0"/>
              <a:t>	Aşağıdakilerden hangisi bir hesap tablosu yazılımı </a:t>
            </a:r>
            <a:r>
              <a:rPr lang="tr-TR" sz="3200" u="sng" dirty="0"/>
              <a:t>değildir</a:t>
            </a:r>
            <a:r>
              <a:rPr lang="tr-TR" sz="3200" dirty="0"/>
              <a:t>? </a:t>
            </a:r>
          </a:p>
          <a:p>
            <a:pPr marL="800100" lvl="1" indent="-342900">
              <a:buFont typeface="+mj-lt"/>
              <a:buAutoNum type="alphaUcPeriod"/>
            </a:pPr>
            <a:r>
              <a:rPr lang="tr-TR" sz="3200" dirty="0"/>
              <a:t>MS Excel</a:t>
            </a:r>
          </a:p>
          <a:p>
            <a:pPr marL="800100" lvl="1" indent="-342900">
              <a:buFont typeface="+mj-lt"/>
              <a:buAutoNum type="alphaUcPeriod"/>
            </a:pPr>
            <a:r>
              <a:rPr lang="tr-TR" sz="3200" dirty="0"/>
              <a:t>Lotus 1‐2‐3</a:t>
            </a:r>
          </a:p>
          <a:p>
            <a:pPr marL="800100" lvl="1" indent="-342900">
              <a:buFont typeface="+mj-lt"/>
              <a:buAutoNum type="alphaUcPeriod"/>
            </a:pPr>
            <a:r>
              <a:rPr lang="tr-TR" sz="3200" dirty="0" err="1"/>
              <a:t>Gnumeric</a:t>
            </a:r>
            <a:endParaRPr lang="tr-TR" sz="3200" dirty="0"/>
          </a:p>
          <a:p>
            <a:pPr marL="800100" lvl="1" indent="-342900">
              <a:buFont typeface="+mj-lt"/>
              <a:buAutoNum type="alphaUcPeriod"/>
            </a:pPr>
            <a:r>
              <a:rPr lang="tr-TR" sz="3200" dirty="0"/>
              <a:t>MS Paint</a:t>
            </a:r>
          </a:p>
          <a:p>
            <a:pPr marL="800100" lvl="1" indent="-342900">
              <a:buFont typeface="+mj-lt"/>
              <a:buAutoNum type="alphaUcPeriod"/>
            </a:pPr>
            <a:r>
              <a:rPr lang="tr-TR" sz="3200" dirty="0" err="1"/>
              <a:t>KSpread</a:t>
            </a:r>
            <a:endParaRPr lang="tr-TR" dirty="0"/>
          </a:p>
        </p:txBody>
      </p:sp>
    </p:spTree>
    <p:extLst>
      <p:ext uri="{BB962C8B-B14F-4D97-AF65-F5344CB8AC3E}">
        <p14:creationId xmlns:p14="http://schemas.microsoft.com/office/powerpoint/2010/main" val="32495962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40425" y="624110"/>
            <a:ext cx="8911687" cy="1280890"/>
          </a:xfrm>
        </p:spPr>
        <p:txBody>
          <a:bodyPr>
            <a:normAutofit/>
          </a:bodyPr>
          <a:lstStyle/>
          <a:p>
            <a:r>
              <a:rPr lang="tr-TR" sz="4400" dirty="0"/>
              <a:t>CEVAP 1:</a:t>
            </a:r>
          </a:p>
        </p:txBody>
      </p:sp>
      <p:sp>
        <p:nvSpPr>
          <p:cNvPr id="8" name="İçerik Yer Tutucusu 2"/>
          <p:cNvSpPr txBox="1">
            <a:spLocks/>
          </p:cNvSpPr>
          <p:nvPr/>
        </p:nvSpPr>
        <p:spPr>
          <a:xfrm>
            <a:off x="1600200" y="1384300"/>
            <a:ext cx="10468232" cy="458787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Arial" panose="020B0604020202020204" pitchFamily="34" charset="0"/>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Arial" panose="020B0604020202020204" pitchFamily="34" charset="0"/>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Arial" panose="020B0604020202020204" pitchFamily="34" charset="0"/>
              <a:buNone/>
            </a:pPr>
            <a:r>
              <a:rPr lang="tr-TR" sz="3200" dirty="0"/>
              <a:t>	Aşağıdakilerden hangisi bir hesap tablosu yazılımı </a:t>
            </a:r>
            <a:r>
              <a:rPr lang="tr-TR" sz="3200" u="sng" dirty="0"/>
              <a:t>değildir</a:t>
            </a:r>
            <a:r>
              <a:rPr lang="tr-TR" sz="3200" dirty="0"/>
              <a:t>? </a:t>
            </a:r>
          </a:p>
          <a:p>
            <a:pPr marL="800100" lvl="1" indent="-342900">
              <a:buFont typeface="+mj-lt"/>
              <a:buAutoNum type="alphaUcPeriod"/>
            </a:pPr>
            <a:r>
              <a:rPr lang="tr-TR" sz="3200" dirty="0"/>
              <a:t>MS Excel</a:t>
            </a:r>
          </a:p>
          <a:p>
            <a:pPr marL="800100" lvl="1" indent="-342900">
              <a:buFont typeface="+mj-lt"/>
              <a:buAutoNum type="alphaUcPeriod"/>
            </a:pPr>
            <a:r>
              <a:rPr lang="tr-TR" sz="3200" dirty="0"/>
              <a:t>Lotus 1‐2‐3</a:t>
            </a:r>
          </a:p>
          <a:p>
            <a:pPr marL="800100" lvl="1" indent="-342900">
              <a:buFont typeface="+mj-lt"/>
              <a:buAutoNum type="alphaUcPeriod"/>
            </a:pPr>
            <a:r>
              <a:rPr lang="tr-TR" sz="3200" dirty="0" err="1"/>
              <a:t>Gnumeric</a:t>
            </a:r>
            <a:endParaRPr lang="tr-TR" sz="3200" dirty="0"/>
          </a:p>
          <a:p>
            <a:pPr marL="800100" lvl="1" indent="-342900">
              <a:buFont typeface="+mj-lt"/>
              <a:buAutoNum type="alphaUcPeriod"/>
            </a:pPr>
            <a:r>
              <a:rPr lang="tr-TR" sz="3200" dirty="0">
                <a:solidFill>
                  <a:srgbClr val="FF0000"/>
                </a:solidFill>
              </a:rPr>
              <a:t>MS Paint</a:t>
            </a:r>
          </a:p>
          <a:p>
            <a:pPr marL="800100" lvl="1" indent="-342900">
              <a:buFont typeface="+mj-lt"/>
              <a:buAutoNum type="alphaUcPeriod"/>
            </a:pPr>
            <a:r>
              <a:rPr lang="tr-TR" sz="3200" dirty="0" err="1"/>
              <a:t>KSpread</a:t>
            </a:r>
            <a:endParaRPr lang="tr-TR" dirty="0"/>
          </a:p>
        </p:txBody>
      </p:sp>
    </p:spTree>
    <p:extLst>
      <p:ext uri="{BB962C8B-B14F-4D97-AF65-F5344CB8AC3E}">
        <p14:creationId xmlns:p14="http://schemas.microsoft.com/office/powerpoint/2010/main" val="5466340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40425" y="624110"/>
            <a:ext cx="8911687" cy="701770"/>
          </a:xfrm>
        </p:spPr>
        <p:txBody>
          <a:bodyPr>
            <a:normAutofit fontScale="90000"/>
          </a:bodyPr>
          <a:lstStyle/>
          <a:p>
            <a:r>
              <a:rPr lang="tr-TR" sz="4400" dirty="0"/>
              <a:t>SORU 2:</a:t>
            </a:r>
          </a:p>
        </p:txBody>
      </p:sp>
      <p:sp>
        <p:nvSpPr>
          <p:cNvPr id="3" name="İçerik Yer Tutucusu 2"/>
          <p:cNvSpPr>
            <a:spLocks noGrp="1"/>
          </p:cNvSpPr>
          <p:nvPr>
            <p:ph idx="1"/>
          </p:nvPr>
        </p:nvSpPr>
        <p:spPr>
          <a:xfrm>
            <a:off x="1560195" y="2315845"/>
            <a:ext cx="10236200" cy="4010660"/>
          </a:xfrm>
        </p:spPr>
        <p:txBody>
          <a:bodyPr>
            <a:normAutofit/>
          </a:bodyPr>
          <a:lstStyle/>
          <a:p>
            <a:pPr marL="0" lvl="0" indent="0">
              <a:buNone/>
            </a:pPr>
            <a:r>
              <a:rPr lang="tr-TR" sz="3200" dirty="0"/>
              <a:t>Yukarıda bulunan sekmenin adı nedir?</a:t>
            </a:r>
          </a:p>
          <a:p>
            <a:pPr marL="800100" lvl="1" indent="-342900">
              <a:buFont typeface="+mj-lt"/>
              <a:buAutoNum type="alphaUcPeriod"/>
            </a:pPr>
            <a:r>
              <a:rPr lang="tr-TR" sz="3200" dirty="0"/>
              <a:t>Giriş Sekmesi</a:t>
            </a:r>
          </a:p>
          <a:p>
            <a:pPr marL="800100" lvl="1" indent="-342900">
              <a:buFont typeface="+mj-lt"/>
              <a:buAutoNum type="alphaUcPeriod"/>
            </a:pPr>
            <a:r>
              <a:rPr lang="tr-TR" sz="3200" dirty="0"/>
              <a:t>Ekle Sekmesi</a:t>
            </a:r>
          </a:p>
          <a:p>
            <a:pPr marL="800100" lvl="1" indent="-342900">
              <a:buFont typeface="+mj-lt"/>
              <a:buAutoNum type="alphaUcPeriod"/>
            </a:pPr>
            <a:r>
              <a:rPr lang="tr-TR" sz="3200" dirty="0"/>
              <a:t>Sayfa Düzeni Sekmesi</a:t>
            </a:r>
          </a:p>
          <a:p>
            <a:pPr marL="800100" lvl="1" indent="-342900">
              <a:buFont typeface="+mj-lt"/>
              <a:buAutoNum type="alphaUcPeriod"/>
            </a:pPr>
            <a:r>
              <a:rPr lang="tr-TR" sz="3200" dirty="0"/>
              <a:t>Formüller Sekmesi</a:t>
            </a:r>
          </a:p>
          <a:p>
            <a:pPr marL="800100" lvl="1" indent="-342900">
              <a:buFont typeface="+mj-lt"/>
              <a:buAutoNum type="alphaUcPeriod"/>
            </a:pPr>
            <a:r>
              <a:rPr lang="tr-TR" sz="3200" dirty="0"/>
              <a:t>Veri Sekmesi</a:t>
            </a:r>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812" y="1314006"/>
            <a:ext cx="11498385" cy="905001"/>
          </a:xfrm>
          <a:prstGeom prst="rect">
            <a:avLst/>
          </a:prstGeom>
        </p:spPr>
      </p:pic>
    </p:spTree>
    <p:extLst>
      <p:ext uri="{BB962C8B-B14F-4D97-AF65-F5344CB8AC3E}">
        <p14:creationId xmlns:p14="http://schemas.microsoft.com/office/powerpoint/2010/main" val="35034535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40425" y="624110"/>
            <a:ext cx="8911687" cy="701770"/>
          </a:xfrm>
        </p:spPr>
        <p:txBody>
          <a:bodyPr>
            <a:normAutofit fontScale="90000"/>
          </a:bodyPr>
          <a:lstStyle/>
          <a:p>
            <a:r>
              <a:rPr lang="tr-TR" sz="4400" dirty="0"/>
              <a:t>CEVAP 2:</a:t>
            </a:r>
          </a:p>
        </p:txBody>
      </p:sp>
      <p:sp>
        <p:nvSpPr>
          <p:cNvPr id="3" name="İçerik Yer Tutucusu 2"/>
          <p:cNvSpPr>
            <a:spLocks noGrp="1"/>
          </p:cNvSpPr>
          <p:nvPr>
            <p:ph idx="1"/>
          </p:nvPr>
        </p:nvSpPr>
        <p:spPr>
          <a:xfrm>
            <a:off x="1560195" y="2315845"/>
            <a:ext cx="10236200" cy="4010660"/>
          </a:xfrm>
        </p:spPr>
        <p:txBody>
          <a:bodyPr>
            <a:normAutofit/>
          </a:bodyPr>
          <a:lstStyle/>
          <a:p>
            <a:pPr marL="0" lvl="0" indent="0">
              <a:buNone/>
            </a:pPr>
            <a:r>
              <a:rPr lang="tr-TR" sz="3200" dirty="0"/>
              <a:t>Yukarıda bulunan sekmenin adı nedir?</a:t>
            </a:r>
          </a:p>
          <a:p>
            <a:pPr marL="800100" lvl="1" indent="-342900">
              <a:buFont typeface="+mj-lt"/>
              <a:buAutoNum type="alphaUcPeriod"/>
            </a:pPr>
            <a:r>
              <a:rPr lang="tr-TR" sz="3200" dirty="0"/>
              <a:t>Giriş Sekmesi</a:t>
            </a:r>
          </a:p>
          <a:p>
            <a:pPr marL="800100" lvl="1" indent="-342900">
              <a:buFont typeface="+mj-lt"/>
              <a:buAutoNum type="alphaUcPeriod"/>
            </a:pPr>
            <a:r>
              <a:rPr lang="tr-TR" sz="3200" dirty="0"/>
              <a:t>Ekle Sekmesi</a:t>
            </a:r>
          </a:p>
          <a:p>
            <a:pPr marL="800100" lvl="1" indent="-342900">
              <a:buFont typeface="+mj-lt"/>
              <a:buAutoNum type="alphaUcPeriod"/>
            </a:pPr>
            <a:r>
              <a:rPr lang="tr-TR" sz="3200" dirty="0"/>
              <a:t>Sayfa Düzeni Sekmesi</a:t>
            </a:r>
          </a:p>
          <a:p>
            <a:pPr marL="800100" lvl="1" indent="-342900">
              <a:buFont typeface="+mj-lt"/>
              <a:buAutoNum type="alphaUcPeriod"/>
            </a:pPr>
            <a:r>
              <a:rPr lang="tr-TR" sz="3200" dirty="0">
                <a:solidFill>
                  <a:srgbClr val="FF0000"/>
                </a:solidFill>
              </a:rPr>
              <a:t>Formüller Sekmesi</a:t>
            </a:r>
          </a:p>
          <a:p>
            <a:pPr marL="800100" lvl="1" indent="-342900">
              <a:buFont typeface="+mj-lt"/>
              <a:buAutoNum type="alphaUcPeriod"/>
            </a:pPr>
            <a:r>
              <a:rPr lang="tr-TR" sz="3200" dirty="0"/>
              <a:t>Veri Sekmesi</a:t>
            </a:r>
          </a:p>
        </p:txBody>
      </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812" y="1314006"/>
            <a:ext cx="11498385" cy="905001"/>
          </a:xfrm>
          <a:prstGeom prst="rect">
            <a:avLst/>
          </a:prstGeom>
        </p:spPr>
      </p:pic>
    </p:spTree>
    <p:extLst>
      <p:ext uri="{BB962C8B-B14F-4D97-AF65-F5344CB8AC3E}">
        <p14:creationId xmlns:p14="http://schemas.microsoft.com/office/powerpoint/2010/main" val="162905237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40425" y="624110"/>
            <a:ext cx="8911687" cy="701770"/>
          </a:xfrm>
        </p:spPr>
        <p:txBody>
          <a:bodyPr>
            <a:normAutofit fontScale="90000"/>
          </a:bodyPr>
          <a:lstStyle/>
          <a:p>
            <a:r>
              <a:rPr lang="tr-TR" sz="4400" dirty="0"/>
              <a:t>SORU 3:</a:t>
            </a:r>
          </a:p>
        </p:txBody>
      </p:sp>
      <p:sp>
        <p:nvSpPr>
          <p:cNvPr id="3" name="İçerik Yer Tutucusu 2"/>
          <p:cNvSpPr>
            <a:spLocks noGrp="1"/>
          </p:cNvSpPr>
          <p:nvPr>
            <p:ph idx="1"/>
          </p:nvPr>
        </p:nvSpPr>
        <p:spPr>
          <a:xfrm>
            <a:off x="1685925" y="1401445"/>
            <a:ext cx="10236200" cy="4010660"/>
          </a:xfrm>
        </p:spPr>
        <p:txBody>
          <a:bodyPr>
            <a:normAutofit lnSpcReduction="10000"/>
          </a:bodyPr>
          <a:lstStyle/>
          <a:p>
            <a:pPr marL="0" lvl="0" indent="0">
              <a:buNone/>
            </a:pPr>
            <a:r>
              <a:rPr lang="tr-TR" sz="3200" dirty="0"/>
              <a:t>Aşağıdakilerden hangisi MS Excel sekmeleri arasında </a:t>
            </a:r>
            <a:r>
              <a:rPr lang="tr-TR" sz="3200" u="sng" dirty="0"/>
              <a:t>yer almaz</a:t>
            </a:r>
            <a:r>
              <a:rPr lang="tr-TR" sz="3200" dirty="0"/>
              <a:t>?</a:t>
            </a:r>
          </a:p>
          <a:p>
            <a:pPr marL="800100" lvl="1" indent="-342900">
              <a:buFont typeface="+mj-lt"/>
              <a:buAutoNum type="alphaUcPeriod"/>
            </a:pPr>
            <a:r>
              <a:rPr lang="tr-TR" sz="3200" dirty="0"/>
              <a:t>Giriş Sekmesi</a:t>
            </a:r>
          </a:p>
          <a:p>
            <a:pPr marL="800100" lvl="1" indent="-342900">
              <a:buFont typeface="+mj-lt"/>
              <a:buAutoNum type="alphaUcPeriod"/>
            </a:pPr>
            <a:r>
              <a:rPr lang="tr-TR" sz="3200" dirty="0"/>
              <a:t>Ekle Sekmesi</a:t>
            </a:r>
          </a:p>
          <a:p>
            <a:pPr marL="800100" lvl="1" indent="-342900">
              <a:buFont typeface="+mj-lt"/>
              <a:buAutoNum type="alphaUcPeriod"/>
            </a:pPr>
            <a:r>
              <a:rPr lang="tr-TR" sz="3200" dirty="0"/>
              <a:t>Geçişler Sekmesi</a:t>
            </a:r>
          </a:p>
          <a:p>
            <a:pPr marL="800100" lvl="1" indent="-342900">
              <a:buFont typeface="+mj-lt"/>
              <a:buAutoNum type="alphaUcPeriod"/>
            </a:pPr>
            <a:r>
              <a:rPr lang="tr-TR" sz="3200" dirty="0"/>
              <a:t>Formüller Sekmesi</a:t>
            </a:r>
          </a:p>
          <a:p>
            <a:pPr marL="800100" lvl="1" indent="-342900">
              <a:buFont typeface="+mj-lt"/>
              <a:buAutoNum type="alphaUcPeriod"/>
            </a:pPr>
            <a:r>
              <a:rPr lang="tr-TR" sz="3200" dirty="0"/>
              <a:t>Veri Sekmesi</a:t>
            </a:r>
          </a:p>
        </p:txBody>
      </p:sp>
    </p:spTree>
    <p:extLst>
      <p:ext uri="{BB962C8B-B14F-4D97-AF65-F5344CB8AC3E}">
        <p14:creationId xmlns:p14="http://schemas.microsoft.com/office/powerpoint/2010/main" val="325630598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40425" y="624110"/>
            <a:ext cx="8911687" cy="701770"/>
          </a:xfrm>
        </p:spPr>
        <p:txBody>
          <a:bodyPr>
            <a:normAutofit fontScale="90000"/>
          </a:bodyPr>
          <a:lstStyle/>
          <a:p>
            <a:r>
              <a:rPr lang="tr-TR" sz="4400" dirty="0"/>
              <a:t>CEVAP 3:</a:t>
            </a:r>
          </a:p>
        </p:txBody>
      </p:sp>
      <p:sp>
        <p:nvSpPr>
          <p:cNvPr id="3" name="İçerik Yer Tutucusu 2"/>
          <p:cNvSpPr>
            <a:spLocks noGrp="1"/>
          </p:cNvSpPr>
          <p:nvPr>
            <p:ph idx="1"/>
          </p:nvPr>
        </p:nvSpPr>
        <p:spPr>
          <a:xfrm>
            <a:off x="1685925" y="1401445"/>
            <a:ext cx="10236200" cy="4010660"/>
          </a:xfrm>
        </p:spPr>
        <p:txBody>
          <a:bodyPr>
            <a:normAutofit lnSpcReduction="10000"/>
          </a:bodyPr>
          <a:lstStyle/>
          <a:p>
            <a:pPr marL="0" lvl="0" indent="0">
              <a:buNone/>
            </a:pPr>
            <a:r>
              <a:rPr lang="tr-TR" sz="3200" dirty="0"/>
              <a:t>Aşağıdakilerden hangisi MS Excel sekmeleri arasında </a:t>
            </a:r>
            <a:r>
              <a:rPr lang="tr-TR" sz="3200" u="sng" dirty="0"/>
              <a:t>yer almaz</a:t>
            </a:r>
            <a:r>
              <a:rPr lang="tr-TR" sz="3200" dirty="0"/>
              <a:t>?</a:t>
            </a:r>
          </a:p>
          <a:p>
            <a:pPr marL="800100" lvl="1" indent="-342900">
              <a:buFont typeface="+mj-lt"/>
              <a:buAutoNum type="alphaUcPeriod"/>
            </a:pPr>
            <a:r>
              <a:rPr lang="tr-TR" sz="3200" dirty="0"/>
              <a:t>Giriş Sekmesi</a:t>
            </a:r>
          </a:p>
          <a:p>
            <a:pPr marL="800100" lvl="1" indent="-342900">
              <a:buFont typeface="+mj-lt"/>
              <a:buAutoNum type="alphaUcPeriod"/>
            </a:pPr>
            <a:r>
              <a:rPr lang="tr-TR" sz="3200" dirty="0"/>
              <a:t>Ekle Sekmesi</a:t>
            </a:r>
          </a:p>
          <a:p>
            <a:pPr marL="800100" lvl="1" indent="-342900">
              <a:buFont typeface="+mj-lt"/>
              <a:buAutoNum type="alphaUcPeriod"/>
            </a:pPr>
            <a:r>
              <a:rPr lang="tr-TR" sz="3200" dirty="0">
                <a:solidFill>
                  <a:srgbClr val="FF0000"/>
                </a:solidFill>
              </a:rPr>
              <a:t>Geçişler Sekmesi</a:t>
            </a:r>
          </a:p>
          <a:p>
            <a:pPr marL="800100" lvl="1" indent="-342900">
              <a:buFont typeface="+mj-lt"/>
              <a:buAutoNum type="alphaUcPeriod"/>
            </a:pPr>
            <a:r>
              <a:rPr lang="tr-TR" sz="3200" dirty="0"/>
              <a:t>Formüller Sekmesi</a:t>
            </a:r>
          </a:p>
          <a:p>
            <a:pPr marL="800100" lvl="1" indent="-342900">
              <a:buFont typeface="+mj-lt"/>
              <a:buAutoNum type="alphaUcPeriod"/>
            </a:pPr>
            <a:r>
              <a:rPr lang="tr-TR" sz="3200" dirty="0"/>
              <a:t>Veri Sekmesi</a:t>
            </a:r>
          </a:p>
        </p:txBody>
      </p:sp>
    </p:spTree>
    <p:extLst>
      <p:ext uri="{BB962C8B-B14F-4D97-AF65-F5344CB8AC3E}">
        <p14:creationId xmlns:p14="http://schemas.microsoft.com/office/powerpoint/2010/main" val="3080243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2109307" y="2879354"/>
            <a:ext cx="8911687" cy="2554545"/>
          </a:xfrm>
          <a:prstGeom prst="rect">
            <a:avLst/>
          </a:prstGeom>
        </p:spPr>
        <p:txBody>
          <a:bodyPr wrap="square">
            <a:spAutoFit/>
          </a:bodyPr>
          <a:lstStyle/>
          <a:p>
            <a:pPr algn="just"/>
            <a:r>
              <a:rPr lang="tr-TR" sz="3200" dirty="0">
                <a:solidFill>
                  <a:schemeClr val="tx1">
                    <a:lumMod val="75000"/>
                    <a:lumOff val="25000"/>
                  </a:schemeClr>
                </a:solidFill>
              </a:rPr>
              <a:t>     Eklenen her kayıtla birlikte hesaplamaları tekrar gerçekleştirerek, çözümleme adımları hakkında kullanıcılara bilgi sunar. Ayrıca mantıksal sınamalar ile birlikte, yeni veri serisi girişi ile oluşturduğunuz formun nasıl değişebileceği de izlenebilir [1].</a:t>
            </a:r>
          </a:p>
        </p:txBody>
      </p:sp>
      <p:sp>
        <p:nvSpPr>
          <p:cNvPr id="10" name="Title 1"/>
          <p:cNvSpPr>
            <a:spLocks noGrp="1"/>
          </p:cNvSpPr>
          <p:nvPr>
            <p:ph type="title"/>
          </p:nvPr>
        </p:nvSpPr>
        <p:spPr>
          <a:xfrm>
            <a:off x="2596208" y="622517"/>
            <a:ext cx="8911687" cy="849090"/>
          </a:xfrm>
        </p:spPr>
        <p:txBody>
          <a:bodyPr>
            <a:normAutofit/>
          </a:bodyPr>
          <a:lstStyle/>
          <a:p>
            <a:r>
              <a:rPr lang="tr-TR" sz="4400" dirty="0"/>
              <a:t>Hesap Tablolarına Giriş</a:t>
            </a:r>
          </a:p>
        </p:txBody>
      </p:sp>
      <p:sp>
        <p:nvSpPr>
          <p:cNvPr id="12" name="Title 1"/>
          <p:cNvSpPr txBox="1">
            <a:spLocks/>
          </p:cNvSpPr>
          <p:nvPr/>
        </p:nvSpPr>
        <p:spPr>
          <a:xfrm>
            <a:off x="2109307" y="1498114"/>
            <a:ext cx="8911687" cy="126819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tr-TR" sz="4000" dirty="0">
                <a:solidFill>
                  <a:schemeClr val="accent1">
                    <a:lumMod val="75000"/>
                  </a:schemeClr>
                </a:solidFill>
              </a:rPr>
              <a:t>	Hesap Tablosu Tanımı, Kullanım Amacı ve Yerleri</a:t>
            </a:r>
          </a:p>
        </p:txBody>
      </p:sp>
    </p:spTree>
    <p:extLst>
      <p:ext uri="{BB962C8B-B14F-4D97-AF65-F5344CB8AC3E}">
        <p14:creationId xmlns:p14="http://schemas.microsoft.com/office/powerpoint/2010/main" val="284231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09307" y="2767033"/>
            <a:ext cx="8988183" cy="3733800"/>
          </a:xfrm>
        </p:spPr>
        <p:txBody>
          <a:bodyPr>
            <a:normAutofit/>
          </a:bodyPr>
          <a:lstStyle/>
          <a:p>
            <a:pPr marL="0" indent="0" algn="just">
              <a:buNone/>
            </a:pPr>
            <a:r>
              <a:rPr lang="tr-TR" sz="3200" dirty="0"/>
              <a:t>	Ayrıca aritmetik yaklaşımlar ile üretilen sonuçların, grafikler, tablolar, listeler ve çizelgeler yardımıyla görselleştirilmesini, daha kolay anlaşılabilir ve yorumlanabilir olmasını sağlayabilir [1].</a:t>
            </a:r>
          </a:p>
          <a:p>
            <a:pPr algn="just"/>
            <a:endParaRPr lang="tr-TR" sz="3200" dirty="0"/>
          </a:p>
        </p:txBody>
      </p:sp>
      <p:sp>
        <p:nvSpPr>
          <p:cNvPr id="10" name="Title 1"/>
          <p:cNvSpPr>
            <a:spLocks noGrp="1"/>
          </p:cNvSpPr>
          <p:nvPr>
            <p:ph type="title"/>
          </p:nvPr>
        </p:nvSpPr>
        <p:spPr>
          <a:xfrm>
            <a:off x="2596208" y="622517"/>
            <a:ext cx="8911687" cy="849090"/>
          </a:xfrm>
        </p:spPr>
        <p:txBody>
          <a:bodyPr>
            <a:normAutofit/>
          </a:bodyPr>
          <a:lstStyle/>
          <a:p>
            <a:r>
              <a:rPr lang="tr-TR" sz="4400" dirty="0"/>
              <a:t>Hesap Tablolarına Giriş</a:t>
            </a:r>
          </a:p>
        </p:txBody>
      </p:sp>
      <p:sp>
        <p:nvSpPr>
          <p:cNvPr id="12" name="Title 1"/>
          <p:cNvSpPr txBox="1">
            <a:spLocks/>
          </p:cNvSpPr>
          <p:nvPr/>
        </p:nvSpPr>
        <p:spPr>
          <a:xfrm>
            <a:off x="2109308" y="1498743"/>
            <a:ext cx="8911687" cy="126819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tr-TR" sz="4000" dirty="0">
                <a:solidFill>
                  <a:schemeClr val="accent1">
                    <a:lumMod val="75000"/>
                  </a:schemeClr>
                </a:solidFill>
              </a:rPr>
              <a:t>	Hesap Tablosu Tanımı, Kullanım Amacı ve Yerleri</a:t>
            </a:r>
          </a:p>
        </p:txBody>
      </p:sp>
    </p:spTree>
    <p:extLst>
      <p:ext uri="{BB962C8B-B14F-4D97-AF65-F5344CB8AC3E}">
        <p14:creationId xmlns:p14="http://schemas.microsoft.com/office/powerpoint/2010/main" val="2534836690"/>
      </p:ext>
    </p:extLst>
  </p:cSld>
  <p:clrMapOvr>
    <a:masterClrMapping/>
  </p:clrMapOvr>
</p:sld>
</file>

<file path=ppt/theme/theme1.xml><?xml version="1.0" encoding="utf-8"?>
<a:theme xmlns:a="http://schemas.openxmlformats.org/drawingml/2006/main" name="Wisp">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low Edge">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1941</TotalTime>
  <Words>479</Words>
  <Application>Microsoft Office PowerPoint</Application>
  <PresentationFormat>Geniş ekran</PresentationFormat>
  <Paragraphs>267</Paragraphs>
  <Slides>75</Slides>
  <Notes>2</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75</vt:i4>
      </vt:variant>
    </vt:vector>
  </HeadingPairs>
  <TitlesOfParts>
    <vt:vector size="81" baseType="lpstr">
      <vt:lpstr>Arial</vt:lpstr>
      <vt:lpstr>Calibri</vt:lpstr>
      <vt:lpstr>Times</vt:lpstr>
      <vt:lpstr>Times New Roman</vt:lpstr>
      <vt:lpstr>Wingdings 3</vt:lpstr>
      <vt:lpstr>Wisp</vt:lpstr>
      <vt:lpstr>BANDIRMA ONYEDİ EYLÜL ÜNİVERSİTESİ</vt:lpstr>
      <vt:lpstr>HESAP TABLOLARI - I -</vt:lpstr>
      <vt:lpstr>İÇERİK</vt:lpstr>
      <vt:lpstr>  Hesap Tablolarına Giriş</vt:lpstr>
      <vt:lpstr> Hesap Tablolarına Giriş</vt:lpstr>
      <vt:lpstr>PowerPoint Sunusu</vt:lpstr>
      <vt:lpstr>Hesap Tablolarına Giriş</vt:lpstr>
      <vt:lpstr>Hesap Tablolarına Giriş</vt:lpstr>
      <vt:lpstr>Hesap Tablolarına Giriş</vt:lpstr>
      <vt:lpstr>Hesap Tablolarına Giriş</vt:lpstr>
      <vt:lpstr> EXCEL Uygulamasına Giriş ve Temel Özellikler</vt:lpstr>
      <vt:lpstr>PowerPoint Sunusu</vt:lpstr>
      <vt:lpstr> Excel Uygulamasını Çalıştırma</vt:lpstr>
      <vt:lpstr>PowerPoint Sunusu</vt:lpstr>
      <vt:lpstr> Çalışma Alanı</vt:lpstr>
      <vt:lpstr> Çalışma Alanı</vt:lpstr>
      <vt:lpstr> Çalışma Alanı</vt:lpstr>
      <vt:lpstr>PowerPoint Sunusu</vt:lpstr>
      <vt:lpstr> Çalışma Alanı</vt:lpstr>
      <vt:lpstr>PowerPoint Sunusu</vt:lpstr>
      <vt:lpstr>PowerPoint Sunusu</vt:lpstr>
      <vt:lpstr> Sekmeler</vt:lpstr>
      <vt:lpstr> Dosya Sekmesi</vt:lpstr>
      <vt:lpstr>PowerPoint Sunusu</vt:lpstr>
      <vt:lpstr> Giriş Sekmesi</vt:lpstr>
      <vt:lpstr> Ekle Sekmesi</vt:lpstr>
      <vt:lpstr> Sayfa Düzeni Sekmesi</vt:lpstr>
      <vt:lpstr> Formüller Sekmesi</vt:lpstr>
      <vt:lpstr> Veri Sekmesi</vt:lpstr>
      <vt:lpstr> Gözden Geçir Sekmesi</vt:lpstr>
      <vt:lpstr> Görünüm Sekmesi</vt:lpstr>
      <vt:lpstr> Sekmeler Üzerinde Çalışmak </vt:lpstr>
      <vt:lpstr> Sekmeler Üzerinde Çalışmak </vt:lpstr>
      <vt:lpstr> Sekmeler Üzerinde Çalışmak </vt:lpstr>
      <vt:lpstr> Dosya Sekmesi</vt:lpstr>
      <vt:lpstr>  Dosya Sekmesi</vt:lpstr>
      <vt:lpstr>  Dosya Sekmesi</vt:lpstr>
      <vt:lpstr>  Dosya Sekmesi</vt:lpstr>
      <vt:lpstr>  Dosya Sekmesi</vt:lpstr>
      <vt:lpstr> Kullanıcı Ayarları</vt:lpstr>
      <vt:lpstr>PowerPoint Sunusu</vt:lpstr>
      <vt:lpstr>  </vt:lpstr>
      <vt:lpstr> Hücreler</vt:lpstr>
      <vt:lpstr>   Hücreleri Seçmek</vt:lpstr>
      <vt:lpstr> Hücreleri Seçmek</vt:lpstr>
      <vt:lpstr> Hücreleri Seçmek</vt:lpstr>
      <vt:lpstr> Hücreleri Seçmek</vt:lpstr>
      <vt:lpstr>PowerPoint Sunusu</vt:lpstr>
      <vt:lpstr> Satırlar ve Sütunlar</vt:lpstr>
      <vt:lpstr>PowerPoint Sunusu</vt:lpstr>
      <vt:lpstr> Satırlar ve Sütunlar</vt:lpstr>
      <vt:lpstr>PowerPoint Sunusu</vt:lpstr>
      <vt:lpstr> Satırlar ve Sütunlar</vt:lpstr>
      <vt:lpstr>PowerPoint Sunusu</vt:lpstr>
      <vt:lpstr> Satırlar ve Sütunlar</vt:lpstr>
      <vt:lpstr> Satırlar ve Sütunlar</vt:lpstr>
      <vt:lpstr> Veri İşlemleri</vt:lpstr>
      <vt:lpstr> Veri İşlemleri</vt:lpstr>
      <vt:lpstr> Veri İşlemleri</vt:lpstr>
      <vt:lpstr> Veri İşlemleri</vt:lpstr>
      <vt:lpstr> Veri İşlemleri</vt:lpstr>
      <vt:lpstr> Veri İşlemleri</vt:lpstr>
      <vt:lpstr>   Veri İşlemleri</vt:lpstr>
      <vt:lpstr> Çalışma Sayfaları</vt:lpstr>
      <vt:lpstr> Çalışma Sayfaları</vt:lpstr>
      <vt:lpstr> Çalışma Sayfaları</vt:lpstr>
      <vt:lpstr> Çalışma Sayfaları</vt:lpstr>
      <vt:lpstr> Biçimlendirme</vt:lpstr>
      <vt:lpstr>PowerPoint Sunusu</vt:lpstr>
      <vt:lpstr> SORU 1:</vt:lpstr>
      <vt:lpstr>CEVAP 1:</vt:lpstr>
      <vt:lpstr>SORU 2:</vt:lpstr>
      <vt:lpstr>CEVAP 2:</vt:lpstr>
      <vt:lpstr>SORU 3:</vt:lpstr>
      <vt:lpstr>CEVAP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BANDIRMA ONYEDİ EYLÜL ÜNİVERSİTESİ</dc:title>
  <cp:lastModifiedBy>Sema ERSÖZ</cp:lastModifiedBy>
  <cp:revision>201</cp:revision>
  <dcterms:created xsi:type="dcterms:W3CDTF">2013-07-22T08:59:54Z</dcterms:created>
  <dcterms:modified xsi:type="dcterms:W3CDTF">2019-09-17T20:54:28Z</dcterms:modified>
</cp:coreProperties>
</file>