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1"/>
  </p:sldMasterIdLst>
  <p:sldIdLst>
    <p:sldId id="300"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3" r:id="rId23"/>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9" autoAdjust="0"/>
    <p:restoredTop sz="94660"/>
  </p:normalViewPr>
  <p:slideViewPr>
    <p:cSldViewPr>
      <p:cViewPr varScale="1">
        <p:scale>
          <a:sx n="68" d="100"/>
          <a:sy n="68" d="100"/>
        </p:scale>
        <p:origin x="145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BD8B6C3-6A1B-4775-8F2B-4A8AC608E2C6}"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4D2B58A2-36E5-4DAD-B7F7-F386741C3BC7}" type="slidenum">
              <a:rPr lang="tr-TR" smtClean="0"/>
              <a:pPr>
                <a:defRPr/>
              </a:pPr>
              <a:t>‹#›</a:t>
            </a:fld>
            <a:endParaRPr lang="tr-TR"/>
          </a:p>
        </p:txBody>
      </p:sp>
    </p:spTree>
    <p:extLst>
      <p:ext uri="{BB962C8B-B14F-4D97-AF65-F5344CB8AC3E}">
        <p14:creationId xmlns:p14="http://schemas.microsoft.com/office/powerpoint/2010/main" val="179371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16186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94344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36420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67717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90063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50103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889417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43235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C20BEE42-EEAA-4037-A2CF-0F98793221A4}"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65054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08471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39937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94922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69530899-5A17-45F9-B2E4-B037E9660DC6}"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D4CAB01-70C7-4512-9B83-19358E8869A9}" type="slidenum">
              <a:rPr lang="tr-TR" smtClean="0"/>
              <a:pPr>
                <a:defRPr/>
              </a:pPr>
              <a:t>‹#›</a:t>
            </a:fld>
            <a:endParaRPr lang="tr-TR"/>
          </a:p>
        </p:txBody>
      </p:sp>
    </p:spTree>
    <p:extLst>
      <p:ext uri="{BB962C8B-B14F-4D97-AF65-F5344CB8AC3E}">
        <p14:creationId xmlns:p14="http://schemas.microsoft.com/office/powerpoint/2010/main" val="312652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D3A280-739B-4800-9817-2EF31069295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E41B1A0-7CB2-418B-9A22-0D77F71C2517}" type="slidenum">
              <a:rPr lang="tr-TR" smtClean="0"/>
              <a:pPr>
                <a:defRPr/>
              </a:pPr>
              <a:t>‹#›</a:t>
            </a:fld>
            <a:endParaRPr lang="tr-TR"/>
          </a:p>
        </p:txBody>
      </p:sp>
    </p:spTree>
    <p:extLst>
      <p:ext uri="{BB962C8B-B14F-4D97-AF65-F5344CB8AC3E}">
        <p14:creationId xmlns:p14="http://schemas.microsoft.com/office/powerpoint/2010/main" val="170259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04592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7873784-5508-4F5A-BF74-5BD465717B37}"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B5A67DE-F0F0-4781-B3FF-51611884DB82}" type="slidenum">
              <a:rPr lang="tr-TR" smtClean="0"/>
              <a:pPr>
                <a:defRPr/>
              </a:pPr>
              <a:t>‹#›</a:t>
            </a:fld>
            <a:endParaRPr lang="tr-TR"/>
          </a:p>
        </p:txBody>
      </p:sp>
    </p:spTree>
    <p:extLst>
      <p:ext uri="{BB962C8B-B14F-4D97-AF65-F5344CB8AC3E}">
        <p14:creationId xmlns:p14="http://schemas.microsoft.com/office/powerpoint/2010/main" val="84264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763937448"/>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7.png"/><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png"/><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8" name="2 İçerik Yer Tutucusu"/>
          <p:cNvSpPr>
            <a:spLocks noGrp="1"/>
          </p:cNvSpPr>
          <p:nvPr>
            <p:ph idx="4294967295"/>
          </p:nvPr>
        </p:nvSpPr>
        <p:spPr>
          <a:xfrm>
            <a:off x="1374622" y="5339122"/>
            <a:ext cx="6516215" cy="1120774"/>
          </a:xfrm>
        </p:spPr>
        <p:txBody>
          <a:bodyPr>
            <a:normAutofit lnSpcReduction="10000"/>
          </a:bodyPr>
          <a:lstStyle/>
          <a:p>
            <a:pPr marL="87313" indent="3175" algn="just">
              <a:buFont typeface="Arial" charset="0"/>
              <a:buNone/>
            </a:pPr>
            <a:r>
              <a:rPr lang="tr-TR" sz="2000" dirty="0" err="1"/>
              <a:t>Kirşofun</a:t>
            </a:r>
            <a:r>
              <a:rPr lang="tr-TR" sz="2000" dirty="0"/>
              <a:t> gerilim kanunu temel bir devre kanunudur. Bu kanuna göre “</a:t>
            </a:r>
            <a:r>
              <a:rPr lang="tr-TR" sz="2000" b="1" dirty="0"/>
              <a:t>kapalı bir devrede elemanlar üzerine düşen gerilimlerin cebirsel toplamı sıfırdır.”</a:t>
            </a:r>
            <a:r>
              <a:rPr lang="tr-TR" sz="2000" dirty="0"/>
              <a:t> </a:t>
            </a:r>
          </a:p>
        </p:txBody>
      </p:sp>
      <p:sp>
        <p:nvSpPr>
          <p:cNvPr id="81940" name="1 Başlık"/>
          <p:cNvSpPr>
            <a:spLocks/>
          </p:cNvSpPr>
          <p:nvPr/>
        </p:nvSpPr>
        <p:spPr bwMode="auto">
          <a:xfrm>
            <a:off x="1331640" y="132182"/>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KİRŞOFUN GERİLİM KANUNU</a:t>
            </a:r>
            <a:endParaRPr lang="tr-TR" sz="3000" dirty="0"/>
          </a:p>
        </p:txBody>
      </p:sp>
      <p:sp>
        <p:nvSpPr>
          <p:cNvPr id="81941"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1942"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1943"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1944"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1945"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1946"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1947"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194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1949"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1950"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1952" name="Rectangle 18"/>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graphicFrame>
        <p:nvGraphicFramePr>
          <p:cNvPr id="81937" name="Object 17"/>
          <p:cNvGraphicFramePr>
            <a:graphicFrameLocks noChangeAspect="1"/>
          </p:cNvGraphicFramePr>
          <p:nvPr>
            <p:extLst>
              <p:ext uri="{D42A27DB-BD31-4B8C-83A1-F6EECF244321}">
                <p14:modId xmlns:p14="http://schemas.microsoft.com/office/powerpoint/2010/main" val="2476290311"/>
              </p:ext>
            </p:extLst>
          </p:nvPr>
        </p:nvGraphicFramePr>
        <p:xfrm>
          <a:off x="-1205" y="873710"/>
          <a:ext cx="4304046" cy="2609844"/>
        </p:xfrm>
        <a:graphic>
          <a:graphicData uri="http://schemas.openxmlformats.org/presentationml/2006/ole">
            <mc:AlternateContent xmlns:mc="http://schemas.openxmlformats.org/markup-compatibility/2006">
              <mc:Choice xmlns:v="urn:schemas-microsoft-com:vml" Requires="v">
                <p:oleObj spid="_x0000_s81947" name="Visio" r:id="rId3" imgW="4124160" imgH="2029680" progId="Visio.Drawing.11">
                  <p:embed/>
                </p:oleObj>
              </mc:Choice>
              <mc:Fallback>
                <p:oleObj name="Visio" r:id="rId3" imgW="4124160" imgH="202968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l="119" r="3453"/>
                      <a:stretch>
                        <a:fillRect/>
                      </a:stretch>
                    </p:blipFill>
                    <p:spPr bwMode="auto">
                      <a:xfrm>
                        <a:off x="-1205" y="873710"/>
                        <a:ext cx="4304046" cy="2609844"/>
                      </a:xfrm>
                      <a:prstGeom prst="rect">
                        <a:avLst/>
                      </a:prstGeom>
                      <a:noFill/>
                    </p:spPr>
                  </p:pic>
                </p:oleObj>
              </mc:Fallback>
            </mc:AlternateContent>
          </a:graphicData>
        </a:graphic>
      </p:graphicFrame>
      <p:sp>
        <p:nvSpPr>
          <p:cNvPr id="81953" name="Rectangle 19"/>
          <p:cNvSpPr>
            <a:spLocks noChangeArrowheads="1"/>
          </p:cNvSpPr>
          <p:nvPr/>
        </p:nvSpPr>
        <p:spPr bwMode="auto">
          <a:xfrm>
            <a:off x="1327096" y="4173906"/>
            <a:ext cx="2417762" cy="366713"/>
          </a:xfrm>
          <a:prstGeom prst="rect">
            <a:avLst/>
          </a:prstGeom>
          <a:noFill/>
          <a:ln w="9525">
            <a:noFill/>
            <a:miter lim="800000"/>
            <a:headEnd/>
            <a:tailEnd/>
          </a:ln>
        </p:spPr>
        <p:txBody>
          <a:bodyPr wrap="none" anchor="ctr">
            <a:spAutoFit/>
          </a:bodyPr>
          <a:lstStyle/>
          <a:p>
            <a:r>
              <a:rPr lang="tr-TR" b="1" dirty="0"/>
              <a:t>- V + V</a:t>
            </a:r>
            <a:r>
              <a:rPr lang="tr-TR" b="1" baseline="-25000" dirty="0"/>
              <a:t>1</a:t>
            </a:r>
            <a:r>
              <a:rPr lang="tr-TR" b="1" dirty="0"/>
              <a:t> + V</a:t>
            </a:r>
            <a:r>
              <a:rPr lang="tr-TR" b="1" baseline="-25000" dirty="0"/>
              <a:t>2</a:t>
            </a:r>
            <a:r>
              <a:rPr lang="tr-TR" b="1" dirty="0"/>
              <a:t> + V</a:t>
            </a:r>
            <a:r>
              <a:rPr lang="tr-TR" b="1" baseline="-25000" dirty="0"/>
              <a:t>3</a:t>
            </a:r>
            <a:r>
              <a:rPr lang="tr-TR" b="1" dirty="0"/>
              <a:t> = 0</a:t>
            </a:r>
            <a:r>
              <a:rPr lang="tr-TR" dirty="0"/>
              <a:t> </a:t>
            </a:r>
          </a:p>
        </p:txBody>
      </p:sp>
      <p:sp>
        <p:nvSpPr>
          <p:cNvPr id="81954" name="Line 20"/>
          <p:cNvSpPr>
            <a:spLocks noChangeShapeType="1"/>
          </p:cNvSpPr>
          <p:nvPr/>
        </p:nvSpPr>
        <p:spPr bwMode="auto">
          <a:xfrm flipH="1">
            <a:off x="2987674" y="3508953"/>
            <a:ext cx="1008063" cy="431800"/>
          </a:xfrm>
          <a:prstGeom prst="line">
            <a:avLst/>
          </a:prstGeom>
          <a:noFill/>
          <a:ln w="28575">
            <a:solidFill>
              <a:schemeClr val="tx1"/>
            </a:solidFill>
            <a:prstDash val="sysDot"/>
            <a:round/>
            <a:headEnd/>
            <a:tailEnd type="triangle" w="med" len="med"/>
          </a:ln>
        </p:spPr>
        <p:txBody>
          <a:bodyPr/>
          <a:lstStyle/>
          <a:p>
            <a:endParaRPr lang="tr-TR"/>
          </a:p>
        </p:txBody>
      </p:sp>
      <p:pic>
        <p:nvPicPr>
          <p:cNvPr id="2" name="Resim 1">
            <a:extLst>
              <a:ext uri="{FF2B5EF4-FFF2-40B4-BE49-F238E27FC236}">
                <a16:creationId xmlns:a16="http://schemas.microsoft.com/office/drawing/2014/main" id="{F513FD26-39FB-4B90-B458-BD691A9846AE}"/>
              </a:ext>
            </a:extLst>
          </p:cNvPr>
          <p:cNvPicPr>
            <a:picLocks noChangeAspect="1"/>
          </p:cNvPicPr>
          <p:nvPr/>
        </p:nvPicPr>
        <p:blipFill>
          <a:blip r:embed="rId5"/>
          <a:stretch>
            <a:fillRect/>
          </a:stretch>
        </p:blipFill>
        <p:spPr>
          <a:xfrm>
            <a:off x="4180962" y="748029"/>
            <a:ext cx="4362450" cy="4457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65" name="2 İçerik Yer Tutucusu"/>
          <p:cNvSpPr>
            <a:spLocks noGrp="1"/>
          </p:cNvSpPr>
          <p:nvPr>
            <p:ph idx="4294967295"/>
          </p:nvPr>
        </p:nvSpPr>
        <p:spPr>
          <a:xfrm>
            <a:off x="1103313" y="1047750"/>
            <a:ext cx="8040687" cy="2266950"/>
          </a:xfrm>
        </p:spPr>
        <p:txBody>
          <a:bodyPr>
            <a:normAutofit fontScale="92500"/>
          </a:bodyPr>
          <a:lstStyle/>
          <a:p>
            <a:pPr marL="87313" indent="3175">
              <a:spcAft>
                <a:spcPct val="30000"/>
              </a:spcAft>
              <a:buFont typeface="Arial" charset="0"/>
              <a:buNone/>
            </a:pPr>
            <a:r>
              <a:rPr lang="tr-TR" sz="2000" dirty="0"/>
              <a:t>Elde edilen denklemi matematiksel kurallara göre düzenleyecek olursak;</a:t>
            </a:r>
          </a:p>
          <a:p>
            <a:pPr marL="87313" indent="3175">
              <a:spcAft>
                <a:spcPct val="30000"/>
              </a:spcAft>
              <a:buFont typeface="Arial" charset="0"/>
              <a:buNone/>
            </a:pPr>
            <a:r>
              <a:rPr lang="tr-TR" sz="2000" dirty="0"/>
              <a:t>-V + V</a:t>
            </a:r>
            <a:r>
              <a:rPr lang="tr-TR" sz="2000" baseline="-25000" dirty="0"/>
              <a:t>1</a:t>
            </a:r>
            <a:r>
              <a:rPr lang="tr-TR" sz="2000" dirty="0"/>
              <a:t> + V</a:t>
            </a:r>
            <a:r>
              <a:rPr lang="tr-TR" sz="2000" baseline="-25000" dirty="0"/>
              <a:t>2</a:t>
            </a:r>
            <a:r>
              <a:rPr lang="tr-TR" sz="2000" dirty="0"/>
              <a:t> + V</a:t>
            </a:r>
            <a:r>
              <a:rPr lang="tr-TR" sz="2000" baseline="-25000" dirty="0"/>
              <a:t>3</a:t>
            </a:r>
            <a:r>
              <a:rPr lang="tr-TR" sz="2000" dirty="0"/>
              <a:t> = 0	</a:t>
            </a:r>
            <a:r>
              <a:rPr lang="tr-TR" sz="2000" dirty="0">
                <a:sym typeface="Symbol" pitchFamily="18" charset="2"/>
              </a:rPr>
              <a:t></a:t>
            </a:r>
            <a:r>
              <a:rPr lang="tr-TR" sz="2000" dirty="0"/>
              <a:t>	V</a:t>
            </a:r>
            <a:r>
              <a:rPr lang="tr-TR" sz="2000" baseline="-25000" dirty="0"/>
              <a:t>1</a:t>
            </a:r>
            <a:r>
              <a:rPr lang="tr-TR" sz="2000" dirty="0"/>
              <a:t> + V</a:t>
            </a:r>
            <a:r>
              <a:rPr lang="tr-TR" sz="2000" baseline="-25000" dirty="0"/>
              <a:t>2</a:t>
            </a:r>
            <a:r>
              <a:rPr lang="tr-TR" sz="2000" dirty="0"/>
              <a:t> + V</a:t>
            </a:r>
            <a:r>
              <a:rPr lang="tr-TR" sz="2000" baseline="-25000" dirty="0"/>
              <a:t>3</a:t>
            </a:r>
            <a:r>
              <a:rPr lang="tr-TR" sz="2000" dirty="0"/>
              <a:t> = V</a:t>
            </a:r>
          </a:p>
          <a:p>
            <a:pPr marL="87313" indent="3175">
              <a:spcAft>
                <a:spcPct val="30000"/>
              </a:spcAft>
              <a:buFont typeface="Arial" charset="0"/>
              <a:buNone/>
            </a:pPr>
            <a:r>
              <a:rPr lang="tr-TR" sz="2000" dirty="0"/>
              <a:t>Denklemi elde edilecektir. Buradan da şu sonucu çıkarabiliriz. “</a:t>
            </a:r>
            <a:r>
              <a:rPr lang="tr-TR" sz="2000" b="1" dirty="0"/>
              <a:t>Seri bir devrede</a:t>
            </a:r>
          </a:p>
          <a:p>
            <a:pPr marL="87313" indent="3175">
              <a:spcAft>
                <a:spcPct val="30000"/>
              </a:spcAft>
              <a:buFont typeface="Arial" charset="0"/>
              <a:buNone/>
            </a:pPr>
            <a:r>
              <a:rPr lang="tr-TR" sz="2000" b="1" dirty="0"/>
              <a:t> devre elemanları üzerine düşen gerilimin toplamı kaynak gerilimine eşittir</a:t>
            </a:r>
            <a:r>
              <a:rPr lang="tr-TR" sz="2000" dirty="0"/>
              <a:t>.”</a:t>
            </a:r>
          </a:p>
        </p:txBody>
      </p:sp>
      <p:sp>
        <p:nvSpPr>
          <p:cNvPr id="82967" name="1 Başlık"/>
          <p:cNvSpPr>
            <a:spLocks/>
          </p:cNvSpPr>
          <p:nvPr/>
        </p:nvSpPr>
        <p:spPr bwMode="auto">
          <a:xfrm>
            <a:off x="1422623" y="244485"/>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KİRŞOFUN GERİLİM KANUNU</a:t>
            </a:r>
            <a:endParaRPr lang="tr-TR" sz="3000" dirty="0"/>
          </a:p>
        </p:txBody>
      </p:sp>
      <p:sp>
        <p:nvSpPr>
          <p:cNvPr id="82968"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2969"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2970"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2971"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2972"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2973"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2974"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297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2976"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2977"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2978" name="Rectangle 16"/>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82979" name="Rectangle 21"/>
          <p:cNvSpPr>
            <a:spLocks noChangeArrowheads="1"/>
          </p:cNvSpPr>
          <p:nvPr/>
        </p:nvSpPr>
        <p:spPr bwMode="auto">
          <a:xfrm>
            <a:off x="0" y="2038350"/>
            <a:ext cx="9144000" cy="0"/>
          </a:xfrm>
          <a:prstGeom prst="rect">
            <a:avLst/>
          </a:prstGeom>
          <a:noFill/>
          <a:ln w="9525">
            <a:noFill/>
            <a:miter lim="800000"/>
            <a:headEnd/>
            <a:tailEnd/>
          </a:ln>
        </p:spPr>
        <p:txBody>
          <a:bodyPr wrap="none" anchor="ctr">
            <a:spAutoFit/>
          </a:bodyPr>
          <a:lstStyle/>
          <a:p>
            <a:endParaRPr lang="tr-TR"/>
          </a:p>
        </p:txBody>
      </p:sp>
      <p:graphicFrame>
        <p:nvGraphicFramePr>
          <p:cNvPr id="82964" name="Object 20"/>
          <p:cNvGraphicFramePr>
            <a:graphicFrameLocks noChangeAspect="1"/>
          </p:cNvGraphicFramePr>
          <p:nvPr>
            <p:extLst>
              <p:ext uri="{D42A27DB-BD31-4B8C-83A1-F6EECF244321}">
                <p14:modId xmlns:p14="http://schemas.microsoft.com/office/powerpoint/2010/main" val="1485367937"/>
              </p:ext>
            </p:extLst>
          </p:nvPr>
        </p:nvGraphicFramePr>
        <p:xfrm>
          <a:off x="1422623" y="3137228"/>
          <a:ext cx="3095625" cy="3240088"/>
        </p:xfrm>
        <a:graphic>
          <a:graphicData uri="http://schemas.openxmlformats.org/presentationml/2006/ole">
            <mc:AlternateContent xmlns:mc="http://schemas.openxmlformats.org/markup-compatibility/2006">
              <mc:Choice xmlns:v="urn:schemas-microsoft-com:vml" Requires="v">
                <p:oleObj spid="_x0000_s82974" name="Visio" r:id="rId3" imgW="3083760" imgH="3987720" progId="Visio.Drawing.11">
                  <p:embed/>
                </p:oleObj>
              </mc:Choice>
              <mc:Fallback>
                <p:oleObj name="Visio" r:id="rId3" imgW="3083760" imgH="3987720" progId="Visio.Drawing.1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623" y="3137228"/>
                        <a:ext cx="3095625" cy="324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81" name="Rectangle 23"/>
          <p:cNvSpPr>
            <a:spLocks noChangeArrowheads="1"/>
          </p:cNvSpPr>
          <p:nvPr/>
        </p:nvSpPr>
        <p:spPr bwMode="auto">
          <a:xfrm>
            <a:off x="3779912" y="6082094"/>
            <a:ext cx="2719388" cy="366713"/>
          </a:xfrm>
          <a:prstGeom prst="rect">
            <a:avLst/>
          </a:prstGeom>
          <a:noFill/>
          <a:ln w="9525">
            <a:noFill/>
            <a:miter lim="800000"/>
            <a:headEnd/>
            <a:tailEnd/>
          </a:ln>
        </p:spPr>
        <p:txBody>
          <a:bodyPr wrap="none" anchor="ctr">
            <a:spAutoFit/>
          </a:bodyPr>
          <a:lstStyle/>
          <a:p>
            <a:r>
              <a:rPr lang="tr-TR" dirty="0">
                <a:latin typeface="Calibri" pitchFamily="34" charset="0"/>
              </a:rPr>
              <a:t>Seri devrede gerilim ölçme </a:t>
            </a:r>
          </a:p>
        </p:txBody>
      </p:sp>
      <p:pic>
        <p:nvPicPr>
          <p:cNvPr id="2" name="Resim 1">
            <a:extLst>
              <a:ext uri="{FF2B5EF4-FFF2-40B4-BE49-F238E27FC236}">
                <a16:creationId xmlns:a16="http://schemas.microsoft.com/office/drawing/2014/main" id="{B15A9019-AD78-441E-BDC3-AE130C6AC499}"/>
              </a:ext>
            </a:extLst>
          </p:cNvPr>
          <p:cNvPicPr>
            <a:picLocks noChangeAspect="1"/>
          </p:cNvPicPr>
          <p:nvPr/>
        </p:nvPicPr>
        <p:blipFill>
          <a:blip r:embed="rId5"/>
          <a:stretch>
            <a:fillRect/>
          </a:stretch>
        </p:blipFill>
        <p:spPr>
          <a:xfrm>
            <a:off x="5355630" y="4383879"/>
            <a:ext cx="1733550" cy="1076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89" name="2 İçerik Yer Tutucusu"/>
          <p:cNvSpPr>
            <a:spLocks noGrp="1"/>
          </p:cNvSpPr>
          <p:nvPr>
            <p:ph idx="4294967295"/>
          </p:nvPr>
        </p:nvSpPr>
        <p:spPr>
          <a:xfrm>
            <a:off x="1508125" y="1203325"/>
            <a:ext cx="7635875" cy="5394325"/>
          </a:xfrm>
        </p:spPr>
        <p:txBody>
          <a:bodyPr/>
          <a:lstStyle/>
          <a:p>
            <a:pPr marL="87313" indent="3175">
              <a:buFont typeface="Arial" charset="0"/>
              <a:buNone/>
            </a:pPr>
            <a:r>
              <a:rPr lang="tr-TR" sz="2000" b="1" dirty="0"/>
              <a:t>ÖRNEK–4: </a:t>
            </a:r>
            <a:endParaRPr lang="tr-TR" sz="2000" dirty="0"/>
          </a:p>
          <a:p>
            <a:pPr marL="87313" indent="3175">
              <a:buFont typeface="Arial" charset="0"/>
              <a:buNone/>
            </a:pPr>
            <a:r>
              <a:rPr lang="tr-TR" sz="2000" dirty="0"/>
              <a:t>Aşağıdaki seri bağlı kapalı bir devrede V</a:t>
            </a:r>
            <a:r>
              <a:rPr lang="tr-TR" sz="2000" baseline="-25000" dirty="0"/>
              <a:t>2</a:t>
            </a:r>
            <a:r>
              <a:rPr lang="tr-TR" sz="2000" dirty="0"/>
              <a:t> gerilimini bulunuz.</a:t>
            </a:r>
          </a:p>
        </p:txBody>
      </p:sp>
      <p:sp>
        <p:nvSpPr>
          <p:cNvPr id="83991" name="1 Başlık"/>
          <p:cNvSpPr>
            <a:spLocks/>
          </p:cNvSpPr>
          <p:nvPr/>
        </p:nvSpPr>
        <p:spPr bwMode="auto">
          <a:xfrm>
            <a:off x="1408932" y="303994"/>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KİRŞOFUN GERİLİM KANUNU</a:t>
            </a:r>
            <a:endParaRPr lang="tr-TR" sz="3000" dirty="0"/>
          </a:p>
        </p:txBody>
      </p:sp>
      <p:sp>
        <p:nvSpPr>
          <p:cNvPr id="8399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3993"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3994"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3995"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3996"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3997"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3998"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399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4000"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4001"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4002"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84003" name="Rectangle 16"/>
          <p:cNvSpPr>
            <a:spLocks noChangeArrowheads="1"/>
          </p:cNvSpPr>
          <p:nvPr/>
        </p:nvSpPr>
        <p:spPr bwMode="auto">
          <a:xfrm>
            <a:off x="0" y="2038350"/>
            <a:ext cx="9144000" cy="0"/>
          </a:xfrm>
          <a:prstGeom prst="rect">
            <a:avLst/>
          </a:prstGeom>
          <a:noFill/>
          <a:ln w="9525">
            <a:noFill/>
            <a:miter lim="800000"/>
            <a:headEnd/>
            <a:tailEnd/>
          </a:ln>
        </p:spPr>
        <p:txBody>
          <a:bodyPr wrap="none" anchor="ctr">
            <a:spAutoFit/>
          </a:bodyPr>
          <a:lstStyle/>
          <a:p>
            <a:endParaRPr lang="tr-TR"/>
          </a:p>
        </p:txBody>
      </p:sp>
      <p:sp>
        <p:nvSpPr>
          <p:cNvPr id="84004" name="Rectangle 21"/>
          <p:cNvSpPr>
            <a:spLocks noChangeArrowheads="1"/>
          </p:cNvSpPr>
          <p:nvPr/>
        </p:nvSpPr>
        <p:spPr bwMode="auto">
          <a:xfrm>
            <a:off x="0" y="2500313"/>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AE8D0871-4FDC-4D92-8ABF-A7FE28F92794}"/>
              </a:ext>
            </a:extLst>
          </p:cNvPr>
          <p:cNvPicPr>
            <a:picLocks noChangeAspect="1"/>
          </p:cNvPicPr>
          <p:nvPr/>
        </p:nvPicPr>
        <p:blipFill>
          <a:blip r:embed="rId2"/>
          <a:stretch>
            <a:fillRect/>
          </a:stretch>
        </p:blipFill>
        <p:spPr>
          <a:xfrm>
            <a:off x="4449077" y="2492375"/>
            <a:ext cx="3781425" cy="2857500"/>
          </a:xfrm>
          <a:prstGeom prst="rect">
            <a:avLst/>
          </a:prstGeom>
        </p:spPr>
      </p:pic>
      <p:pic>
        <p:nvPicPr>
          <p:cNvPr id="3" name="Resim 2">
            <a:extLst>
              <a:ext uri="{FF2B5EF4-FFF2-40B4-BE49-F238E27FC236}">
                <a16:creationId xmlns:a16="http://schemas.microsoft.com/office/drawing/2014/main" id="{64F3F571-CA0F-45FF-815E-DD8DF5DC432D}"/>
              </a:ext>
            </a:extLst>
          </p:cNvPr>
          <p:cNvPicPr>
            <a:picLocks noChangeAspect="1"/>
          </p:cNvPicPr>
          <p:nvPr/>
        </p:nvPicPr>
        <p:blipFill>
          <a:blip r:embed="rId3"/>
          <a:stretch>
            <a:fillRect/>
          </a:stretch>
        </p:blipFill>
        <p:spPr>
          <a:xfrm>
            <a:off x="913498" y="2455033"/>
            <a:ext cx="3057525" cy="2219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15" name="2 İçerik Yer Tutucusu"/>
          <p:cNvSpPr>
            <a:spLocks noGrp="1"/>
          </p:cNvSpPr>
          <p:nvPr>
            <p:ph idx="4294967295"/>
          </p:nvPr>
        </p:nvSpPr>
        <p:spPr>
          <a:xfrm>
            <a:off x="778174" y="744147"/>
            <a:ext cx="7847012" cy="3686175"/>
          </a:xfrm>
        </p:spPr>
        <p:txBody>
          <a:bodyPr/>
          <a:lstStyle/>
          <a:p>
            <a:pPr marL="87313" indent="3175" algn="just">
              <a:buFont typeface="Arial" charset="0"/>
              <a:buNone/>
            </a:pPr>
            <a:r>
              <a:rPr lang="tr-TR" sz="2000" dirty="0"/>
              <a:t>Seri bir devre gerilim bölücü gibi davranır. Genellikle gerilim bölücü eleman olarak dirençler kullanılır. Seri devrede dirençlerin nasıl gerilimi böldüğünü aşağıdaki örnekten anlayabiliriz. Seri devredeki dirençleri üzerine düşen gerilimi </a:t>
            </a:r>
            <a:r>
              <a:rPr lang="tr-TR" sz="2000" dirty="0" err="1"/>
              <a:t>ohm</a:t>
            </a:r>
            <a:r>
              <a:rPr lang="tr-TR" sz="2000" dirty="0"/>
              <a:t> kanunundan kolaylıkla bulabiliriz.</a:t>
            </a:r>
          </a:p>
          <a:p>
            <a:pPr marL="87313" indent="3175">
              <a:buFont typeface="Arial" charset="0"/>
              <a:buNone/>
            </a:pPr>
            <a:r>
              <a:rPr lang="tr-TR" sz="2000" b="1" dirty="0"/>
              <a:t>ÖRNEK–5 :</a:t>
            </a:r>
            <a:endParaRPr lang="tr-TR" sz="2000" dirty="0"/>
          </a:p>
          <a:p>
            <a:pPr marL="87313" indent="3175">
              <a:buFont typeface="Arial" charset="0"/>
              <a:buNone/>
            </a:pPr>
            <a:r>
              <a:rPr lang="tr-TR" sz="2000" dirty="0"/>
              <a:t>Aşağıdaki şekilde dirençler üzerine düşen gerilimi bulunuz.</a:t>
            </a:r>
          </a:p>
          <a:p>
            <a:pPr marL="87313" indent="3175">
              <a:buFont typeface="Arial" charset="0"/>
              <a:buNone/>
            </a:pPr>
            <a:r>
              <a:rPr lang="tr-TR" sz="2000" dirty="0"/>
              <a:t>ÇÖZÜM:</a:t>
            </a:r>
          </a:p>
        </p:txBody>
      </p:sp>
      <p:sp>
        <p:nvSpPr>
          <p:cNvPr id="85017" name="1 Başlık"/>
          <p:cNvSpPr>
            <a:spLocks/>
          </p:cNvSpPr>
          <p:nvPr/>
        </p:nvSpPr>
        <p:spPr bwMode="auto">
          <a:xfrm>
            <a:off x="2123728" y="134985"/>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85018"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5019"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5020"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5021"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5022"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5023"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5024"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502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5026"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5027" name="Rectangle 14"/>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85028" name="Rectangle 15"/>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5029"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85030" name="Rectangle 17"/>
          <p:cNvSpPr>
            <a:spLocks noChangeArrowheads="1"/>
          </p:cNvSpPr>
          <p:nvPr/>
        </p:nvSpPr>
        <p:spPr bwMode="auto">
          <a:xfrm>
            <a:off x="0" y="2500313"/>
            <a:ext cx="9144000" cy="0"/>
          </a:xfrm>
          <a:prstGeom prst="rect">
            <a:avLst/>
          </a:prstGeom>
          <a:noFill/>
          <a:ln w="9525">
            <a:noFill/>
            <a:miter lim="800000"/>
            <a:headEnd/>
            <a:tailEnd/>
          </a:ln>
        </p:spPr>
        <p:txBody>
          <a:bodyPr wrap="none" anchor="ctr">
            <a:spAutoFit/>
          </a:bodyPr>
          <a:lstStyle/>
          <a:p>
            <a:endParaRPr lang="tr-TR"/>
          </a:p>
        </p:txBody>
      </p:sp>
      <p:sp>
        <p:nvSpPr>
          <p:cNvPr id="85031" name="Rectangle 21"/>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85032" name="Rectangle 23"/>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endParaRPr lang="tr-TR"/>
          </a:p>
        </p:txBody>
      </p:sp>
      <p:sp>
        <p:nvSpPr>
          <p:cNvPr id="85033" name="Rectangle 24"/>
          <p:cNvSpPr>
            <a:spLocks noChangeArrowheads="1"/>
          </p:cNvSpPr>
          <p:nvPr/>
        </p:nvSpPr>
        <p:spPr bwMode="auto">
          <a:xfrm>
            <a:off x="971600" y="5401796"/>
            <a:ext cx="7460161" cy="830997"/>
          </a:xfrm>
          <a:prstGeom prst="rect">
            <a:avLst/>
          </a:prstGeom>
          <a:noFill/>
          <a:ln w="9525">
            <a:noFill/>
            <a:miter lim="800000"/>
            <a:headEnd/>
            <a:tailEnd/>
          </a:ln>
        </p:spPr>
        <p:txBody>
          <a:bodyPr wrap="square" anchor="ctr">
            <a:spAutoFit/>
          </a:bodyPr>
          <a:lstStyle/>
          <a:p>
            <a:pPr algn="just"/>
            <a:r>
              <a:rPr lang="tr-TR" sz="1600" dirty="0">
                <a:latin typeface="Calibri" pitchFamily="34" charset="0"/>
              </a:rPr>
              <a:t>Yukarıdaki örnekte de görüldüğü üzere toplam gerilim dirençler üzerine dirençlerin değerleri ile doğru orantılı olarak dağılır. Yani </a:t>
            </a:r>
            <a:r>
              <a:rPr lang="tr-TR" sz="1600" b="1" dirty="0">
                <a:latin typeface="Calibri" pitchFamily="34" charset="0"/>
              </a:rPr>
              <a:t>büyük direnç üzerine yüksek gerilim</a:t>
            </a:r>
            <a:r>
              <a:rPr lang="tr-TR" sz="1600" dirty="0">
                <a:latin typeface="Calibri" pitchFamily="34" charset="0"/>
              </a:rPr>
              <a:t>, </a:t>
            </a:r>
            <a:r>
              <a:rPr lang="tr-TR" sz="1600" b="1" dirty="0">
                <a:latin typeface="Calibri" pitchFamily="34" charset="0"/>
              </a:rPr>
              <a:t>küçük direnç üzerine düşük gerilim düşer.</a:t>
            </a:r>
            <a:r>
              <a:rPr lang="tr-TR" sz="1600" dirty="0">
                <a:latin typeface="Calibri" pitchFamily="34" charset="0"/>
              </a:rPr>
              <a:t> </a:t>
            </a:r>
          </a:p>
        </p:txBody>
      </p:sp>
      <p:pic>
        <p:nvPicPr>
          <p:cNvPr id="2" name="Resim 1">
            <a:extLst>
              <a:ext uri="{FF2B5EF4-FFF2-40B4-BE49-F238E27FC236}">
                <a16:creationId xmlns:a16="http://schemas.microsoft.com/office/drawing/2014/main" id="{9A6AD509-340A-4ECF-AD68-7472D02BCA05}"/>
              </a:ext>
            </a:extLst>
          </p:cNvPr>
          <p:cNvPicPr>
            <a:picLocks noChangeAspect="1"/>
          </p:cNvPicPr>
          <p:nvPr/>
        </p:nvPicPr>
        <p:blipFill>
          <a:blip r:embed="rId2"/>
          <a:stretch>
            <a:fillRect/>
          </a:stretch>
        </p:blipFill>
        <p:spPr>
          <a:xfrm>
            <a:off x="1105966" y="3710088"/>
            <a:ext cx="6932067" cy="16917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1" name="2 İçerik Yer Tutucusu"/>
          <p:cNvSpPr>
            <a:spLocks noGrp="1"/>
          </p:cNvSpPr>
          <p:nvPr>
            <p:ph idx="4294967295"/>
          </p:nvPr>
        </p:nvSpPr>
        <p:spPr>
          <a:xfrm>
            <a:off x="865981" y="1128453"/>
            <a:ext cx="7596187" cy="4103688"/>
          </a:xfrm>
        </p:spPr>
        <p:txBody>
          <a:bodyPr/>
          <a:lstStyle/>
          <a:p>
            <a:pPr marL="87313" indent="3175" algn="just">
              <a:buFont typeface="Arial" charset="0"/>
              <a:buNone/>
            </a:pPr>
            <a:r>
              <a:rPr lang="tr-TR" sz="2000" dirty="0"/>
              <a:t>Seri bir devrede herhangi bir direnç üzerine düşen gerilim aşağıda elde edilen formül ile de kolaylıkla bulunabilir. Bu formülde ayrıca devre akımını bilmenize gerek yoktur. Bu formüle </a:t>
            </a:r>
            <a:r>
              <a:rPr lang="tr-TR" sz="2000" b="1" dirty="0"/>
              <a:t>gerilim bölücü formülü</a:t>
            </a:r>
            <a:r>
              <a:rPr lang="tr-TR" sz="2000" dirty="0"/>
              <a:t> denir. Seri bir devrede R</a:t>
            </a:r>
            <a:r>
              <a:rPr lang="tr-TR" sz="2000" baseline="-25000" dirty="0"/>
              <a:t>X</a:t>
            </a:r>
            <a:r>
              <a:rPr lang="tr-TR" sz="2000" dirty="0"/>
              <a:t> direnci üzerine düşen V</a:t>
            </a:r>
            <a:r>
              <a:rPr lang="tr-TR" sz="2000" baseline="-25000" dirty="0"/>
              <a:t>X</a:t>
            </a:r>
            <a:r>
              <a:rPr lang="tr-TR" sz="2000" dirty="0"/>
              <a:t> gerilimi bulmak istediğinizde; </a:t>
            </a:r>
          </a:p>
        </p:txBody>
      </p:sp>
      <p:sp>
        <p:nvSpPr>
          <p:cNvPr id="86043" name="1 Başlık"/>
          <p:cNvSpPr>
            <a:spLocks/>
          </p:cNvSpPr>
          <p:nvPr/>
        </p:nvSpPr>
        <p:spPr bwMode="auto">
          <a:xfrm>
            <a:off x="2042147" y="31882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86044"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6045"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6046"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6047"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6048"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6049"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6050"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605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6052"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6053"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6054"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86055"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86056" name="Rectangle 17"/>
          <p:cNvSpPr>
            <a:spLocks noChangeArrowheads="1"/>
          </p:cNvSpPr>
          <p:nvPr/>
        </p:nvSpPr>
        <p:spPr bwMode="auto">
          <a:xfrm>
            <a:off x="0" y="2500313"/>
            <a:ext cx="9144000" cy="0"/>
          </a:xfrm>
          <a:prstGeom prst="rect">
            <a:avLst/>
          </a:prstGeom>
          <a:noFill/>
          <a:ln w="9525">
            <a:noFill/>
            <a:miter lim="800000"/>
            <a:headEnd/>
            <a:tailEnd/>
          </a:ln>
        </p:spPr>
        <p:txBody>
          <a:bodyPr wrap="none" anchor="ctr">
            <a:spAutoFit/>
          </a:bodyPr>
          <a:lstStyle/>
          <a:p>
            <a:endParaRPr lang="tr-TR"/>
          </a:p>
        </p:txBody>
      </p:sp>
      <p:sp>
        <p:nvSpPr>
          <p:cNvPr id="86057"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86058" name="Rectangle 20"/>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endParaRPr lang="tr-TR"/>
          </a:p>
        </p:txBody>
      </p:sp>
      <p:sp>
        <p:nvSpPr>
          <p:cNvPr id="86059" name="Rectangle 23"/>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graphicFrame>
        <p:nvGraphicFramePr>
          <p:cNvPr id="86038" name="Object 22"/>
          <p:cNvGraphicFramePr>
            <a:graphicFrameLocks noChangeAspect="1"/>
          </p:cNvGraphicFramePr>
          <p:nvPr>
            <p:extLst>
              <p:ext uri="{D42A27DB-BD31-4B8C-83A1-F6EECF244321}">
                <p14:modId xmlns:p14="http://schemas.microsoft.com/office/powerpoint/2010/main" val="2138905981"/>
              </p:ext>
            </p:extLst>
          </p:nvPr>
        </p:nvGraphicFramePr>
        <p:xfrm>
          <a:off x="1187624" y="3331368"/>
          <a:ext cx="2951162" cy="1944688"/>
        </p:xfrm>
        <a:graphic>
          <a:graphicData uri="http://schemas.openxmlformats.org/presentationml/2006/ole">
            <mc:AlternateContent xmlns:mc="http://schemas.openxmlformats.org/markup-compatibility/2006">
              <mc:Choice xmlns:v="urn:schemas-microsoft-com:vml" Requires="v">
                <p:oleObj spid="_x0000_s86059" name="Visio" r:id="rId3" imgW="2802240" imgH="1743120" progId="Visio.Drawing.11">
                  <p:embed/>
                </p:oleObj>
              </mc:Choice>
              <mc:Fallback>
                <p:oleObj name="Visio" r:id="rId3" imgW="2802240" imgH="1743120"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331368"/>
                        <a:ext cx="2951162" cy="194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60" name="Rectangle 25"/>
          <p:cNvSpPr>
            <a:spLocks noChangeArrowheads="1"/>
          </p:cNvSpPr>
          <p:nvPr/>
        </p:nvSpPr>
        <p:spPr bwMode="auto">
          <a:xfrm>
            <a:off x="0" y="2890838"/>
            <a:ext cx="9144000" cy="0"/>
          </a:xfrm>
          <a:prstGeom prst="rect">
            <a:avLst/>
          </a:prstGeom>
          <a:noFill/>
          <a:ln w="9525">
            <a:noFill/>
            <a:miter lim="800000"/>
            <a:headEnd/>
            <a:tailEnd/>
          </a:ln>
        </p:spPr>
        <p:txBody>
          <a:bodyPr wrap="none" anchor="ctr">
            <a:spAutoFit/>
          </a:bodyPr>
          <a:lstStyle/>
          <a:p>
            <a:endParaRPr lang="tr-TR"/>
          </a:p>
        </p:txBody>
      </p:sp>
      <p:graphicFrame>
        <p:nvGraphicFramePr>
          <p:cNvPr id="86040" name="Object 24"/>
          <p:cNvGraphicFramePr>
            <a:graphicFrameLocks noChangeAspect="1"/>
          </p:cNvGraphicFramePr>
          <p:nvPr>
            <p:extLst>
              <p:ext uri="{D42A27DB-BD31-4B8C-83A1-F6EECF244321}">
                <p14:modId xmlns:p14="http://schemas.microsoft.com/office/powerpoint/2010/main" val="619452031"/>
              </p:ext>
            </p:extLst>
          </p:nvPr>
        </p:nvGraphicFramePr>
        <p:xfrm>
          <a:off x="5005216" y="3487737"/>
          <a:ext cx="2520950" cy="1758950"/>
        </p:xfrm>
        <a:graphic>
          <a:graphicData uri="http://schemas.openxmlformats.org/presentationml/2006/ole">
            <mc:AlternateContent xmlns:mc="http://schemas.openxmlformats.org/markup-compatibility/2006">
              <mc:Choice xmlns:v="urn:schemas-microsoft-com:vml" Requires="v">
                <p:oleObj spid="_x0000_s86060" name="Denklem" r:id="rId5" imgW="1016000" imgH="838200" progId="Equation.3">
                  <p:embed/>
                </p:oleObj>
              </mc:Choice>
              <mc:Fallback>
                <p:oleObj name="Denklem" r:id="rId5" imgW="1016000" imgH="838200"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216" y="3487737"/>
                        <a:ext cx="2520950" cy="175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61" name="Text Box 26"/>
          <p:cNvSpPr txBox="1">
            <a:spLocks noChangeArrowheads="1"/>
          </p:cNvSpPr>
          <p:nvPr/>
        </p:nvSpPr>
        <p:spPr bwMode="auto">
          <a:xfrm>
            <a:off x="3059906" y="5406531"/>
            <a:ext cx="3024187" cy="1223962"/>
          </a:xfrm>
          <a:prstGeom prst="rect">
            <a:avLst/>
          </a:prstGeom>
          <a:noFill/>
          <a:ln w="9525">
            <a:noFill/>
            <a:miter lim="800000"/>
            <a:headEnd/>
            <a:tailEnd/>
          </a:ln>
        </p:spPr>
        <p:txBody>
          <a:bodyPr/>
          <a:lstStyle/>
          <a:p>
            <a:r>
              <a:rPr lang="tr-TR" sz="1600" dirty="0">
                <a:latin typeface="Calibri" pitchFamily="34" charset="0"/>
              </a:rPr>
              <a:t>Burada;</a:t>
            </a:r>
          </a:p>
          <a:p>
            <a:r>
              <a:rPr lang="tr-TR" sz="1600" dirty="0">
                <a:latin typeface="Calibri" pitchFamily="34" charset="0"/>
              </a:rPr>
              <a:t>V</a:t>
            </a:r>
            <a:r>
              <a:rPr lang="tr-TR" sz="1600" baseline="-25000" dirty="0">
                <a:latin typeface="Calibri" pitchFamily="34" charset="0"/>
              </a:rPr>
              <a:t>X</a:t>
            </a:r>
            <a:r>
              <a:rPr lang="tr-TR" sz="1600" dirty="0">
                <a:latin typeface="Calibri" pitchFamily="34" charset="0"/>
              </a:rPr>
              <a:t> : R</a:t>
            </a:r>
            <a:r>
              <a:rPr lang="tr-TR" sz="1600" baseline="-25000" dirty="0">
                <a:latin typeface="Calibri" pitchFamily="34" charset="0"/>
              </a:rPr>
              <a:t>X</a:t>
            </a:r>
            <a:r>
              <a:rPr lang="tr-TR" sz="1600" dirty="0">
                <a:latin typeface="Calibri" pitchFamily="34" charset="0"/>
              </a:rPr>
              <a:t> direnci üzerindeki gerilim</a:t>
            </a:r>
          </a:p>
          <a:p>
            <a:r>
              <a:rPr lang="tr-TR" sz="1600" dirty="0">
                <a:latin typeface="Calibri" pitchFamily="34" charset="0"/>
              </a:rPr>
              <a:t>R</a:t>
            </a:r>
            <a:r>
              <a:rPr lang="tr-TR" sz="1600" baseline="-25000" dirty="0">
                <a:latin typeface="Calibri" pitchFamily="34" charset="0"/>
              </a:rPr>
              <a:t>T</a:t>
            </a:r>
            <a:r>
              <a:rPr lang="tr-TR" sz="1600" dirty="0">
                <a:latin typeface="Calibri" pitchFamily="34" charset="0"/>
              </a:rPr>
              <a:t> : Toplam devre direnci</a:t>
            </a:r>
          </a:p>
          <a:p>
            <a:r>
              <a:rPr lang="tr-TR" sz="1600" dirty="0">
                <a:latin typeface="Calibri" pitchFamily="34" charset="0"/>
              </a:rPr>
              <a:t>V</a:t>
            </a:r>
            <a:r>
              <a:rPr lang="tr-TR" sz="1600" baseline="-25000" dirty="0">
                <a:latin typeface="Calibri" pitchFamily="34" charset="0"/>
              </a:rPr>
              <a:t>S</a:t>
            </a:r>
            <a:r>
              <a:rPr lang="tr-TR" sz="1600" dirty="0">
                <a:latin typeface="Calibri" pitchFamily="34" charset="0"/>
              </a:rPr>
              <a:t> : Kaynak gerilimi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6" name="2 İçerik Yer Tutucusu"/>
          <p:cNvSpPr>
            <a:spLocks noGrp="1"/>
          </p:cNvSpPr>
          <p:nvPr>
            <p:ph idx="4294967295"/>
          </p:nvPr>
        </p:nvSpPr>
        <p:spPr>
          <a:xfrm>
            <a:off x="745578" y="1228725"/>
            <a:ext cx="7847012" cy="3552825"/>
          </a:xfrm>
        </p:spPr>
        <p:txBody>
          <a:bodyPr/>
          <a:lstStyle/>
          <a:p>
            <a:pPr marL="87313" indent="3175" algn="just">
              <a:buFont typeface="Arial" charset="0"/>
              <a:buNone/>
            </a:pPr>
            <a:r>
              <a:rPr lang="tr-TR" sz="2400" dirty="0"/>
              <a:t>Yukarıdaki örneği gerilim bölücü formülünü kullanarak yeniden yaparsak;</a:t>
            </a:r>
          </a:p>
        </p:txBody>
      </p:sp>
      <p:sp>
        <p:nvSpPr>
          <p:cNvPr id="87068" name="1 Başlık"/>
          <p:cNvSpPr>
            <a:spLocks/>
          </p:cNvSpPr>
          <p:nvPr/>
        </p:nvSpPr>
        <p:spPr bwMode="auto">
          <a:xfrm>
            <a:off x="2267744" y="295821"/>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87069"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7070"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7071"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7072"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7073"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7074"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7075"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707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7077"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7078"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7079"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87081" name="Rectangle 17"/>
          <p:cNvSpPr>
            <a:spLocks noChangeArrowheads="1"/>
          </p:cNvSpPr>
          <p:nvPr/>
        </p:nvSpPr>
        <p:spPr bwMode="auto">
          <a:xfrm>
            <a:off x="0" y="2500313"/>
            <a:ext cx="9144000" cy="0"/>
          </a:xfrm>
          <a:prstGeom prst="rect">
            <a:avLst/>
          </a:prstGeom>
          <a:noFill/>
          <a:ln w="9525">
            <a:noFill/>
            <a:miter lim="800000"/>
            <a:headEnd/>
            <a:tailEnd/>
          </a:ln>
        </p:spPr>
        <p:txBody>
          <a:bodyPr wrap="none" anchor="ctr">
            <a:spAutoFit/>
          </a:bodyPr>
          <a:lstStyle/>
          <a:p>
            <a:endParaRPr lang="tr-TR"/>
          </a:p>
        </p:txBody>
      </p:sp>
      <p:sp>
        <p:nvSpPr>
          <p:cNvPr id="87082"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87083" name="Rectangle 19"/>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endParaRPr lang="tr-TR"/>
          </a:p>
        </p:txBody>
      </p:sp>
      <p:sp>
        <p:nvSpPr>
          <p:cNvPr id="87084"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87085" name="Rectangle 22"/>
          <p:cNvSpPr>
            <a:spLocks noChangeArrowheads="1"/>
          </p:cNvSpPr>
          <p:nvPr/>
        </p:nvSpPr>
        <p:spPr bwMode="auto">
          <a:xfrm>
            <a:off x="0" y="2890838"/>
            <a:ext cx="9144000" cy="0"/>
          </a:xfrm>
          <a:prstGeom prst="rect">
            <a:avLst/>
          </a:prstGeom>
          <a:noFill/>
          <a:ln w="9525">
            <a:noFill/>
            <a:miter lim="800000"/>
            <a:headEnd/>
            <a:tailEnd/>
          </a:ln>
        </p:spPr>
        <p:txBody>
          <a:bodyPr wrap="none" anchor="ctr">
            <a:spAutoFit/>
          </a:bodyPr>
          <a:lstStyle/>
          <a:p>
            <a:endParaRPr lang="tr-TR"/>
          </a:p>
        </p:txBody>
      </p:sp>
      <p:sp>
        <p:nvSpPr>
          <p:cNvPr id="87086" name="Rectangle 26"/>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graphicFrame>
        <p:nvGraphicFramePr>
          <p:cNvPr id="87065" name="Object 25"/>
          <p:cNvGraphicFramePr>
            <a:graphicFrameLocks noChangeAspect="1"/>
          </p:cNvGraphicFramePr>
          <p:nvPr>
            <p:extLst>
              <p:ext uri="{D42A27DB-BD31-4B8C-83A1-F6EECF244321}">
                <p14:modId xmlns:p14="http://schemas.microsoft.com/office/powerpoint/2010/main" val="977477242"/>
              </p:ext>
            </p:extLst>
          </p:nvPr>
        </p:nvGraphicFramePr>
        <p:xfrm>
          <a:off x="323850" y="2583406"/>
          <a:ext cx="8496300" cy="2538912"/>
        </p:xfrm>
        <a:graphic>
          <a:graphicData uri="http://schemas.openxmlformats.org/presentationml/2006/ole">
            <mc:AlternateContent xmlns:mc="http://schemas.openxmlformats.org/markup-compatibility/2006">
              <mc:Choice xmlns:v="urn:schemas-microsoft-com:vml" Requires="v">
                <p:oleObj spid="_x0000_s87075" name="Visio" r:id="rId3" imgW="7549560" imgH="2044440" progId="Visio.Drawing.11">
                  <p:embed/>
                </p:oleObj>
              </mc:Choice>
              <mc:Fallback>
                <p:oleObj name="Visio" r:id="rId3" imgW="7549560" imgH="2044440" progId="Visio.Drawing.11">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583406"/>
                        <a:ext cx="8496300" cy="2538912"/>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2" name="2 İçerik Yer Tutucusu"/>
          <p:cNvSpPr>
            <a:spLocks noGrp="1"/>
          </p:cNvSpPr>
          <p:nvPr>
            <p:ph idx="4294967295"/>
          </p:nvPr>
        </p:nvSpPr>
        <p:spPr>
          <a:xfrm>
            <a:off x="899727" y="704199"/>
            <a:ext cx="7848600" cy="1447800"/>
          </a:xfrm>
        </p:spPr>
        <p:txBody>
          <a:bodyPr>
            <a:normAutofit/>
          </a:bodyPr>
          <a:lstStyle/>
          <a:p>
            <a:pPr marL="87313" indent="3175">
              <a:buFont typeface="Arial" charset="0"/>
              <a:buNone/>
            </a:pPr>
            <a:r>
              <a:rPr lang="tr-TR" sz="2000" b="1" dirty="0"/>
              <a:t>ÖRNEK–9:</a:t>
            </a:r>
            <a:endParaRPr lang="tr-TR" sz="2000" dirty="0"/>
          </a:p>
          <a:p>
            <a:pPr marL="87313" indent="3175">
              <a:buFont typeface="Arial" charset="0"/>
              <a:buNone/>
            </a:pPr>
            <a:r>
              <a:rPr lang="tr-TR" sz="2000" dirty="0"/>
              <a:t>Aşağıdaki şekilde belirtilen noktalar arasındaki gerilim değerlerini bulunuz.</a:t>
            </a:r>
          </a:p>
          <a:p>
            <a:pPr marL="87313" indent="3175">
              <a:buFont typeface="Arial" charset="0"/>
              <a:buNone/>
            </a:pPr>
            <a:r>
              <a:rPr lang="tr-TR" sz="2000" dirty="0"/>
              <a:t>V</a:t>
            </a:r>
            <a:r>
              <a:rPr lang="tr-TR" sz="2000" baseline="-25000" dirty="0"/>
              <a:t>AB</a:t>
            </a:r>
            <a:r>
              <a:rPr lang="tr-TR" sz="2000" dirty="0"/>
              <a:t> = ? 	        V</a:t>
            </a:r>
            <a:r>
              <a:rPr lang="tr-TR" sz="2000" baseline="-25000" dirty="0"/>
              <a:t>AC</a:t>
            </a:r>
            <a:r>
              <a:rPr lang="tr-TR" sz="2000" dirty="0"/>
              <a:t> = ? 	     V</a:t>
            </a:r>
            <a:r>
              <a:rPr lang="tr-TR" sz="2000" baseline="-25000" dirty="0"/>
              <a:t>BC</a:t>
            </a:r>
            <a:r>
              <a:rPr lang="tr-TR" sz="2000" dirty="0"/>
              <a:t> = ? 	V</a:t>
            </a:r>
            <a:r>
              <a:rPr lang="tr-TR" sz="2000" baseline="-25000" dirty="0"/>
              <a:t>BD</a:t>
            </a:r>
            <a:r>
              <a:rPr lang="tr-TR" sz="2000" dirty="0"/>
              <a:t> = ? 	      V</a:t>
            </a:r>
            <a:r>
              <a:rPr lang="tr-TR" sz="2000" baseline="-25000" dirty="0"/>
              <a:t>CD</a:t>
            </a:r>
            <a:r>
              <a:rPr lang="tr-TR" sz="2000" dirty="0"/>
              <a:t> = ?</a:t>
            </a:r>
          </a:p>
        </p:txBody>
      </p:sp>
      <p:sp>
        <p:nvSpPr>
          <p:cNvPr id="88094" name="1 Başlık"/>
          <p:cNvSpPr>
            <a:spLocks/>
          </p:cNvSpPr>
          <p:nvPr/>
        </p:nvSpPr>
        <p:spPr bwMode="auto">
          <a:xfrm>
            <a:off x="1619672" y="200589"/>
            <a:ext cx="5688632" cy="592130"/>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88095"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8096"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8097"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8098"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8099"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8100"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8101"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810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8103"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8104"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8105"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88106"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88108"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88109"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88110"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88111" name="Rectangle 21"/>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88112" name="Rectangle 22"/>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88113" name="Rectangle 25"/>
          <p:cNvSpPr>
            <a:spLocks noChangeArrowheads="1"/>
          </p:cNvSpPr>
          <p:nvPr/>
        </p:nvSpPr>
        <p:spPr bwMode="auto">
          <a:xfrm>
            <a:off x="0" y="2366963"/>
            <a:ext cx="9144000" cy="0"/>
          </a:xfrm>
          <a:prstGeom prst="rect">
            <a:avLst/>
          </a:prstGeom>
          <a:noFill/>
          <a:ln w="9525">
            <a:noFill/>
            <a:miter lim="800000"/>
            <a:headEnd/>
            <a:tailEnd/>
          </a:ln>
        </p:spPr>
        <p:txBody>
          <a:bodyPr wrap="none" anchor="ctr">
            <a:spAutoFit/>
          </a:bodyPr>
          <a:lstStyle/>
          <a:p>
            <a:endParaRPr lang="tr-TR"/>
          </a:p>
        </p:txBody>
      </p:sp>
      <p:sp>
        <p:nvSpPr>
          <p:cNvPr id="88114" name="Rectangle 28"/>
          <p:cNvSpPr>
            <a:spLocks noChangeArrowheads="1"/>
          </p:cNvSpPr>
          <p:nvPr/>
        </p:nvSpPr>
        <p:spPr bwMode="auto">
          <a:xfrm>
            <a:off x="0" y="2114550"/>
            <a:ext cx="9144000" cy="0"/>
          </a:xfrm>
          <a:prstGeom prst="rect">
            <a:avLst/>
          </a:prstGeom>
          <a:noFill/>
          <a:ln w="9525">
            <a:noFill/>
            <a:miter lim="800000"/>
            <a:headEnd/>
            <a:tailEnd/>
          </a:ln>
        </p:spPr>
        <p:txBody>
          <a:bodyPr wrap="none" anchor="ctr">
            <a:spAutoFit/>
          </a:bodyPr>
          <a:lstStyle/>
          <a:p>
            <a:endParaRPr lang="tr-TR"/>
          </a:p>
        </p:txBody>
      </p:sp>
      <p:sp>
        <p:nvSpPr>
          <p:cNvPr id="88115" name="Text Box 29"/>
          <p:cNvSpPr txBox="1">
            <a:spLocks noChangeArrowheads="1"/>
          </p:cNvSpPr>
          <p:nvPr/>
        </p:nvSpPr>
        <p:spPr bwMode="auto">
          <a:xfrm>
            <a:off x="5940425" y="4652963"/>
            <a:ext cx="431800" cy="366712"/>
          </a:xfrm>
          <a:prstGeom prst="rect">
            <a:avLst/>
          </a:prstGeom>
          <a:noFill/>
          <a:ln w="9525">
            <a:noFill/>
            <a:miter lim="800000"/>
            <a:headEnd/>
            <a:tailEnd/>
          </a:ln>
        </p:spPr>
        <p:txBody>
          <a:bodyPr>
            <a:spAutoFit/>
          </a:bodyPr>
          <a:lstStyle/>
          <a:p>
            <a:pPr>
              <a:spcBef>
                <a:spcPct val="50000"/>
              </a:spcBef>
            </a:pPr>
            <a:endParaRPr lang="tr-TR"/>
          </a:p>
        </p:txBody>
      </p:sp>
      <p:pic>
        <p:nvPicPr>
          <p:cNvPr id="2" name="Resim 1">
            <a:extLst>
              <a:ext uri="{FF2B5EF4-FFF2-40B4-BE49-F238E27FC236}">
                <a16:creationId xmlns:a16="http://schemas.microsoft.com/office/drawing/2014/main" id="{31B6474A-E9F4-4130-B4D1-96D7DB43DB2E}"/>
              </a:ext>
            </a:extLst>
          </p:cNvPr>
          <p:cNvPicPr>
            <a:picLocks noChangeAspect="1"/>
          </p:cNvPicPr>
          <p:nvPr/>
        </p:nvPicPr>
        <p:blipFill>
          <a:blip r:embed="rId2"/>
          <a:stretch>
            <a:fillRect/>
          </a:stretch>
        </p:blipFill>
        <p:spPr>
          <a:xfrm>
            <a:off x="1313501" y="2256773"/>
            <a:ext cx="7021053" cy="40716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0" name="2 İçerik Yer Tutucusu"/>
          <p:cNvSpPr>
            <a:spLocks noGrp="1"/>
          </p:cNvSpPr>
          <p:nvPr>
            <p:ph idx="4294967295"/>
          </p:nvPr>
        </p:nvSpPr>
        <p:spPr>
          <a:xfrm>
            <a:off x="739774" y="781051"/>
            <a:ext cx="7848600" cy="1633537"/>
          </a:xfrm>
        </p:spPr>
        <p:txBody>
          <a:bodyPr>
            <a:normAutofit/>
          </a:bodyPr>
          <a:lstStyle/>
          <a:p>
            <a:pPr marL="87313" indent="3175" algn="just">
              <a:buFont typeface="Arial" charset="0"/>
              <a:buNone/>
            </a:pPr>
            <a:r>
              <a:rPr lang="tr-TR" sz="2000" b="1" dirty="0"/>
              <a:t>Ayarlanabilir Gerilim Bölücü (</a:t>
            </a:r>
            <a:r>
              <a:rPr lang="tr-TR" sz="2000" b="1" dirty="0" err="1"/>
              <a:t>Potansiyometre</a:t>
            </a:r>
            <a:r>
              <a:rPr lang="tr-TR" sz="2000" b="1" dirty="0"/>
              <a:t>):</a:t>
            </a:r>
          </a:p>
          <a:p>
            <a:pPr marL="87313" indent="3175" algn="just">
              <a:buFont typeface="Arial" charset="0"/>
              <a:buNone/>
            </a:pPr>
            <a:r>
              <a:rPr lang="tr-TR" sz="1800" dirty="0" err="1"/>
              <a:t>Potansiyometreler</a:t>
            </a:r>
            <a:r>
              <a:rPr lang="tr-TR" sz="1800" dirty="0"/>
              <a:t> üç uçlu ayarlanabilir dirençlerdir. Gerilim kaynağına bağlanmış bir </a:t>
            </a:r>
            <a:r>
              <a:rPr lang="tr-TR" sz="1800" dirty="0" err="1"/>
              <a:t>potansiyometre</a:t>
            </a:r>
            <a:r>
              <a:rPr lang="tr-TR" sz="1800" dirty="0"/>
              <a:t> şekilde görülmektedir. İki sabit ucu 1 ve 2 olarak, ayarlanabilir (ortak) ucu da 3 olarak numaralandırılmıştır. </a:t>
            </a:r>
          </a:p>
        </p:txBody>
      </p:sp>
      <p:sp>
        <p:nvSpPr>
          <p:cNvPr id="89122" name="1 Başlık"/>
          <p:cNvSpPr>
            <a:spLocks/>
          </p:cNvSpPr>
          <p:nvPr/>
        </p:nvSpPr>
        <p:spPr bwMode="auto">
          <a:xfrm>
            <a:off x="1716881" y="8902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89123"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9124"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9125"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9126"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9127"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9128"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9129"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913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9131"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89132"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89133"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89134"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89135"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9136"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89137"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89138"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89139" name="Rectangle 21"/>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89140" name="Rectangle 22"/>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89141" name="Rectangle 23"/>
          <p:cNvSpPr>
            <a:spLocks noChangeArrowheads="1"/>
          </p:cNvSpPr>
          <p:nvPr/>
        </p:nvSpPr>
        <p:spPr bwMode="auto">
          <a:xfrm>
            <a:off x="0" y="2366963"/>
            <a:ext cx="9144000" cy="0"/>
          </a:xfrm>
          <a:prstGeom prst="rect">
            <a:avLst/>
          </a:prstGeom>
          <a:noFill/>
          <a:ln w="9525">
            <a:noFill/>
            <a:miter lim="800000"/>
            <a:headEnd/>
            <a:tailEnd/>
          </a:ln>
        </p:spPr>
        <p:txBody>
          <a:bodyPr wrap="none" anchor="ctr">
            <a:spAutoFit/>
          </a:bodyPr>
          <a:lstStyle/>
          <a:p>
            <a:endParaRPr lang="tr-TR"/>
          </a:p>
        </p:txBody>
      </p:sp>
      <p:sp>
        <p:nvSpPr>
          <p:cNvPr id="89142" name="Rectangle 25"/>
          <p:cNvSpPr>
            <a:spLocks noChangeArrowheads="1"/>
          </p:cNvSpPr>
          <p:nvPr/>
        </p:nvSpPr>
        <p:spPr bwMode="auto">
          <a:xfrm>
            <a:off x="0" y="2114550"/>
            <a:ext cx="9144000" cy="0"/>
          </a:xfrm>
          <a:prstGeom prst="rect">
            <a:avLst/>
          </a:prstGeom>
          <a:noFill/>
          <a:ln w="9525">
            <a:noFill/>
            <a:miter lim="800000"/>
            <a:headEnd/>
            <a:tailEnd/>
          </a:ln>
        </p:spPr>
        <p:txBody>
          <a:bodyPr wrap="none" anchor="ctr">
            <a:spAutoFit/>
          </a:bodyPr>
          <a:lstStyle/>
          <a:p>
            <a:endParaRPr lang="tr-TR"/>
          </a:p>
        </p:txBody>
      </p:sp>
      <p:sp>
        <p:nvSpPr>
          <p:cNvPr id="89143" name="Text Box 27"/>
          <p:cNvSpPr txBox="1">
            <a:spLocks noChangeArrowheads="1"/>
          </p:cNvSpPr>
          <p:nvPr/>
        </p:nvSpPr>
        <p:spPr bwMode="auto">
          <a:xfrm>
            <a:off x="5940425" y="4652963"/>
            <a:ext cx="431800" cy="366712"/>
          </a:xfrm>
          <a:prstGeom prst="rect">
            <a:avLst/>
          </a:prstGeom>
          <a:noFill/>
          <a:ln w="9525">
            <a:noFill/>
            <a:miter lim="800000"/>
            <a:headEnd/>
            <a:tailEnd/>
          </a:ln>
        </p:spPr>
        <p:txBody>
          <a:bodyPr>
            <a:spAutoFit/>
          </a:bodyPr>
          <a:lstStyle/>
          <a:p>
            <a:pPr>
              <a:spcBef>
                <a:spcPct val="50000"/>
              </a:spcBef>
            </a:pPr>
            <a:endParaRPr lang="tr-TR"/>
          </a:p>
        </p:txBody>
      </p:sp>
      <p:sp>
        <p:nvSpPr>
          <p:cNvPr id="89144" name="Rectangle 30"/>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sp>
        <p:nvSpPr>
          <p:cNvPr id="89145" name="Rectangle 32"/>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2E71D5FA-0369-4428-9E1D-148E84F33C79}"/>
              </a:ext>
            </a:extLst>
          </p:cNvPr>
          <p:cNvPicPr>
            <a:picLocks noChangeAspect="1"/>
          </p:cNvPicPr>
          <p:nvPr/>
        </p:nvPicPr>
        <p:blipFill>
          <a:blip r:embed="rId2"/>
          <a:stretch>
            <a:fillRect/>
          </a:stretch>
        </p:blipFill>
        <p:spPr>
          <a:xfrm>
            <a:off x="1050503" y="2601912"/>
            <a:ext cx="7227143" cy="34728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3" name="2 İçerik Yer Tutucusu"/>
          <p:cNvSpPr>
            <a:spLocks noGrp="1"/>
          </p:cNvSpPr>
          <p:nvPr>
            <p:ph idx="4294967295"/>
          </p:nvPr>
        </p:nvSpPr>
        <p:spPr>
          <a:xfrm>
            <a:off x="792001" y="991985"/>
            <a:ext cx="7920037" cy="2379662"/>
          </a:xfrm>
        </p:spPr>
        <p:txBody>
          <a:bodyPr>
            <a:normAutofit lnSpcReduction="10000"/>
          </a:bodyPr>
          <a:lstStyle/>
          <a:p>
            <a:pPr marL="87313" indent="3175">
              <a:buFont typeface="Arial" charset="0"/>
              <a:buNone/>
            </a:pPr>
            <a:r>
              <a:rPr lang="tr-TR" sz="2000" b="1" dirty="0"/>
              <a:t>Gerilim Bölücü Uygulamaları:</a:t>
            </a:r>
          </a:p>
          <a:p>
            <a:pPr marL="87313" indent="3175" algn="just">
              <a:buFont typeface="Arial" charset="0"/>
              <a:buNone/>
            </a:pPr>
            <a:r>
              <a:rPr lang="tr-TR" sz="2000" dirty="0"/>
              <a:t>Radyo veya TV alıcısında ses kontrolü, gerilim bölücü olarak kullanılan </a:t>
            </a:r>
            <a:r>
              <a:rPr lang="tr-TR" sz="2000" dirty="0" err="1"/>
              <a:t>potansiyometrenin</a:t>
            </a:r>
            <a:r>
              <a:rPr lang="tr-TR" sz="2000" dirty="0"/>
              <a:t> kullanım yerine örnek olarak gösterilebilir. Ses yüksekliği, ses sinyaliyle birleşik olan gerilimin seviyesine bağlı olduğu için </a:t>
            </a:r>
            <a:r>
              <a:rPr lang="tr-TR" sz="2000" dirty="0" err="1"/>
              <a:t>potansiyometre</a:t>
            </a:r>
            <a:r>
              <a:rPr lang="tr-TR" sz="2000" dirty="0"/>
              <a:t> ile gerilim seviyesini ayarlamak suretiyle sesin seviyesini de ayarlamak mümkündür. Aşağıda bununla ilgili blok diyagram görülmektedir.</a:t>
            </a:r>
          </a:p>
        </p:txBody>
      </p:sp>
      <p:sp>
        <p:nvSpPr>
          <p:cNvPr id="90145" name="1 Başlık"/>
          <p:cNvSpPr>
            <a:spLocks/>
          </p:cNvSpPr>
          <p:nvPr/>
        </p:nvSpPr>
        <p:spPr bwMode="auto">
          <a:xfrm>
            <a:off x="2532372" y="220309"/>
            <a:ext cx="4079255" cy="69159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9014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0147"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014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90149"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90150"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0151"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90152"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9015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90154"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90155"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90156"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0157"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90158"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0159"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90160"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90161"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90162" name="Rectangle 21"/>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90163" name="Rectangle 22"/>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90164" name="Rectangle 23"/>
          <p:cNvSpPr>
            <a:spLocks noChangeArrowheads="1"/>
          </p:cNvSpPr>
          <p:nvPr/>
        </p:nvSpPr>
        <p:spPr bwMode="auto">
          <a:xfrm>
            <a:off x="0" y="2366963"/>
            <a:ext cx="9144000" cy="0"/>
          </a:xfrm>
          <a:prstGeom prst="rect">
            <a:avLst/>
          </a:prstGeom>
          <a:noFill/>
          <a:ln w="9525">
            <a:noFill/>
            <a:miter lim="800000"/>
            <a:headEnd/>
            <a:tailEnd/>
          </a:ln>
        </p:spPr>
        <p:txBody>
          <a:bodyPr wrap="none" anchor="ctr">
            <a:spAutoFit/>
          </a:bodyPr>
          <a:lstStyle/>
          <a:p>
            <a:endParaRPr lang="tr-TR"/>
          </a:p>
        </p:txBody>
      </p:sp>
      <p:sp>
        <p:nvSpPr>
          <p:cNvPr id="90165" name="Rectangle 24"/>
          <p:cNvSpPr>
            <a:spLocks noChangeArrowheads="1"/>
          </p:cNvSpPr>
          <p:nvPr/>
        </p:nvSpPr>
        <p:spPr bwMode="auto">
          <a:xfrm>
            <a:off x="0" y="2114550"/>
            <a:ext cx="9144000" cy="0"/>
          </a:xfrm>
          <a:prstGeom prst="rect">
            <a:avLst/>
          </a:prstGeom>
          <a:noFill/>
          <a:ln w="9525">
            <a:noFill/>
            <a:miter lim="800000"/>
            <a:headEnd/>
            <a:tailEnd/>
          </a:ln>
        </p:spPr>
        <p:txBody>
          <a:bodyPr wrap="none" anchor="ctr">
            <a:spAutoFit/>
          </a:bodyPr>
          <a:lstStyle/>
          <a:p>
            <a:endParaRPr lang="tr-TR"/>
          </a:p>
        </p:txBody>
      </p:sp>
      <p:sp>
        <p:nvSpPr>
          <p:cNvPr id="90166" name="Text Box 25"/>
          <p:cNvSpPr txBox="1">
            <a:spLocks noChangeArrowheads="1"/>
          </p:cNvSpPr>
          <p:nvPr/>
        </p:nvSpPr>
        <p:spPr bwMode="auto">
          <a:xfrm>
            <a:off x="5940425" y="4652963"/>
            <a:ext cx="431800" cy="366712"/>
          </a:xfrm>
          <a:prstGeom prst="rect">
            <a:avLst/>
          </a:prstGeom>
          <a:noFill/>
          <a:ln w="9525">
            <a:noFill/>
            <a:miter lim="800000"/>
            <a:headEnd/>
            <a:tailEnd/>
          </a:ln>
        </p:spPr>
        <p:txBody>
          <a:bodyPr>
            <a:spAutoFit/>
          </a:bodyPr>
          <a:lstStyle/>
          <a:p>
            <a:pPr>
              <a:spcBef>
                <a:spcPct val="50000"/>
              </a:spcBef>
            </a:pPr>
            <a:endParaRPr lang="tr-TR"/>
          </a:p>
        </p:txBody>
      </p:sp>
      <p:sp>
        <p:nvSpPr>
          <p:cNvPr id="90167" name="Rectangle 26"/>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sp>
        <p:nvSpPr>
          <p:cNvPr id="90168" name="Rectangle 28"/>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90169" name="Rectangle 31"/>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90170" name="Rectangle 32"/>
          <p:cNvSpPr>
            <a:spLocks noChangeArrowheads="1"/>
          </p:cNvSpPr>
          <p:nvPr/>
        </p:nvSpPr>
        <p:spPr bwMode="auto">
          <a:xfrm>
            <a:off x="915826" y="5631272"/>
            <a:ext cx="7672388" cy="366712"/>
          </a:xfrm>
          <a:prstGeom prst="rect">
            <a:avLst/>
          </a:prstGeom>
          <a:noFill/>
          <a:ln w="9525">
            <a:noFill/>
            <a:miter lim="800000"/>
            <a:headEnd/>
            <a:tailEnd/>
          </a:ln>
        </p:spPr>
        <p:txBody>
          <a:bodyPr wrap="none" anchor="ctr">
            <a:spAutoFit/>
          </a:bodyPr>
          <a:lstStyle/>
          <a:p>
            <a:pPr algn="ctr"/>
            <a:r>
              <a:rPr lang="tr-TR" dirty="0">
                <a:latin typeface="Calibri" pitchFamily="34" charset="0"/>
              </a:rPr>
              <a:t>Radyo alıcısında ses kontrolünün sağlamak için </a:t>
            </a:r>
            <a:r>
              <a:rPr lang="tr-TR" dirty="0" err="1">
                <a:latin typeface="Calibri" pitchFamily="34" charset="0"/>
              </a:rPr>
              <a:t>potansiyometrenin</a:t>
            </a:r>
            <a:r>
              <a:rPr lang="tr-TR" dirty="0">
                <a:latin typeface="Calibri" pitchFamily="34" charset="0"/>
              </a:rPr>
              <a:t> kullanılması. </a:t>
            </a:r>
          </a:p>
        </p:txBody>
      </p:sp>
      <p:pic>
        <p:nvPicPr>
          <p:cNvPr id="2" name="Resim 1">
            <a:extLst>
              <a:ext uri="{FF2B5EF4-FFF2-40B4-BE49-F238E27FC236}">
                <a16:creationId xmlns:a16="http://schemas.microsoft.com/office/drawing/2014/main" id="{87C5DAA9-3F21-4831-8F99-FE84CBE16024}"/>
              </a:ext>
            </a:extLst>
          </p:cNvPr>
          <p:cNvPicPr>
            <a:picLocks noChangeAspect="1"/>
          </p:cNvPicPr>
          <p:nvPr/>
        </p:nvPicPr>
        <p:blipFill>
          <a:blip r:embed="rId2"/>
          <a:stretch>
            <a:fillRect/>
          </a:stretch>
        </p:blipFill>
        <p:spPr>
          <a:xfrm>
            <a:off x="1475656" y="3805132"/>
            <a:ext cx="6552729" cy="15855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8" name="2 İçerik Yer Tutucusu"/>
          <p:cNvSpPr>
            <a:spLocks noGrp="1"/>
          </p:cNvSpPr>
          <p:nvPr>
            <p:ph idx="4294967295"/>
          </p:nvPr>
        </p:nvSpPr>
        <p:spPr>
          <a:xfrm>
            <a:off x="1258888" y="1012824"/>
            <a:ext cx="6877232" cy="1867733"/>
          </a:xfrm>
        </p:spPr>
        <p:txBody>
          <a:bodyPr>
            <a:normAutofit lnSpcReduction="10000"/>
          </a:bodyPr>
          <a:lstStyle/>
          <a:p>
            <a:pPr marL="87313" indent="3175" algn="just">
              <a:buFont typeface="Arial" charset="0"/>
              <a:buNone/>
            </a:pPr>
            <a:r>
              <a:rPr lang="tr-TR" sz="2000" dirty="0"/>
              <a:t>Bir başka çok yaygın gerilim bölücü uygulaması da aşağıdaki şekilde görülmektedir. Burada gerilim bölücü dirençler </a:t>
            </a:r>
            <a:r>
              <a:rPr lang="tr-TR" sz="2000" dirty="0" err="1"/>
              <a:t>transistörün</a:t>
            </a:r>
            <a:r>
              <a:rPr lang="tr-TR" sz="2000" dirty="0"/>
              <a:t> DC polarmasını ayarlamaktadır. </a:t>
            </a:r>
            <a:r>
              <a:rPr lang="tr-TR" sz="2000" dirty="0" err="1"/>
              <a:t>Transistör</a:t>
            </a:r>
            <a:r>
              <a:rPr lang="tr-TR" sz="2000" dirty="0"/>
              <a:t> uygulamalarında gerilim bölücü dirençlerle sıklıkla karşılaşabilirsiniz.</a:t>
            </a:r>
          </a:p>
        </p:txBody>
      </p:sp>
      <p:sp>
        <p:nvSpPr>
          <p:cNvPr id="91170" name="1 Başlık"/>
          <p:cNvSpPr>
            <a:spLocks/>
          </p:cNvSpPr>
          <p:nvPr/>
        </p:nvSpPr>
        <p:spPr bwMode="auto">
          <a:xfrm>
            <a:off x="1716881" y="215943"/>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5. GERİLİM BÖLÜCÜLER</a:t>
            </a:r>
            <a:endParaRPr lang="tr-TR" sz="3000" dirty="0"/>
          </a:p>
        </p:txBody>
      </p:sp>
      <p:sp>
        <p:nvSpPr>
          <p:cNvPr id="91171"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1172"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1173"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91174"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91175"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1176"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91177"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9117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91179"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91180"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91181"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1182"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91183"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1184"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91185"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91186"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91187" name="Rectangle 21"/>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91188" name="Rectangle 22"/>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91189" name="Rectangle 23"/>
          <p:cNvSpPr>
            <a:spLocks noChangeArrowheads="1"/>
          </p:cNvSpPr>
          <p:nvPr/>
        </p:nvSpPr>
        <p:spPr bwMode="auto">
          <a:xfrm>
            <a:off x="0" y="2366963"/>
            <a:ext cx="9144000" cy="0"/>
          </a:xfrm>
          <a:prstGeom prst="rect">
            <a:avLst/>
          </a:prstGeom>
          <a:noFill/>
          <a:ln w="9525">
            <a:noFill/>
            <a:miter lim="800000"/>
            <a:headEnd/>
            <a:tailEnd/>
          </a:ln>
        </p:spPr>
        <p:txBody>
          <a:bodyPr wrap="none" anchor="ctr">
            <a:spAutoFit/>
          </a:bodyPr>
          <a:lstStyle/>
          <a:p>
            <a:endParaRPr lang="tr-TR"/>
          </a:p>
        </p:txBody>
      </p:sp>
      <p:sp>
        <p:nvSpPr>
          <p:cNvPr id="91190" name="Rectangle 24"/>
          <p:cNvSpPr>
            <a:spLocks noChangeArrowheads="1"/>
          </p:cNvSpPr>
          <p:nvPr/>
        </p:nvSpPr>
        <p:spPr bwMode="auto">
          <a:xfrm>
            <a:off x="0" y="2114550"/>
            <a:ext cx="9144000" cy="0"/>
          </a:xfrm>
          <a:prstGeom prst="rect">
            <a:avLst/>
          </a:prstGeom>
          <a:noFill/>
          <a:ln w="9525">
            <a:noFill/>
            <a:miter lim="800000"/>
            <a:headEnd/>
            <a:tailEnd/>
          </a:ln>
        </p:spPr>
        <p:txBody>
          <a:bodyPr wrap="none" anchor="ctr">
            <a:spAutoFit/>
          </a:bodyPr>
          <a:lstStyle/>
          <a:p>
            <a:endParaRPr lang="tr-TR"/>
          </a:p>
        </p:txBody>
      </p:sp>
      <p:sp>
        <p:nvSpPr>
          <p:cNvPr id="91191" name="Text Box 25"/>
          <p:cNvSpPr txBox="1">
            <a:spLocks noChangeArrowheads="1"/>
          </p:cNvSpPr>
          <p:nvPr/>
        </p:nvSpPr>
        <p:spPr bwMode="auto">
          <a:xfrm>
            <a:off x="5940425" y="4652963"/>
            <a:ext cx="431800" cy="366712"/>
          </a:xfrm>
          <a:prstGeom prst="rect">
            <a:avLst/>
          </a:prstGeom>
          <a:noFill/>
          <a:ln w="9525">
            <a:noFill/>
            <a:miter lim="800000"/>
            <a:headEnd/>
            <a:tailEnd/>
          </a:ln>
        </p:spPr>
        <p:txBody>
          <a:bodyPr>
            <a:spAutoFit/>
          </a:bodyPr>
          <a:lstStyle/>
          <a:p>
            <a:pPr>
              <a:spcBef>
                <a:spcPct val="50000"/>
              </a:spcBef>
            </a:pPr>
            <a:endParaRPr lang="tr-TR"/>
          </a:p>
        </p:txBody>
      </p:sp>
      <p:sp>
        <p:nvSpPr>
          <p:cNvPr id="91192" name="Rectangle 26"/>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sp>
        <p:nvSpPr>
          <p:cNvPr id="91193" name="Rectangle 27"/>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91194" name="Rectangle 28"/>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1195" name="Rectangle 32"/>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graphicFrame>
        <p:nvGraphicFramePr>
          <p:cNvPr id="91167" name="Object 31"/>
          <p:cNvGraphicFramePr>
            <a:graphicFrameLocks noChangeAspect="1"/>
          </p:cNvGraphicFramePr>
          <p:nvPr>
            <p:extLst>
              <p:ext uri="{D42A27DB-BD31-4B8C-83A1-F6EECF244321}">
                <p14:modId xmlns:p14="http://schemas.microsoft.com/office/powerpoint/2010/main" val="3019309554"/>
              </p:ext>
            </p:extLst>
          </p:nvPr>
        </p:nvGraphicFramePr>
        <p:xfrm>
          <a:off x="2540897" y="3025022"/>
          <a:ext cx="4651533" cy="2944369"/>
        </p:xfrm>
        <a:graphic>
          <a:graphicData uri="http://schemas.openxmlformats.org/presentationml/2006/ole">
            <mc:AlternateContent xmlns:mc="http://schemas.openxmlformats.org/markup-compatibility/2006">
              <mc:Choice xmlns:v="urn:schemas-microsoft-com:vml" Requires="v">
                <p:oleObj spid="_x0000_s91177" name="Visio" r:id="rId3" imgW="4286160" imgH="2972520" progId="Visio.Drawing.11">
                  <p:embed/>
                </p:oleObj>
              </mc:Choice>
              <mc:Fallback>
                <p:oleObj name="Visio" r:id="rId3" imgW="4286160" imgH="2972520" progId="Visio.Drawing.11">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897" y="3025022"/>
                        <a:ext cx="4651533" cy="2944369"/>
                      </a:xfrm>
                      <a:prstGeom prst="rect">
                        <a:avLst/>
                      </a:prstGeom>
                      <a:noFill/>
                    </p:spPr>
                  </p:pic>
                </p:oleObj>
              </mc:Fallback>
            </mc:AlternateContent>
          </a:graphicData>
        </a:graphic>
      </p:graphicFrame>
      <p:sp>
        <p:nvSpPr>
          <p:cNvPr id="91196" name="Rectangle 33"/>
          <p:cNvSpPr>
            <a:spLocks noChangeArrowheads="1"/>
          </p:cNvSpPr>
          <p:nvPr/>
        </p:nvSpPr>
        <p:spPr bwMode="auto">
          <a:xfrm>
            <a:off x="1597208" y="6236630"/>
            <a:ext cx="6538912" cy="366713"/>
          </a:xfrm>
          <a:prstGeom prst="rect">
            <a:avLst/>
          </a:prstGeom>
          <a:noFill/>
          <a:ln w="9525">
            <a:noFill/>
            <a:miter lim="800000"/>
            <a:headEnd/>
            <a:tailEnd/>
          </a:ln>
        </p:spPr>
        <p:txBody>
          <a:bodyPr wrap="none" anchor="ctr">
            <a:spAutoFit/>
          </a:bodyPr>
          <a:lstStyle/>
          <a:p>
            <a:r>
              <a:rPr lang="tr-TR" dirty="0">
                <a:latin typeface="Calibri" pitchFamily="34" charset="0"/>
              </a:rPr>
              <a:t>Gerilim bölücü dirençlerle </a:t>
            </a:r>
            <a:r>
              <a:rPr lang="tr-TR" dirty="0" err="1">
                <a:latin typeface="Calibri" pitchFamily="34" charset="0"/>
              </a:rPr>
              <a:t>transistörün</a:t>
            </a:r>
            <a:r>
              <a:rPr lang="tr-TR" dirty="0">
                <a:latin typeface="Calibri" pitchFamily="34" charset="0"/>
              </a:rPr>
              <a:t> DC polarmasının sağlanması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3275856" y="1412776"/>
            <a:ext cx="2016224" cy="1152128"/>
          </a:xfrm>
        </p:spPr>
        <p:txBody>
          <a:bodyPr>
            <a:normAutofit/>
          </a:bodyPr>
          <a:lstStyle/>
          <a:p>
            <a:pPr eaLnBrk="1" hangingPunct="1"/>
            <a:r>
              <a:rPr lang="tr-TR" b="1" dirty="0"/>
              <a:t>BÖLÜM </a:t>
            </a:r>
            <a:r>
              <a:rPr lang="tr-TR" b="1" dirty="0">
                <a:latin typeface="Arial" charset="0"/>
              </a:rPr>
              <a:t>4</a:t>
            </a:r>
          </a:p>
        </p:txBody>
      </p:sp>
      <p:sp>
        <p:nvSpPr>
          <p:cNvPr id="14338" name="2 İçerik Yer Tutucusu"/>
          <p:cNvSpPr>
            <a:spLocks noGrp="1"/>
          </p:cNvSpPr>
          <p:nvPr>
            <p:ph idx="1"/>
          </p:nvPr>
        </p:nvSpPr>
        <p:spPr>
          <a:xfrm>
            <a:off x="179512" y="260648"/>
            <a:ext cx="8218487" cy="5029200"/>
          </a:xfrm>
        </p:spPr>
        <p:txBody>
          <a:bodyPr/>
          <a:lstStyle/>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r>
              <a:rPr lang="tr-TR" sz="2800" b="1" dirty="0"/>
              <a:t>	</a:t>
            </a:r>
            <a:r>
              <a:rPr lang="tr-TR" sz="4400" b="1" dirty="0"/>
              <a:t>SERİ DEVRELER</a:t>
            </a:r>
          </a:p>
          <a:p>
            <a:pPr marL="179388" indent="-88900" algn="just" eaLnBrk="1" hangingPunct="1">
              <a:buFont typeface="Arial" charset="0"/>
              <a:buNone/>
            </a:pPr>
            <a:r>
              <a:rPr lang="tr-TR" sz="2200" dirty="0"/>
              <a:t>	</a:t>
            </a:r>
          </a:p>
          <a:p>
            <a:pPr marL="179388" indent="-88900" algn="just" eaLnBrk="1" hangingPunct="1">
              <a:buFont typeface="Arial" charset="0"/>
              <a:buNone/>
            </a:pPr>
            <a:r>
              <a:rPr lang="tr-TR" sz="2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3" name="2 İçerik Yer Tutucusu"/>
          <p:cNvSpPr>
            <a:spLocks noGrp="1"/>
          </p:cNvSpPr>
          <p:nvPr>
            <p:ph idx="4294967295"/>
          </p:nvPr>
        </p:nvSpPr>
        <p:spPr>
          <a:xfrm>
            <a:off x="981075" y="823130"/>
            <a:ext cx="7181850" cy="974725"/>
          </a:xfrm>
        </p:spPr>
        <p:txBody>
          <a:bodyPr/>
          <a:lstStyle/>
          <a:p>
            <a:pPr marL="87313" indent="3175" algn="just">
              <a:buFont typeface="Arial" charset="0"/>
              <a:buNone/>
            </a:pPr>
            <a:r>
              <a:rPr lang="tr-TR" sz="2200" dirty="0"/>
              <a:t>Seri bir devrede toplam güç her bir direnç üzerinde harcanan güçlerin toplamına eşittir. </a:t>
            </a:r>
          </a:p>
        </p:txBody>
      </p:sp>
      <p:sp>
        <p:nvSpPr>
          <p:cNvPr id="92195" name="1 Başlık"/>
          <p:cNvSpPr>
            <a:spLocks/>
          </p:cNvSpPr>
          <p:nvPr/>
        </p:nvSpPr>
        <p:spPr bwMode="auto">
          <a:xfrm>
            <a:off x="1547664" y="136549"/>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6. SERİ DEVREDE GÜÇ</a:t>
            </a:r>
            <a:endParaRPr lang="tr-TR" sz="3000" dirty="0"/>
          </a:p>
        </p:txBody>
      </p:sp>
      <p:sp>
        <p:nvSpPr>
          <p:cNvPr id="9219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2197"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219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92199"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92200"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2201"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92202"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922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92204"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92205"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92206"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2207"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92208"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2209"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92210"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92211"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92212" name="Rectangle 21"/>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92213" name="Rectangle 22"/>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92214" name="Rectangle 23"/>
          <p:cNvSpPr>
            <a:spLocks noChangeArrowheads="1"/>
          </p:cNvSpPr>
          <p:nvPr/>
        </p:nvSpPr>
        <p:spPr bwMode="auto">
          <a:xfrm>
            <a:off x="0" y="2366963"/>
            <a:ext cx="9144000" cy="0"/>
          </a:xfrm>
          <a:prstGeom prst="rect">
            <a:avLst/>
          </a:prstGeom>
          <a:noFill/>
          <a:ln w="9525">
            <a:noFill/>
            <a:miter lim="800000"/>
            <a:headEnd/>
            <a:tailEnd/>
          </a:ln>
        </p:spPr>
        <p:txBody>
          <a:bodyPr wrap="none" anchor="ctr">
            <a:spAutoFit/>
          </a:bodyPr>
          <a:lstStyle/>
          <a:p>
            <a:endParaRPr lang="tr-TR"/>
          </a:p>
        </p:txBody>
      </p:sp>
      <p:sp>
        <p:nvSpPr>
          <p:cNvPr id="92215" name="Rectangle 24"/>
          <p:cNvSpPr>
            <a:spLocks noChangeArrowheads="1"/>
          </p:cNvSpPr>
          <p:nvPr/>
        </p:nvSpPr>
        <p:spPr bwMode="auto">
          <a:xfrm>
            <a:off x="0" y="2114550"/>
            <a:ext cx="9144000" cy="0"/>
          </a:xfrm>
          <a:prstGeom prst="rect">
            <a:avLst/>
          </a:prstGeom>
          <a:noFill/>
          <a:ln w="9525">
            <a:noFill/>
            <a:miter lim="800000"/>
            <a:headEnd/>
            <a:tailEnd/>
          </a:ln>
        </p:spPr>
        <p:txBody>
          <a:bodyPr wrap="none" anchor="ctr">
            <a:spAutoFit/>
          </a:bodyPr>
          <a:lstStyle/>
          <a:p>
            <a:endParaRPr lang="tr-TR"/>
          </a:p>
        </p:txBody>
      </p:sp>
      <p:sp>
        <p:nvSpPr>
          <p:cNvPr id="92216" name="Text Box 25"/>
          <p:cNvSpPr txBox="1">
            <a:spLocks noChangeArrowheads="1"/>
          </p:cNvSpPr>
          <p:nvPr/>
        </p:nvSpPr>
        <p:spPr bwMode="auto">
          <a:xfrm>
            <a:off x="5940425" y="4652963"/>
            <a:ext cx="431800" cy="366712"/>
          </a:xfrm>
          <a:prstGeom prst="rect">
            <a:avLst/>
          </a:prstGeom>
          <a:noFill/>
          <a:ln w="9525">
            <a:noFill/>
            <a:miter lim="800000"/>
            <a:headEnd/>
            <a:tailEnd/>
          </a:ln>
        </p:spPr>
        <p:txBody>
          <a:bodyPr>
            <a:spAutoFit/>
          </a:bodyPr>
          <a:lstStyle/>
          <a:p>
            <a:pPr>
              <a:spcBef>
                <a:spcPct val="50000"/>
              </a:spcBef>
            </a:pPr>
            <a:endParaRPr lang="tr-TR"/>
          </a:p>
        </p:txBody>
      </p:sp>
      <p:sp>
        <p:nvSpPr>
          <p:cNvPr id="92217" name="Rectangle 26"/>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sp>
        <p:nvSpPr>
          <p:cNvPr id="92218" name="Rectangle 27"/>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92219" name="Rectangle 28"/>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2220" name="Rectangle 29"/>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sp>
        <p:nvSpPr>
          <p:cNvPr id="92221" name="Rectangle 33"/>
          <p:cNvSpPr>
            <a:spLocks noChangeArrowheads="1"/>
          </p:cNvSpPr>
          <p:nvPr/>
        </p:nvSpPr>
        <p:spPr bwMode="auto">
          <a:xfrm>
            <a:off x="0" y="2643188"/>
            <a:ext cx="9144000" cy="0"/>
          </a:xfrm>
          <a:prstGeom prst="rect">
            <a:avLst/>
          </a:prstGeom>
          <a:noFill/>
          <a:ln w="9525">
            <a:noFill/>
            <a:miter lim="800000"/>
            <a:headEnd/>
            <a:tailEnd/>
          </a:ln>
        </p:spPr>
        <p:txBody>
          <a:bodyPr wrap="none" anchor="ctr">
            <a:spAutoFit/>
          </a:bodyPr>
          <a:lstStyle/>
          <a:p>
            <a:endParaRPr lang="tr-TR"/>
          </a:p>
        </p:txBody>
      </p:sp>
      <p:graphicFrame>
        <p:nvGraphicFramePr>
          <p:cNvPr id="92192" name="Object 32"/>
          <p:cNvGraphicFramePr>
            <a:graphicFrameLocks noChangeAspect="1"/>
          </p:cNvGraphicFramePr>
          <p:nvPr>
            <p:extLst>
              <p:ext uri="{D42A27DB-BD31-4B8C-83A1-F6EECF244321}">
                <p14:modId xmlns:p14="http://schemas.microsoft.com/office/powerpoint/2010/main" val="309938435"/>
              </p:ext>
            </p:extLst>
          </p:nvPr>
        </p:nvGraphicFramePr>
        <p:xfrm>
          <a:off x="611188" y="2298848"/>
          <a:ext cx="3816350" cy="2100263"/>
        </p:xfrm>
        <a:graphic>
          <a:graphicData uri="http://schemas.openxmlformats.org/presentationml/2006/ole">
            <mc:AlternateContent xmlns:mc="http://schemas.openxmlformats.org/markup-compatibility/2006">
              <mc:Choice xmlns:v="urn:schemas-microsoft-com:vml" Requires="v">
                <p:oleObj spid="_x0000_s92202" name="Visio" r:id="rId3" imgW="3716693" imgH="2260740" progId="Visio.Drawing.11">
                  <p:embed/>
                </p:oleObj>
              </mc:Choice>
              <mc:Fallback>
                <p:oleObj name="Visio" r:id="rId3" imgW="3716693" imgH="2260740" progId="Visio.Drawing.11">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b="9120"/>
                      <a:stretch>
                        <a:fillRect/>
                      </a:stretch>
                    </p:blipFill>
                    <p:spPr bwMode="auto">
                      <a:xfrm>
                        <a:off x="611188" y="2298848"/>
                        <a:ext cx="3816350" cy="210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3" name="Rectangle 35"/>
          <p:cNvSpPr>
            <a:spLocks noChangeArrowheads="1"/>
          </p:cNvSpPr>
          <p:nvPr/>
        </p:nvSpPr>
        <p:spPr bwMode="auto">
          <a:xfrm>
            <a:off x="4427538" y="1939629"/>
            <a:ext cx="4157321" cy="3693319"/>
          </a:xfrm>
          <a:prstGeom prst="rect">
            <a:avLst/>
          </a:prstGeom>
          <a:noFill/>
          <a:ln w="9525">
            <a:noFill/>
            <a:miter lim="800000"/>
            <a:headEnd/>
            <a:tailEnd/>
          </a:ln>
        </p:spPr>
        <p:txBody>
          <a:bodyPr wrap="square" anchor="ctr">
            <a:spAutoFit/>
          </a:bodyPr>
          <a:lstStyle/>
          <a:p>
            <a:r>
              <a:rPr lang="tr-TR" dirty="0"/>
              <a:t>P</a:t>
            </a:r>
            <a:r>
              <a:rPr lang="tr-TR" baseline="-25000" dirty="0"/>
              <a:t>T</a:t>
            </a:r>
            <a:r>
              <a:rPr lang="tr-TR" dirty="0"/>
              <a:t> toplam güç ve </a:t>
            </a:r>
            <a:r>
              <a:rPr lang="tr-TR" dirty="0" err="1"/>
              <a:t>P</a:t>
            </a:r>
            <a:r>
              <a:rPr lang="tr-TR" baseline="-25000" dirty="0" err="1"/>
              <a:t>n</a:t>
            </a:r>
            <a:r>
              <a:rPr lang="tr-TR" dirty="0"/>
              <a:t> ise seri devreye bağlanan en son dirençtir. Eşitlikten de anlaşılacağı üzere güçler toplanabilmektedir. Toplam gücü aşağıdaki eşitlikleri kullanarak ta bulabiliriz.</a:t>
            </a:r>
          </a:p>
          <a:p>
            <a:r>
              <a:rPr lang="tr-TR" dirty="0"/>
              <a:t>	</a:t>
            </a:r>
          </a:p>
          <a:p>
            <a:r>
              <a:rPr lang="tr-TR" dirty="0"/>
              <a:t>	P</a:t>
            </a:r>
            <a:r>
              <a:rPr lang="tr-TR" baseline="-25000" dirty="0"/>
              <a:t>T</a:t>
            </a:r>
            <a:r>
              <a:rPr lang="tr-TR" dirty="0"/>
              <a:t> = V</a:t>
            </a:r>
            <a:r>
              <a:rPr lang="tr-TR" baseline="-25000" dirty="0"/>
              <a:t>S</a:t>
            </a:r>
            <a:r>
              <a:rPr lang="tr-TR" dirty="0"/>
              <a:t> . I</a:t>
            </a:r>
          </a:p>
          <a:p>
            <a:r>
              <a:rPr lang="tr-TR" dirty="0"/>
              <a:t>	P</a:t>
            </a:r>
            <a:r>
              <a:rPr lang="tr-TR" baseline="-25000" dirty="0"/>
              <a:t>T</a:t>
            </a:r>
            <a:r>
              <a:rPr lang="tr-TR" dirty="0"/>
              <a:t> = I</a:t>
            </a:r>
            <a:r>
              <a:rPr lang="tr-TR" baseline="-25000" dirty="0"/>
              <a:t>2</a:t>
            </a:r>
            <a:r>
              <a:rPr lang="tr-TR" dirty="0"/>
              <a:t> . R</a:t>
            </a:r>
            <a:r>
              <a:rPr lang="tr-TR" baseline="-25000" dirty="0"/>
              <a:t>T</a:t>
            </a:r>
          </a:p>
          <a:p>
            <a:r>
              <a:rPr lang="tr-TR" dirty="0"/>
              <a:t>	P</a:t>
            </a:r>
            <a:r>
              <a:rPr lang="tr-TR" baseline="-25000" dirty="0"/>
              <a:t>T</a:t>
            </a:r>
            <a:r>
              <a:rPr lang="tr-TR" dirty="0"/>
              <a:t> = V</a:t>
            </a:r>
            <a:r>
              <a:rPr lang="tr-TR" baseline="-25000" dirty="0"/>
              <a:t>S2</a:t>
            </a:r>
            <a:r>
              <a:rPr lang="tr-TR" dirty="0"/>
              <a:t> / R</a:t>
            </a:r>
            <a:r>
              <a:rPr lang="tr-TR" baseline="-25000" dirty="0"/>
              <a:t>T</a:t>
            </a:r>
          </a:p>
          <a:p>
            <a:endParaRPr lang="tr-TR" dirty="0"/>
          </a:p>
          <a:p>
            <a:r>
              <a:rPr lang="tr-TR" dirty="0"/>
              <a:t>Burada V</a:t>
            </a:r>
            <a:r>
              <a:rPr lang="tr-TR" baseline="-25000" dirty="0"/>
              <a:t>S</a:t>
            </a:r>
            <a:r>
              <a:rPr lang="tr-TR" dirty="0"/>
              <a:t> dirençlerin karşısına bağlanmış olan kaynak gerilimi, R</a:t>
            </a:r>
            <a:r>
              <a:rPr lang="tr-TR" baseline="-25000" dirty="0"/>
              <a:t>T</a:t>
            </a:r>
            <a:r>
              <a:rPr lang="tr-TR" dirty="0"/>
              <a:t> toplam direnç ve I ise toplam devre akımıdır.</a:t>
            </a:r>
          </a:p>
        </p:txBody>
      </p:sp>
      <p:pic>
        <p:nvPicPr>
          <p:cNvPr id="2" name="Resim 1">
            <a:extLst>
              <a:ext uri="{FF2B5EF4-FFF2-40B4-BE49-F238E27FC236}">
                <a16:creationId xmlns:a16="http://schemas.microsoft.com/office/drawing/2014/main" id="{BD3072D5-2EE8-47DB-B2B7-91D77DC952A2}"/>
              </a:ext>
            </a:extLst>
          </p:cNvPr>
          <p:cNvPicPr>
            <a:picLocks noChangeAspect="1"/>
          </p:cNvPicPr>
          <p:nvPr/>
        </p:nvPicPr>
        <p:blipFill>
          <a:blip r:embed="rId5"/>
          <a:stretch>
            <a:fillRect/>
          </a:stretch>
        </p:blipFill>
        <p:spPr>
          <a:xfrm>
            <a:off x="981074" y="4805362"/>
            <a:ext cx="3362325" cy="428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2" name="2 İçerik Yer Tutucusu"/>
          <p:cNvSpPr>
            <a:spLocks noGrp="1"/>
          </p:cNvSpPr>
          <p:nvPr>
            <p:ph idx="4294967295"/>
          </p:nvPr>
        </p:nvSpPr>
        <p:spPr>
          <a:xfrm>
            <a:off x="1078895" y="973137"/>
            <a:ext cx="5111750" cy="1081088"/>
          </a:xfrm>
        </p:spPr>
        <p:txBody>
          <a:bodyPr/>
          <a:lstStyle/>
          <a:p>
            <a:pPr marL="87313" indent="3175">
              <a:buFont typeface="Arial" charset="0"/>
              <a:buNone/>
            </a:pPr>
            <a:r>
              <a:rPr lang="tr-TR" sz="2200" b="1" dirty="0"/>
              <a:t>ÖRNEK-6:</a:t>
            </a:r>
          </a:p>
          <a:p>
            <a:pPr marL="87313" indent="3175">
              <a:buFont typeface="Arial" charset="0"/>
              <a:buNone/>
            </a:pPr>
            <a:r>
              <a:rPr lang="tr-TR" sz="2200" dirty="0"/>
              <a:t>Aşağıdaki devrede toplam gücü bulunuz </a:t>
            </a:r>
          </a:p>
        </p:txBody>
      </p:sp>
      <p:sp>
        <p:nvSpPr>
          <p:cNvPr id="93224" name="1 Başlık"/>
          <p:cNvSpPr>
            <a:spLocks/>
          </p:cNvSpPr>
          <p:nvPr/>
        </p:nvSpPr>
        <p:spPr bwMode="auto">
          <a:xfrm>
            <a:off x="1547664" y="14128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6. SERİ DEVREDE GÜÇ</a:t>
            </a:r>
            <a:endParaRPr lang="tr-TR" sz="3000" dirty="0"/>
          </a:p>
        </p:txBody>
      </p:sp>
      <p:sp>
        <p:nvSpPr>
          <p:cNvPr id="93225"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3226"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3227"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93228"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93229"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3230"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93231"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9323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93233" name="Rectangle 13"/>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93234" name="Rectangle 1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sp>
        <p:nvSpPr>
          <p:cNvPr id="93235" name="Rectangle 15"/>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3236" name="Rectangle 16"/>
          <p:cNvSpPr>
            <a:spLocks noChangeArrowheads="1"/>
          </p:cNvSpPr>
          <p:nvPr/>
        </p:nvSpPr>
        <p:spPr bwMode="auto">
          <a:xfrm>
            <a:off x="0" y="2060575"/>
            <a:ext cx="9144000" cy="0"/>
          </a:xfrm>
          <a:prstGeom prst="rect">
            <a:avLst/>
          </a:prstGeom>
          <a:noFill/>
          <a:ln w="9525">
            <a:noFill/>
            <a:miter lim="800000"/>
            <a:headEnd/>
            <a:tailEnd/>
          </a:ln>
        </p:spPr>
        <p:txBody>
          <a:bodyPr wrap="none" anchor="ctr">
            <a:spAutoFit/>
          </a:bodyPr>
          <a:lstStyle/>
          <a:p>
            <a:endParaRPr lang="tr-TR"/>
          </a:p>
        </p:txBody>
      </p:sp>
      <p:sp>
        <p:nvSpPr>
          <p:cNvPr id="93237"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93238"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93239"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93240" name="Rectangle 20"/>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93241" name="Rectangle 21"/>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93242" name="Rectangle 22"/>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93243" name="Rectangle 23"/>
          <p:cNvSpPr>
            <a:spLocks noChangeArrowheads="1"/>
          </p:cNvSpPr>
          <p:nvPr/>
        </p:nvSpPr>
        <p:spPr bwMode="auto">
          <a:xfrm>
            <a:off x="0" y="2366963"/>
            <a:ext cx="9144000" cy="0"/>
          </a:xfrm>
          <a:prstGeom prst="rect">
            <a:avLst/>
          </a:prstGeom>
          <a:noFill/>
          <a:ln w="9525">
            <a:noFill/>
            <a:miter lim="800000"/>
            <a:headEnd/>
            <a:tailEnd/>
          </a:ln>
        </p:spPr>
        <p:txBody>
          <a:bodyPr wrap="none" anchor="ctr">
            <a:spAutoFit/>
          </a:bodyPr>
          <a:lstStyle/>
          <a:p>
            <a:endParaRPr lang="tr-TR"/>
          </a:p>
        </p:txBody>
      </p:sp>
      <p:sp>
        <p:nvSpPr>
          <p:cNvPr id="93244" name="Rectangle 24"/>
          <p:cNvSpPr>
            <a:spLocks noChangeArrowheads="1"/>
          </p:cNvSpPr>
          <p:nvPr/>
        </p:nvSpPr>
        <p:spPr bwMode="auto">
          <a:xfrm>
            <a:off x="0" y="2114550"/>
            <a:ext cx="9144000" cy="0"/>
          </a:xfrm>
          <a:prstGeom prst="rect">
            <a:avLst/>
          </a:prstGeom>
          <a:noFill/>
          <a:ln w="9525">
            <a:noFill/>
            <a:miter lim="800000"/>
            <a:headEnd/>
            <a:tailEnd/>
          </a:ln>
        </p:spPr>
        <p:txBody>
          <a:bodyPr wrap="none" anchor="ctr">
            <a:spAutoFit/>
          </a:bodyPr>
          <a:lstStyle/>
          <a:p>
            <a:endParaRPr lang="tr-TR"/>
          </a:p>
        </p:txBody>
      </p:sp>
      <p:sp>
        <p:nvSpPr>
          <p:cNvPr id="93245" name="Text Box 25"/>
          <p:cNvSpPr txBox="1">
            <a:spLocks noChangeArrowheads="1"/>
          </p:cNvSpPr>
          <p:nvPr/>
        </p:nvSpPr>
        <p:spPr bwMode="auto">
          <a:xfrm>
            <a:off x="5940425" y="4652963"/>
            <a:ext cx="431800" cy="366712"/>
          </a:xfrm>
          <a:prstGeom prst="rect">
            <a:avLst/>
          </a:prstGeom>
          <a:noFill/>
          <a:ln w="9525">
            <a:noFill/>
            <a:miter lim="800000"/>
            <a:headEnd/>
            <a:tailEnd/>
          </a:ln>
        </p:spPr>
        <p:txBody>
          <a:bodyPr>
            <a:spAutoFit/>
          </a:bodyPr>
          <a:lstStyle/>
          <a:p>
            <a:pPr>
              <a:spcBef>
                <a:spcPct val="50000"/>
              </a:spcBef>
            </a:pPr>
            <a:endParaRPr lang="tr-TR"/>
          </a:p>
        </p:txBody>
      </p:sp>
      <p:sp>
        <p:nvSpPr>
          <p:cNvPr id="93246" name="Rectangle 26"/>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sp>
        <p:nvSpPr>
          <p:cNvPr id="93247" name="Rectangle 27"/>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93248" name="Rectangle 28"/>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3249" name="Rectangle 29"/>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sp>
        <p:nvSpPr>
          <p:cNvPr id="93250" name="Rectangle 30"/>
          <p:cNvSpPr>
            <a:spLocks noChangeArrowheads="1"/>
          </p:cNvSpPr>
          <p:nvPr/>
        </p:nvSpPr>
        <p:spPr bwMode="auto">
          <a:xfrm>
            <a:off x="0" y="2643188"/>
            <a:ext cx="9144000" cy="0"/>
          </a:xfrm>
          <a:prstGeom prst="rect">
            <a:avLst/>
          </a:prstGeom>
          <a:noFill/>
          <a:ln w="9525">
            <a:noFill/>
            <a:miter lim="800000"/>
            <a:headEnd/>
            <a:tailEnd/>
          </a:ln>
        </p:spPr>
        <p:txBody>
          <a:bodyPr wrap="none" anchor="ctr">
            <a:spAutoFit/>
          </a:bodyPr>
          <a:lstStyle/>
          <a:p>
            <a:endParaRPr lang="tr-TR"/>
          </a:p>
        </p:txBody>
      </p:sp>
      <p:sp>
        <p:nvSpPr>
          <p:cNvPr id="93251" name="Rectangle 35"/>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endParaRPr lang="tr-TR"/>
          </a:p>
        </p:txBody>
      </p:sp>
      <p:graphicFrame>
        <p:nvGraphicFramePr>
          <p:cNvPr id="93218" name="Object 34"/>
          <p:cNvGraphicFramePr>
            <a:graphicFrameLocks noChangeAspect="1"/>
          </p:cNvGraphicFramePr>
          <p:nvPr>
            <p:extLst>
              <p:ext uri="{D42A27DB-BD31-4B8C-83A1-F6EECF244321}">
                <p14:modId xmlns:p14="http://schemas.microsoft.com/office/powerpoint/2010/main" val="814712194"/>
              </p:ext>
            </p:extLst>
          </p:nvPr>
        </p:nvGraphicFramePr>
        <p:xfrm>
          <a:off x="457270" y="2747963"/>
          <a:ext cx="3313113" cy="2663825"/>
        </p:xfrm>
        <a:graphic>
          <a:graphicData uri="http://schemas.openxmlformats.org/presentationml/2006/ole">
            <mc:AlternateContent xmlns:mc="http://schemas.openxmlformats.org/markup-compatibility/2006">
              <mc:Choice xmlns:v="urn:schemas-microsoft-com:vml" Requires="v">
                <p:oleObj spid="_x0000_s93236" name="Visio" r:id="rId3" imgW="2610000" imgH="1990080" progId="Visio.Drawing.11">
                  <p:embed/>
                </p:oleObj>
              </mc:Choice>
              <mc:Fallback>
                <p:oleObj name="Visio" r:id="rId3" imgW="2610000" imgH="1990080" progId="Visio.Drawing.11">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70" y="2747963"/>
                        <a:ext cx="3313113" cy="266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253" name="Rectangle 38"/>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7BC0AD92-E816-4B40-B7F2-C658361C54F6}"/>
              </a:ext>
            </a:extLst>
          </p:cNvPr>
          <p:cNvPicPr>
            <a:picLocks noChangeAspect="1"/>
          </p:cNvPicPr>
          <p:nvPr/>
        </p:nvPicPr>
        <p:blipFill>
          <a:blip r:embed="rId5"/>
          <a:stretch>
            <a:fillRect/>
          </a:stretch>
        </p:blipFill>
        <p:spPr>
          <a:xfrm>
            <a:off x="3783739" y="2492376"/>
            <a:ext cx="4581086" cy="40150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Başlık"/>
          <p:cNvSpPr>
            <a:spLocks noGrp="1"/>
          </p:cNvSpPr>
          <p:nvPr>
            <p:ph type="title" idx="4294967295"/>
          </p:nvPr>
        </p:nvSpPr>
        <p:spPr>
          <a:xfrm>
            <a:off x="2962275" y="260351"/>
            <a:ext cx="4572000" cy="1128713"/>
          </a:xfrm>
        </p:spPr>
        <p:txBody>
          <a:bodyPr/>
          <a:lstStyle/>
          <a:p>
            <a:pPr algn="l" eaLnBrk="1" hangingPunct="1"/>
            <a:r>
              <a:rPr lang="tr-TR" sz="3000" b="1" dirty="0"/>
              <a:t>  </a:t>
            </a:r>
            <a:r>
              <a:rPr lang="tr-TR" sz="3000" b="1" dirty="0">
                <a:latin typeface="Arial" charset="0"/>
              </a:rPr>
              <a:t>ÖZET</a:t>
            </a:r>
            <a:r>
              <a:rPr lang="tr-TR" dirty="0"/>
              <a:t> </a:t>
            </a:r>
          </a:p>
        </p:txBody>
      </p:sp>
      <p:sp>
        <p:nvSpPr>
          <p:cNvPr id="94210" name="2 İçerik Yer Tutucusu"/>
          <p:cNvSpPr>
            <a:spLocks noGrp="1"/>
          </p:cNvSpPr>
          <p:nvPr>
            <p:ph idx="4294967295"/>
          </p:nvPr>
        </p:nvSpPr>
        <p:spPr>
          <a:xfrm>
            <a:off x="1241425" y="1486999"/>
            <a:ext cx="7092280" cy="3573462"/>
          </a:xfrm>
        </p:spPr>
        <p:txBody>
          <a:bodyPr/>
          <a:lstStyle/>
          <a:p>
            <a:pPr marL="3175" indent="-3175" algn="just" eaLnBrk="1" hangingPunct="1">
              <a:buFont typeface="Arial" charset="0"/>
              <a:buNone/>
            </a:pPr>
            <a:r>
              <a:rPr lang="tr-TR" sz="2200" dirty="0"/>
              <a:t>Bu derste seri devrelerin özellikleri anlatılmıştır.</a:t>
            </a:r>
          </a:p>
          <a:p>
            <a:pPr marL="3175" indent="-3175" algn="just" eaLnBrk="1" hangingPunct="1">
              <a:buFont typeface="Arial" charset="0"/>
              <a:buNone/>
            </a:pPr>
            <a:r>
              <a:rPr lang="tr-TR" sz="2200" dirty="0"/>
              <a:t>İçlerinden aynı akım geçecek şekilde devre elemanları birbiri ardına eklenirse bu devreye seri devre denir. </a:t>
            </a:r>
          </a:p>
          <a:p>
            <a:pPr marL="3175" indent="-3175" algn="just" eaLnBrk="1" hangingPunct="1">
              <a:buFont typeface="Arial" charset="0"/>
              <a:buNone/>
            </a:pPr>
            <a:r>
              <a:rPr lang="tr-TR" sz="2200" dirty="0" err="1"/>
              <a:t>Kirşofun</a:t>
            </a:r>
            <a:r>
              <a:rPr lang="tr-TR" sz="2200" dirty="0"/>
              <a:t> gerilim kanunu temel bir devre kanunudur. Bu kanuna göre “</a:t>
            </a:r>
            <a:r>
              <a:rPr lang="tr-TR" sz="2200" b="1" dirty="0"/>
              <a:t>kapalı bir devrede elemanlar üzerine düşen gerilimlerin cebirsel toplamı sıfırdır.”</a:t>
            </a:r>
            <a:r>
              <a:rPr lang="tr-TR" sz="2200" dirty="0"/>
              <a:t> </a:t>
            </a:r>
          </a:p>
        </p:txBody>
      </p:sp>
      <p:sp>
        <p:nvSpPr>
          <p:cNvPr id="94212"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94213"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94214"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94215"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9421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94217" name="Rectangle 10"/>
          <p:cNvSpPr>
            <a:spLocks noChangeArrowheads="1"/>
          </p:cNvSpPr>
          <p:nvPr/>
        </p:nvSpPr>
        <p:spPr bwMode="auto">
          <a:xfrm>
            <a:off x="971550" y="11969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94218"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94219"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94220"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94221"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94222"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94224"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94225"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94226"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94227"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94228"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94229"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94230"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94231"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94232"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94233"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94234"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94235"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94236"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94237"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94238"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94239"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2 İçerik Yer Tutucusu"/>
          <p:cNvSpPr>
            <a:spLocks noGrp="1"/>
          </p:cNvSpPr>
          <p:nvPr>
            <p:ph idx="4294967295"/>
          </p:nvPr>
        </p:nvSpPr>
        <p:spPr>
          <a:xfrm>
            <a:off x="627062" y="950935"/>
            <a:ext cx="7889875" cy="4532313"/>
          </a:xfrm>
        </p:spPr>
        <p:txBody>
          <a:bodyPr/>
          <a:lstStyle/>
          <a:p>
            <a:pPr marL="179388" indent="-88900" algn="just" eaLnBrk="1" hangingPunct="1">
              <a:buFont typeface="Arial" charset="0"/>
              <a:buNone/>
            </a:pPr>
            <a:r>
              <a:rPr lang="tr-TR" sz="2000" dirty="0"/>
              <a:t>	İçlerinden aynı akım geçecek şekilde dirençler birbiri ardına eklenirse bu devreye seri devre denir. İstenen değerde direnç yoksa seri bağlantı yapılır. Örneğin iki adet 150Ω’luk direnç seri bağlanarak 300Ω’luk direnç elde edilir. Tüm dirençlerin yerine geçecek tek dirence eşdeğer direnç veya toplam direnç denir. R</a:t>
            </a:r>
            <a:r>
              <a:rPr lang="tr-TR" sz="2000" baseline="-25000" dirty="0"/>
              <a:t>T</a:t>
            </a:r>
            <a:r>
              <a:rPr lang="tr-TR" sz="2000" dirty="0"/>
              <a:t> veya R</a:t>
            </a:r>
            <a:r>
              <a:rPr lang="tr-TR" sz="2000" baseline="-25000" dirty="0"/>
              <a:t>EŞ</a:t>
            </a:r>
            <a:r>
              <a:rPr lang="tr-TR" sz="2000" dirty="0"/>
              <a:t> şeklinde gösterilir. Birbiri ardınca bağlanan dirençlerden her birinin değeri aritmetik olarak toplanır ve toplam direnç bulunur. 	</a:t>
            </a:r>
          </a:p>
        </p:txBody>
      </p:sp>
      <p:sp>
        <p:nvSpPr>
          <p:cNvPr id="17422" name="1 Başlık"/>
          <p:cNvSpPr>
            <a:spLocks/>
          </p:cNvSpPr>
          <p:nvPr/>
        </p:nvSpPr>
        <p:spPr bwMode="auto">
          <a:xfrm>
            <a:off x="1763688" y="216040"/>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1. SERİ DİRENÇLER</a:t>
            </a:r>
            <a:r>
              <a:rPr lang="tr-TR" dirty="0"/>
              <a:t> </a:t>
            </a:r>
          </a:p>
        </p:txBody>
      </p:sp>
      <p:sp>
        <p:nvSpPr>
          <p:cNvPr id="17423"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7424"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graphicFrame>
        <p:nvGraphicFramePr>
          <p:cNvPr id="17419" name="Object 11"/>
          <p:cNvGraphicFramePr>
            <a:graphicFrameLocks noChangeAspect="1"/>
          </p:cNvGraphicFramePr>
          <p:nvPr>
            <p:extLst>
              <p:ext uri="{D42A27DB-BD31-4B8C-83A1-F6EECF244321}">
                <p14:modId xmlns:p14="http://schemas.microsoft.com/office/powerpoint/2010/main" val="1738070366"/>
              </p:ext>
            </p:extLst>
          </p:nvPr>
        </p:nvGraphicFramePr>
        <p:xfrm>
          <a:off x="2309019" y="3781469"/>
          <a:ext cx="4176712" cy="2017712"/>
        </p:xfrm>
        <a:graphic>
          <a:graphicData uri="http://schemas.openxmlformats.org/presentationml/2006/ole">
            <mc:AlternateContent xmlns:mc="http://schemas.openxmlformats.org/markup-compatibility/2006">
              <mc:Choice xmlns:v="urn:schemas-microsoft-com:vml" Requires="v">
                <p:oleObj spid="_x0000_s17429" name="Visio" r:id="rId3" imgW="3979800" imgH="1922040" progId="Visio.Drawing.11">
                  <p:embed/>
                </p:oleObj>
              </mc:Choice>
              <mc:Fallback>
                <p:oleObj name="Visio" r:id="rId3" imgW="3979800" imgH="1922040" progId="Visio.Drawing.11">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19" y="3781469"/>
                        <a:ext cx="4176712" cy="201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Rectangle 13"/>
          <p:cNvSpPr>
            <a:spLocks noChangeArrowheads="1"/>
          </p:cNvSpPr>
          <p:nvPr/>
        </p:nvSpPr>
        <p:spPr bwMode="auto">
          <a:xfrm>
            <a:off x="2771775" y="5882276"/>
            <a:ext cx="3251200" cy="457200"/>
          </a:xfrm>
          <a:prstGeom prst="rect">
            <a:avLst/>
          </a:prstGeom>
          <a:noFill/>
          <a:ln w="9525">
            <a:noFill/>
            <a:miter lim="800000"/>
            <a:headEnd/>
            <a:tailEnd/>
          </a:ln>
        </p:spPr>
        <p:txBody>
          <a:bodyPr wrap="none" anchor="ctr">
            <a:spAutoFit/>
          </a:bodyPr>
          <a:lstStyle/>
          <a:p>
            <a:r>
              <a:rPr lang="tr-TR" sz="2400" dirty="0">
                <a:latin typeface="Calibri" pitchFamily="34" charset="0"/>
              </a:rPr>
              <a:t>R</a:t>
            </a:r>
            <a:r>
              <a:rPr lang="tr-TR" sz="2400" baseline="-25000" dirty="0">
                <a:latin typeface="Calibri" pitchFamily="34" charset="0"/>
              </a:rPr>
              <a:t>T</a:t>
            </a:r>
            <a:r>
              <a:rPr lang="tr-TR" sz="2400" dirty="0">
                <a:latin typeface="Calibri" pitchFamily="34" charset="0"/>
              </a:rPr>
              <a:t> = R</a:t>
            </a:r>
            <a:r>
              <a:rPr lang="tr-TR" sz="2400" baseline="-25000" dirty="0">
                <a:latin typeface="Calibri" pitchFamily="34" charset="0"/>
              </a:rPr>
              <a:t>1</a:t>
            </a:r>
            <a:r>
              <a:rPr lang="tr-TR" sz="2400" dirty="0">
                <a:latin typeface="Calibri" pitchFamily="34" charset="0"/>
              </a:rPr>
              <a:t> + R</a:t>
            </a:r>
            <a:r>
              <a:rPr lang="tr-TR" sz="2400" baseline="-25000" dirty="0">
                <a:latin typeface="Calibri" pitchFamily="34" charset="0"/>
              </a:rPr>
              <a:t>2</a:t>
            </a:r>
            <a:r>
              <a:rPr lang="tr-TR" sz="2400" dirty="0">
                <a:latin typeface="Calibri" pitchFamily="34" charset="0"/>
              </a:rPr>
              <a:t> + R</a:t>
            </a:r>
            <a:r>
              <a:rPr lang="tr-TR" sz="2400" baseline="-25000" dirty="0">
                <a:latin typeface="Calibri" pitchFamily="34" charset="0"/>
              </a:rPr>
              <a:t>3</a:t>
            </a:r>
            <a:r>
              <a:rPr lang="tr-TR" sz="2400" dirty="0">
                <a:latin typeface="Calibri" pitchFamily="34" charset="0"/>
              </a:rPr>
              <a:t> + ....+ R</a:t>
            </a:r>
            <a:r>
              <a:rPr lang="tr-TR" sz="2400" baseline="-25000" dirty="0">
                <a:latin typeface="Calibri" pitchFamily="34" charset="0"/>
              </a:rPr>
              <a:t>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9" name="2 İçerik Yer Tutucusu"/>
          <p:cNvSpPr>
            <a:spLocks noGrp="1"/>
          </p:cNvSpPr>
          <p:nvPr>
            <p:ph idx="4294967295"/>
          </p:nvPr>
        </p:nvSpPr>
        <p:spPr>
          <a:xfrm>
            <a:off x="1038225" y="1112520"/>
            <a:ext cx="7067550" cy="4656137"/>
          </a:xfrm>
        </p:spPr>
        <p:txBody>
          <a:bodyPr>
            <a:normAutofit lnSpcReduction="10000"/>
          </a:bodyPr>
          <a:lstStyle/>
          <a:p>
            <a:pPr marL="87313" indent="3175">
              <a:buFont typeface="Arial" charset="0"/>
              <a:buNone/>
            </a:pPr>
            <a:r>
              <a:rPr lang="tr-TR" sz="2400" b="1" dirty="0"/>
              <a:t>ÖRNEK–1:</a:t>
            </a:r>
            <a:endParaRPr lang="tr-TR" sz="2400" dirty="0"/>
          </a:p>
          <a:p>
            <a:pPr marL="87313" indent="3175">
              <a:buFont typeface="Arial" charset="0"/>
              <a:buNone/>
            </a:pPr>
            <a:r>
              <a:rPr lang="tr-TR" sz="2400" dirty="0"/>
              <a:t>Aşağıdaki şekilde A-B arasındaki toplam direnci bulunuz.</a:t>
            </a:r>
          </a:p>
          <a:p>
            <a:pPr marL="87313" indent="3175">
              <a:buFont typeface="Arial" charset="0"/>
              <a:buNone/>
            </a:pPr>
            <a:endParaRPr lang="tr-TR" sz="2400" dirty="0"/>
          </a:p>
          <a:p>
            <a:pPr marL="87313" indent="3175">
              <a:buFont typeface="Arial" charset="0"/>
              <a:buNone/>
            </a:pPr>
            <a:endParaRPr lang="tr-TR" sz="2400" dirty="0"/>
          </a:p>
          <a:p>
            <a:pPr marL="87313" indent="3175">
              <a:buFont typeface="Arial" charset="0"/>
              <a:buNone/>
            </a:pPr>
            <a:endParaRPr lang="tr-TR" sz="2400" dirty="0"/>
          </a:p>
          <a:p>
            <a:pPr marL="87313" indent="3175">
              <a:buFont typeface="Arial" charset="0"/>
              <a:buNone/>
            </a:pPr>
            <a:endParaRPr lang="tr-TR" sz="2400" dirty="0"/>
          </a:p>
          <a:p>
            <a:pPr marL="87313" indent="3175">
              <a:buFont typeface="Arial" charset="0"/>
              <a:buNone/>
            </a:pPr>
            <a:r>
              <a:rPr lang="tr-TR" sz="2400" dirty="0"/>
              <a:t>ÇÖZÜM:</a:t>
            </a:r>
            <a:r>
              <a:rPr lang="tr-TR" dirty="0"/>
              <a:t> </a:t>
            </a:r>
          </a:p>
          <a:p>
            <a:pPr marL="87313" indent="3175">
              <a:buFont typeface="Arial" charset="0"/>
              <a:buNone/>
            </a:pPr>
            <a:r>
              <a:rPr lang="tr-TR" sz="2000" dirty="0"/>
              <a:t>	</a:t>
            </a:r>
          </a:p>
        </p:txBody>
      </p:sp>
      <p:sp>
        <p:nvSpPr>
          <p:cNvPr id="75791" name="1 Başlık"/>
          <p:cNvSpPr>
            <a:spLocks/>
          </p:cNvSpPr>
          <p:nvPr/>
        </p:nvSpPr>
        <p:spPr bwMode="auto">
          <a:xfrm>
            <a:off x="1475656" y="226428"/>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1. SERİ DİRENÇLER</a:t>
            </a:r>
            <a:r>
              <a:rPr lang="tr-TR" dirty="0"/>
              <a:t> </a:t>
            </a:r>
          </a:p>
        </p:txBody>
      </p:sp>
      <p:sp>
        <p:nvSpPr>
          <p:cNvPr id="7579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75793"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75794" name="Rectangle 10"/>
          <p:cNvSpPr>
            <a:spLocks noChangeArrowheads="1"/>
          </p:cNvSpPr>
          <p:nvPr/>
        </p:nvSpPr>
        <p:spPr bwMode="auto">
          <a:xfrm>
            <a:off x="0" y="2833688"/>
            <a:ext cx="9144000" cy="0"/>
          </a:xfrm>
          <a:prstGeom prst="rect">
            <a:avLst/>
          </a:prstGeom>
          <a:noFill/>
          <a:ln w="9525">
            <a:noFill/>
            <a:miter lim="800000"/>
            <a:headEnd/>
            <a:tailEnd/>
          </a:ln>
        </p:spPr>
        <p:txBody>
          <a:bodyPr wrap="none" anchor="ctr">
            <a:spAutoFit/>
          </a:bodyPr>
          <a:lstStyle/>
          <a:p>
            <a:endParaRPr lang="tr-TR"/>
          </a:p>
        </p:txBody>
      </p:sp>
      <p:graphicFrame>
        <p:nvGraphicFramePr>
          <p:cNvPr id="75785" name="Object 9"/>
          <p:cNvGraphicFramePr>
            <a:graphicFrameLocks noChangeAspect="1"/>
          </p:cNvGraphicFramePr>
          <p:nvPr>
            <p:extLst>
              <p:ext uri="{D42A27DB-BD31-4B8C-83A1-F6EECF244321}">
                <p14:modId xmlns:p14="http://schemas.microsoft.com/office/powerpoint/2010/main" val="3928319517"/>
              </p:ext>
            </p:extLst>
          </p:nvPr>
        </p:nvGraphicFramePr>
        <p:xfrm>
          <a:off x="1871663" y="2625408"/>
          <a:ext cx="3600450" cy="1630363"/>
        </p:xfrm>
        <a:graphic>
          <a:graphicData uri="http://schemas.openxmlformats.org/presentationml/2006/ole">
            <mc:AlternateContent xmlns:mc="http://schemas.openxmlformats.org/markup-compatibility/2006">
              <mc:Choice xmlns:v="urn:schemas-microsoft-com:vml" Requires="v">
                <p:oleObj spid="_x0000_s75807" name="Visio" r:id="rId3" imgW="2286000" imgH="889920" progId="Visio.Drawing.11">
                  <p:embed/>
                </p:oleObj>
              </mc:Choice>
              <mc:Fallback>
                <p:oleObj name="Visio" r:id="rId3" imgW="2286000" imgH="889920" progId="Visio.Drawing.11">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2625408"/>
                        <a:ext cx="3600450" cy="163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5" name="Text Box 11"/>
          <p:cNvSpPr txBox="1">
            <a:spLocks noChangeArrowheads="1"/>
          </p:cNvSpPr>
          <p:nvPr/>
        </p:nvSpPr>
        <p:spPr bwMode="auto">
          <a:xfrm>
            <a:off x="1620838" y="5117296"/>
            <a:ext cx="2663825" cy="1296987"/>
          </a:xfrm>
          <a:prstGeom prst="rect">
            <a:avLst/>
          </a:prstGeom>
          <a:noFill/>
          <a:ln w="9525">
            <a:noFill/>
            <a:miter lim="800000"/>
            <a:headEnd/>
            <a:tailEnd/>
          </a:ln>
        </p:spPr>
        <p:txBody>
          <a:bodyPr/>
          <a:lstStyle/>
          <a:p>
            <a:r>
              <a:rPr lang="tr-TR" sz="2000" dirty="0">
                <a:latin typeface="Calibri" pitchFamily="34" charset="0"/>
              </a:rPr>
              <a:t>R</a:t>
            </a:r>
            <a:r>
              <a:rPr lang="tr-TR" sz="2000" baseline="-25000" dirty="0">
                <a:latin typeface="Calibri" pitchFamily="34" charset="0"/>
              </a:rPr>
              <a:t>AB</a:t>
            </a:r>
            <a:r>
              <a:rPr lang="tr-TR" sz="2000" dirty="0">
                <a:latin typeface="Calibri" pitchFamily="34" charset="0"/>
              </a:rPr>
              <a:t> = R</a:t>
            </a:r>
            <a:r>
              <a:rPr lang="tr-TR" sz="2000" baseline="-25000" dirty="0">
                <a:latin typeface="Calibri" pitchFamily="34" charset="0"/>
              </a:rPr>
              <a:t>1</a:t>
            </a:r>
            <a:r>
              <a:rPr lang="tr-TR" sz="2000" dirty="0">
                <a:latin typeface="Calibri" pitchFamily="34" charset="0"/>
              </a:rPr>
              <a:t> + R</a:t>
            </a:r>
            <a:r>
              <a:rPr lang="tr-TR" sz="2000" baseline="-25000" dirty="0">
                <a:latin typeface="Calibri" pitchFamily="34" charset="0"/>
              </a:rPr>
              <a:t>2</a:t>
            </a:r>
            <a:r>
              <a:rPr lang="tr-TR" sz="2000" dirty="0">
                <a:latin typeface="Calibri" pitchFamily="34" charset="0"/>
              </a:rPr>
              <a:t> + R</a:t>
            </a:r>
            <a:r>
              <a:rPr lang="tr-TR" sz="2000" baseline="-25000" dirty="0">
                <a:latin typeface="Calibri" pitchFamily="34" charset="0"/>
              </a:rPr>
              <a:t>3</a:t>
            </a:r>
          </a:p>
          <a:p>
            <a:r>
              <a:rPr lang="tr-TR" sz="2000" dirty="0">
                <a:latin typeface="Calibri" pitchFamily="34" charset="0"/>
              </a:rPr>
              <a:t>R</a:t>
            </a:r>
            <a:r>
              <a:rPr lang="tr-TR" sz="2000" baseline="-25000" dirty="0">
                <a:latin typeface="Calibri" pitchFamily="34" charset="0"/>
              </a:rPr>
              <a:t>AB</a:t>
            </a:r>
            <a:r>
              <a:rPr lang="tr-TR" sz="2000" dirty="0">
                <a:latin typeface="Calibri" pitchFamily="34" charset="0"/>
              </a:rPr>
              <a:t> = 5 + 15 + 10</a:t>
            </a:r>
          </a:p>
          <a:p>
            <a:r>
              <a:rPr lang="tr-TR" sz="2000" dirty="0">
                <a:latin typeface="Calibri" pitchFamily="34" charset="0"/>
              </a:rPr>
              <a:t>R</a:t>
            </a:r>
            <a:r>
              <a:rPr lang="tr-TR" sz="2000" baseline="-25000" dirty="0">
                <a:latin typeface="Calibri" pitchFamily="34" charset="0"/>
              </a:rPr>
              <a:t>AB</a:t>
            </a:r>
            <a:r>
              <a:rPr lang="tr-TR" sz="2000" dirty="0">
                <a:latin typeface="Calibri" pitchFamily="34" charset="0"/>
              </a:rPr>
              <a:t> = 30 </a:t>
            </a:r>
            <a:r>
              <a:rPr lang="tr-TR" sz="2000" dirty="0">
                <a:latin typeface="Calibri" pitchFamily="34" charset="0"/>
                <a:sym typeface="Symbol" pitchFamily="18" charset="2"/>
              </a:rPr>
              <a:t></a:t>
            </a:r>
            <a:endParaRPr lang="tr-TR" sz="2400" dirty="0">
              <a:latin typeface="Calibri" pitchFamily="34" charset="0"/>
            </a:endParaRPr>
          </a:p>
        </p:txBody>
      </p:sp>
      <p:sp>
        <p:nvSpPr>
          <p:cNvPr id="75796" name="Rectangle 13"/>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tr-TR"/>
          </a:p>
        </p:txBody>
      </p:sp>
      <p:graphicFrame>
        <p:nvGraphicFramePr>
          <p:cNvPr id="75788" name="Object 12"/>
          <p:cNvGraphicFramePr>
            <a:graphicFrameLocks noChangeAspect="1"/>
          </p:cNvGraphicFramePr>
          <p:nvPr>
            <p:extLst>
              <p:ext uri="{D42A27DB-BD31-4B8C-83A1-F6EECF244321}">
                <p14:modId xmlns:p14="http://schemas.microsoft.com/office/powerpoint/2010/main" val="2697271898"/>
              </p:ext>
            </p:extLst>
          </p:nvPr>
        </p:nvGraphicFramePr>
        <p:xfrm>
          <a:off x="5225516" y="4683394"/>
          <a:ext cx="1728788" cy="1530350"/>
        </p:xfrm>
        <a:graphic>
          <a:graphicData uri="http://schemas.openxmlformats.org/presentationml/2006/ole">
            <mc:AlternateContent xmlns:mc="http://schemas.openxmlformats.org/markup-compatibility/2006">
              <mc:Choice xmlns:v="urn:schemas-microsoft-com:vml" Requires="v">
                <p:oleObj spid="_x0000_s75808" name="Visio" r:id="rId5" imgW="830520" imgH="736560" progId="Visio.Drawing.11">
                  <p:embed/>
                </p:oleObj>
              </mc:Choice>
              <mc:Fallback>
                <p:oleObj name="Visio" r:id="rId5" imgW="830520" imgH="736560" progId="Visio.Drawing.11">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516" y="4683394"/>
                        <a:ext cx="1728788" cy="153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7" name="Line 14"/>
          <p:cNvSpPr>
            <a:spLocks noChangeShapeType="1"/>
          </p:cNvSpPr>
          <p:nvPr/>
        </p:nvSpPr>
        <p:spPr bwMode="auto">
          <a:xfrm>
            <a:off x="3059113" y="3933825"/>
            <a:ext cx="1225550" cy="935038"/>
          </a:xfrm>
          <a:prstGeom prst="line">
            <a:avLst/>
          </a:prstGeom>
          <a:noFill/>
          <a:ln w="28575">
            <a:solidFill>
              <a:schemeClr val="tx1"/>
            </a:solidFill>
            <a:prstDash val="sysDot"/>
            <a:round/>
            <a:headEnd/>
            <a:tailEnd type="triangle" w="med" len="med"/>
          </a:ln>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4" name="2 İçerik Yer Tutucusu"/>
          <p:cNvSpPr>
            <a:spLocks noGrp="1"/>
          </p:cNvSpPr>
          <p:nvPr>
            <p:ph idx="4294967295"/>
          </p:nvPr>
        </p:nvSpPr>
        <p:spPr>
          <a:xfrm>
            <a:off x="980207" y="1194595"/>
            <a:ext cx="7470775" cy="1712912"/>
          </a:xfrm>
        </p:spPr>
        <p:txBody>
          <a:bodyPr>
            <a:normAutofit/>
          </a:bodyPr>
          <a:lstStyle/>
          <a:p>
            <a:pPr marL="87313" indent="3175" algn="just">
              <a:buFont typeface="Arial" charset="0"/>
              <a:buNone/>
            </a:pPr>
            <a:r>
              <a:rPr lang="tr-TR" sz="2000" dirty="0"/>
              <a:t>Seri devrede iki nokta arasında akım için sadece bir yol vardır. Her bir direnç üzerinden de aynı akım geçer. Aşağıda devreler değişik görünüşlerde olsalar da hepsinin ortak özelliği vardır. </a:t>
            </a:r>
            <a:r>
              <a:rPr lang="tr-TR" sz="2000" dirty="0" err="1"/>
              <a:t>Hepside</a:t>
            </a:r>
            <a:r>
              <a:rPr lang="tr-TR" sz="2000" dirty="0"/>
              <a:t> seri bağlıdır.	</a:t>
            </a:r>
          </a:p>
        </p:txBody>
      </p:sp>
      <p:sp>
        <p:nvSpPr>
          <p:cNvPr id="76816" name="1 Başlık"/>
          <p:cNvSpPr>
            <a:spLocks/>
          </p:cNvSpPr>
          <p:nvPr/>
        </p:nvSpPr>
        <p:spPr bwMode="auto">
          <a:xfrm>
            <a:off x="1475656" y="261939"/>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1. SERİ DİRENÇLER</a:t>
            </a:r>
            <a:r>
              <a:rPr lang="tr-TR" dirty="0"/>
              <a:t> </a:t>
            </a:r>
          </a:p>
        </p:txBody>
      </p:sp>
      <p:sp>
        <p:nvSpPr>
          <p:cNvPr id="7681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76818"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76819" name="Rectangle 7"/>
          <p:cNvSpPr>
            <a:spLocks noChangeArrowheads="1"/>
          </p:cNvSpPr>
          <p:nvPr/>
        </p:nvSpPr>
        <p:spPr bwMode="auto">
          <a:xfrm>
            <a:off x="0" y="2833688"/>
            <a:ext cx="9144000" cy="0"/>
          </a:xfrm>
          <a:prstGeom prst="rect">
            <a:avLst/>
          </a:prstGeom>
          <a:noFill/>
          <a:ln w="9525">
            <a:noFill/>
            <a:miter lim="800000"/>
            <a:headEnd/>
            <a:tailEnd/>
          </a:ln>
        </p:spPr>
        <p:txBody>
          <a:bodyPr wrap="none" anchor="ctr">
            <a:spAutoFit/>
          </a:bodyPr>
          <a:lstStyle/>
          <a:p>
            <a:endParaRPr lang="tr-TR"/>
          </a:p>
        </p:txBody>
      </p:sp>
      <p:sp>
        <p:nvSpPr>
          <p:cNvPr id="76820" name="Rectangle 10"/>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tr-TR"/>
          </a:p>
        </p:txBody>
      </p:sp>
      <p:sp>
        <p:nvSpPr>
          <p:cNvPr id="76821" name="Rectangle 14"/>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graphicFrame>
        <p:nvGraphicFramePr>
          <p:cNvPr id="76813" name="Object 13"/>
          <p:cNvGraphicFramePr>
            <a:graphicFrameLocks noChangeAspect="1"/>
          </p:cNvGraphicFramePr>
          <p:nvPr>
            <p:extLst>
              <p:ext uri="{D42A27DB-BD31-4B8C-83A1-F6EECF244321}">
                <p14:modId xmlns:p14="http://schemas.microsoft.com/office/powerpoint/2010/main" val="3959606734"/>
              </p:ext>
            </p:extLst>
          </p:nvPr>
        </p:nvGraphicFramePr>
        <p:xfrm>
          <a:off x="755576" y="3168650"/>
          <a:ext cx="7920038" cy="2690812"/>
        </p:xfrm>
        <a:graphic>
          <a:graphicData uri="http://schemas.openxmlformats.org/presentationml/2006/ole">
            <mc:AlternateContent xmlns:mc="http://schemas.openxmlformats.org/markup-compatibility/2006">
              <mc:Choice xmlns:v="urn:schemas-microsoft-com:vml" Requires="v">
                <p:oleObj spid="_x0000_s76823" name="Visio" r:id="rId3" imgW="5561640" imgH="2146320" progId="Visio.Drawing.11">
                  <p:embed/>
                </p:oleObj>
              </mc:Choice>
              <mc:Fallback>
                <p:oleObj name="Visio" r:id="rId3" imgW="5561640" imgH="2146320" progId="Visio.Drawing.11">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b="13661"/>
                      <a:stretch>
                        <a:fillRect/>
                      </a:stretch>
                    </p:blipFill>
                    <p:spPr bwMode="auto">
                      <a:xfrm>
                        <a:off x="755576" y="3168650"/>
                        <a:ext cx="7920038" cy="269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6" name="2 İçerik Yer Tutucusu"/>
          <p:cNvSpPr>
            <a:spLocks noGrp="1"/>
          </p:cNvSpPr>
          <p:nvPr>
            <p:ph idx="4294967295"/>
          </p:nvPr>
        </p:nvSpPr>
        <p:spPr>
          <a:xfrm>
            <a:off x="702072" y="1165639"/>
            <a:ext cx="8027987" cy="2343150"/>
          </a:xfrm>
        </p:spPr>
        <p:txBody>
          <a:bodyPr>
            <a:normAutofit lnSpcReduction="10000"/>
          </a:bodyPr>
          <a:lstStyle/>
          <a:p>
            <a:pPr marL="87313" indent="3175" algn="just">
              <a:buFont typeface="Arial" charset="0"/>
              <a:buNone/>
            </a:pPr>
            <a:r>
              <a:rPr lang="tr-TR" sz="2200" dirty="0"/>
              <a:t>Seri bir devrede bütün noktalardaki akım aynıdır. Yani seri bir devrede her bir dirençten aynı akım geçer. Aşağıdaki şekilde de görüldüğü gibi R</a:t>
            </a:r>
            <a:r>
              <a:rPr lang="tr-TR" sz="2200" baseline="-25000" dirty="0"/>
              <a:t>1</a:t>
            </a:r>
            <a:r>
              <a:rPr lang="tr-TR" sz="2200" dirty="0"/>
              <a:t>, R</a:t>
            </a:r>
            <a:r>
              <a:rPr lang="tr-TR" sz="2200" baseline="-25000" dirty="0"/>
              <a:t>2</a:t>
            </a:r>
            <a:r>
              <a:rPr lang="tr-TR" sz="2200" dirty="0"/>
              <a:t> ve R</a:t>
            </a:r>
            <a:r>
              <a:rPr lang="tr-TR" sz="2200" baseline="-25000" dirty="0"/>
              <a:t>3</a:t>
            </a:r>
            <a:r>
              <a:rPr lang="tr-TR" sz="2200" dirty="0"/>
              <a:t> dirençlerinden hep aynı I akımı geçecektir. Bunu test etmek için her bir direncin önüne bir ampermetre bağlayabiliriz. Bu durumda da her ampermetrede de aynı akım ölçülecektir.</a:t>
            </a:r>
          </a:p>
        </p:txBody>
      </p:sp>
      <p:sp>
        <p:nvSpPr>
          <p:cNvPr id="77838" name="1 Başlık"/>
          <p:cNvSpPr>
            <a:spLocks/>
          </p:cNvSpPr>
          <p:nvPr/>
        </p:nvSpPr>
        <p:spPr bwMode="auto">
          <a:xfrm>
            <a:off x="1259632" y="387764"/>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SERİ DEVREDE AKIM VE OHM KANUNU</a:t>
            </a:r>
            <a:endParaRPr lang="tr-TR" dirty="0"/>
          </a:p>
        </p:txBody>
      </p:sp>
      <p:sp>
        <p:nvSpPr>
          <p:cNvPr id="77839"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77840"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77841" name="Rectangle 7"/>
          <p:cNvSpPr>
            <a:spLocks noChangeArrowheads="1"/>
          </p:cNvSpPr>
          <p:nvPr/>
        </p:nvSpPr>
        <p:spPr bwMode="auto">
          <a:xfrm>
            <a:off x="0" y="2833688"/>
            <a:ext cx="9144000" cy="0"/>
          </a:xfrm>
          <a:prstGeom prst="rect">
            <a:avLst/>
          </a:prstGeom>
          <a:noFill/>
          <a:ln w="9525">
            <a:noFill/>
            <a:miter lim="800000"/>
            <a:headEnd/>
            <a:tailEnd/>
          </a:ln>
        </p:spPr>
        <p:txBody>
          <a:bodyPr wrap="none" anchor="ctr">
            <a:spAutoFit/>
          </a:bodyPr>
          <a:lstStyle/>
          <a:p>
            <a:endParaRPr lang="tr-TR"/>
          </a:p>
        </p:txBody>
      </p:sp>
      <p:sp>
        <p:nvSpPr>
          <p:cNvPr id="77842" name="Rectangle 8"/>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tr-TR"/>
          </a:p>
        </p:txBody>
      </p:sp>
      <p:sp>
        <p:nvSpPr>
          <p:cNvPr id="77843" name="Rectangle 9"/>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sp>
        <p:nvSpPr>
          <p:cNvPr id="77844" name="Rectangle 12"/>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1F61A3F6-8795-4219-98DF-0119D0E040B5}"/>
              </a:ext>
            </a:extLst>
          </p:cNvPr>
          <p:cNvPicPr>
            <a:picLocks noChangeAspect="1"/>
          </p:cNvPicPr>
          <p:nvPr/>
        </p:nvPicPr>
        <p:blipFill>
          <a:blip r:embed="rId2"/>
          <a:stretch>
            <a:fillRect/>
          </a:stretch>
        </p:blipFill>
        <p:spPr>
          <a:xfrm>
            <a:off x="1115616" y="3738148"/>
            <a:ext cx="7200900" cy="2343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2 İçerik Yer Tutucusu"/>
          <p:cNvSpPr>
            <a:spLocks noGrp="1"/>
          </p:cNvSpPr>
          <p:nvPr>
            <p:ph idx="4294967295"/>
          </p:nvPr>
        </p:nvSpPr>
        <p:spPr>
          <a:xfrm>
            <a:off x="1036365" y="1198194"/>
            <a:ext cx="8820150" cy="1058862"/>
          </a:xfrm>
        </p:spPr>
        <p:txBody>
          <a:bodyPr/>
          <a:lstStyle/>
          <a:p>
            <a:pPr marL="87313" indent="3175">
              <a:buFont typeface="Arial" charset="0"/>
              <a:buNone/>
            </a:pPr>
            <a:r>
              <a:rPr lang="tr-TR" sz="2200" b="1" dirty="0"/>
              <a:t>ÖRNEK–2:</a:t>
            </a:r>
            <a:endParaRPr lang="tr-TR" sz="2200" dirty="0"/>
          </a:p>
          <a:p>
            <a:pPr marL="87313" indent="3175">
              <a:buFont typeface="Arial" charset="0"/>
              <a:buNone/>
            </a:pPr>
            <a:r>
              <a:rPr lang="tr-TR" sz="2200" dirty="0"/>
              <a:t>Aşağıdaki seri devrede toplam direnci ve toplam akımı bulunuz.</a:t>
            </a:r>
          </a:p>
        </p:txBody>
      </p:sp>
      <p:sp>
        <p:nvSpPr>
          <p:cNvPr id="78866" name="1 Başlık"/>
          <p:cNvSpPr>
            <a:spLocks/>
          </p:cNvSpPr>
          <p:nvPr/>
        </p:nvSpPr>
        <p:spPr bwMode="auto">
          <a:xfrm>
            <a:off x="1331640" y="331789"/>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SERİ DEVREDE AKIM VE OHM KANUNU</a:t>
            </a:r>
            <a:endParaRPr lang="tr-TR" dirty="0"/>
          </a:p>
        </p:txBody>
      </p:sp>
      <p:sp>
        <p:nvSpPr>
          <p:cNvPr id="7886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78868"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78869"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78870"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78871" name="Rectangle 9"/>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sp>
        <p:nvSpPr>
          <p:cNvPr id="78872"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78873" name="Rectangle 13"/>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graphicFrame>
        <p:nvGraphicFramePr>
          <p:cNvPr id="78860" name="Object 12"/>
          <p:cNvGraphicFramePr>
            <a:graphicFrameLocks noChangeAspect="1"/>
          </p:cNvGraphicFramePr>
          <p:nvPr>
            <p:extLst>
              <p:ext uri="{D42A27DB-BD31-4B8C-83A1-F6EECF244321}">
                <p14:modId xmlns:p14="http://schemas.microsoft.com/office/powerpoint/2010/main" val="169284130"/>
              </p:ext>
            </p:extLst>
          </p:nvPr>
        </p:nvGraphicFramePr>
        <p:xfrm>
          <a:off x="678863" y="2759076"/>
          <a:ext cx="2951163" cy="1885950"/>
        </p:xfrm>
        <a:graphic>
          <a:graphicData uri="http://schemas.openxmlformats.org/presentationml/2006/ole">
            <mc:AlternateContent xmlns:mc="http://schemas.openxmlformats.org/markup-compatibility/2006">
              <mc:Choice xmlns:v="urn:schemas-microsoft-com:vml" Requires="v">
                <p:oleObj spid="_x0000_s78882" name="Visio" r:id="rId3" imgW="2942640" imgH="1884960" progId="Visio.Drawing.11">
                  <p:embed/>
                </p:oleObj>
              </mc:Choice>
              <mc:Fallback>
                <p:oleObj name="Visio" r:id="rId3" imgW="2942640" imgH="1884960" progId="Visio.Drawing.11">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63" y="2759076"/>
                        <a:ext cx="2951163"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74" name="Text Box 14"/>
          <p:cNvSpPr txBox="1">
            <a:spLocks noChangeArrowheads="1"/>
          </p:cNvSpPr>
          <p:nvPr/>
        </p:nvSpPr>
        <p:spPr bwMode="auto">
          <a:xfrm>
            <a:off x="3630026" y="2565400"/>
            <a:ext cx="5256213" cy="3095625"/>
          </a:xfrm>
          <a:prstGeom prst="rect">
            <a:avLst/>
          </a:prstGeom>
          <a:noFill/>
          <a:ln w="9525">
            <a:noFill/>
            <a:miter lim="800000"/>
            <a:headEnd/>
            <a:tailEnd/>
          </a:ln>
        </p:spPr>
        <p:txBody>
          <a:bodyPr/>
          <a:lstStyle/>
          <a:p>
            <a:r>
              <a:rPr lang="tr-TR" sz="2000" dirty="0">
                <a:latin typeface="Calibri" pitchFamily="34" charset="0"/>
              </a:rPr>
              <a:t>ÇÖZÜM:</a:t>
            </a:r>
          </a:p>
          <a:p>
            <a:endParaRPr lang="tr-TR" sz="2000" dirty="0">
              <a:latin typeface="Calibri" pitchFamily="34" charset="0"/>
            </a:endParaRPr>
          </a:p>
          <a:p>
            <a:r>
              <a:rPr lang="tr-TR" sz="2000" dirty="0">
                <a:latin typeface="Calibri" pitchFamily="34" charset="0"/>
              </a:rPr>
              <a:t>Toplam direnç dirençlerin cebirsel toplamıdır.</a:t>
            </a:r>
          </a:p>
          <a:p>
            <a:endParaRPr lang="tr-TR" sz="2000" dirty="0">
              <a:latin typeface="Calibri" pitchFamily="34" charset="0"/>
            </a:endParaRPr>
          </a:p>
          <a:p>
            <a:r>
              <a:rPr lang="tr-TR" sz="2000" dirty="0">
                <a:latin typeface="Calibri" pitchFamily="34" charset="0"/>
              </a:rPr>
              <a:t>R</a:t>
            </a:r>
            <a:r>
              <a:rPr lang="tr-TR" sz="2000" baseline="-25000" dirty="0">
                <a:latin typeface="Calibri" pitchFamily="34" charset="0"/>
              </a:rPr>
              <a:t>T</a:t>
            </a:r>
            <a:r>
              <a:rPr lang="tr-TR" sz="2000" dirty="0">
                <a:latin typeface="Calibri" pitchFamily="34" charset="0"/>
              </a:rPr>
              <a:t> = 3</a:t>
            </a:r>
            <a:r>
              <a:rPr lang="tr-TR" sz="2000" dirty="0">
                <a:latin typeface="Calibri" pitchFamily="34" charset="0"/>
                <a:sym typeface="Symbol" pitchFamily="18" charset="2"/>
              </a:rPr>
              <a:t></a:t>
            </a:r>
            <a:r>
              <a:rPr lang="tr-TR" sz="2000" dirty="0">
                <a:latin typeface="Calibri" pitchFamily="34" charset="0"/>
              </a:rPr>
              <a:t> + 2</a:t>
            </a:r>
            <a:r>
              <a:rPr lang="tr-TR" sz="2000" dirty="0">
                <a:latin typeface="Calibri" pitchFamily="34" charset="0"/>
                <a:sym typeface="Symbol" pitchFamily="18" charset="2"/>
              </a:rPr>
              <a:t></a:t>
            </a:r>
            <a:r>
              <a:rPr lang="tr-TR" sz="2000" dirty="0">
                <a:latin typeface="Calibri" pitchFamily="34" charset="0"/>
              </a:rPr>
              <a:t> + 5</a:t>
            </a:r>
            <a:r>
              <a:rPr lang="tr-TR" sz="2000" dirty="0">
                <a:latin typeface="Calibri" pitchFamily="34" charset="0"/>
                <a:sym typeface="Symbol" pitchFamily="18" charset="2"/>
              </a:rPr>
              <a:t></a:t>
            </a:r>
            <a:r>
              <a:rPr lang="tr-TR" sz="2000" dirty="0">
                <a:latin typeface="Calibri" pitchFamily="34" charset="0"/>
              </a:rPr>
              <a:t> + 6</a:t>
            </a:r>
            <a:r>
              <a:rPr lang="tr-TR" sz="2000" dirty="0">
                <a:latin typeface="Calibri" pitchFamily="34" charset="0"/>
                <a:sym typeface="Symbol" pitchFamily="18" charset="2"/>
              </a:rPr>
              <a:t></a:t>
            </a:r>
            <a:r>
              <a:rPr lang="tr-TR" sz="2000" dirty="0">
                <a:latin typeface="Calibri" pitchFamily="34" charset="0"/>
              </a:rPr>
              <a:t> + 4</a:t>
            </a:r>
            <a:r>
              <a:rPr lang="tr-TR" sz="2000" dirty="0">
                <a:latin typeface="Calibri" pitchFamily="34" charset="0"/>
                <a:sym typeface="Symbol" pitchFamily="18" charset="2"/>
              </a:rPr>
              <a:t></a:t>
            </a:r>
            <a:r>
              <a:rPr lang="tr-TR" sz="2000" dirty="0">
                <a:latin typeface="Calibri" pitchFamily="34" charset="0"/>
              </a:rPr>
              <a:t> + 10</a:t>
            </a:r>
            <a:r>
              <a:rPr lang="tr-TR" sz="2000" dirty="0">
                <a:latin typeface="Calibri" pitchFamily="34" charset="0"/>
                <a:sym typeface="Symbol" pitchFamily="18" charset="2"/>
              </a:rPr>
              <a:t></a:t>
            </a:r>
            <a:r>
              <a:rPr lang="tr-TR" sz="2000" dirty="0">
                <a:latin typeface="Calibri" pitchFamily="34" charset="0"/>
              </a:rPr>
              <a:t> + 2</a:t>
            </a:r>
            <a:r>
              <a:rPr lang="tr-TR" sz="2000" dirty="0">
                <a:latin typeface="Calibri" pitchFamily="34" charset="0"/>
                <a:sym typeface="Symbol" pitchFamily="18" charset="2"/>
              </a:rPr>
              <a:t></a:t>
            </a:r>
            <a:r>
              <a:rPr lang="tr-TR" sz="2000" dirty="0">
                <a:latin typeface="Calibri" pitchFamily="34" charset="0"/>
              </a:rPr>
              <a:t> = 32</a:t>
            </a:r>
            <a:r>
              <a:rPr lang="tr-TR" sz="2000" dirty="0">
                <a:latin typeface="Calibri" pitchFamily="34" charset="0"/>
                <a:sym typeface="Symbol" pitchFamily="18" charset="2"/>
              </a:rPr>
              <a:t></a:t>
            </a:r>
            <a:endParaRPr lang="tr-TR" sz="2000" dirty="0">
              <a:latin typeface="Calibri" pitchFamily="34" charset="0"/>
            </a:endParaRPr>
          </a:p>
          <a:p>
            <a:endParaRPr lang="tr-TR" sz="2000" dirty="0">
              <a:latin typeface="Calibri" pitchFamily="34" charset="0"/>
            </a:endParaRPr>
          </a:p>
          <a:p>
            <a:r>
              <a:rPr lang="tr-TR" sz="2000" dirty="0" err="1">
                <a:latin typeface="Calibri" pitchFamily="34" charset="0"/>
              </a:rPr>
              <a:t>Ohm</a:t>
            </a:r>
            <a:r>
              <a:rPr lang="tr-TR" sz="2000" dirty="0">
                <a:latin typeface="Calibri" pitchFamily="34" charset="0"/>
              </a:rPr>
              <a:t> kanunundan akım kolayca hesaplanır.</a:t>
            </a:r>
          </a:p>
          <a:p>
            <a:endParaRPr lang="tr-TR" sz="2000" dirty="0">
              <a:latin typeface="Calibri" pitchFamily="34" charset="0"/>
            </a:endParaRPr>
          </a:p>
          <a:p>
            <a:endParaRPr lang="tr-TR" sz="2000" dirty="0">
              <a:latin typeface="Calibri" pitchFamily="34" charset="0"/>
            </a:endParaRPr>
          </a:p>
        </p:txBody>
      </p:sp>
      <p:sp>
        <p:nvSpPr>
          <p:cNvPr id="78875"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78863" name="Object 15"/>
          <p:cNvGraphicFramePr>
            <a:graphicFrameLocks noChangeAspect="1"/>
          </p:cNvGraphicFramePr>
          <p:nvPr>
            <p:extLst>
              <p:ext uri="{D42A27DB-BD31-4B8C-83A1-F6EECF244321}">
                <p14:modId xmlns:p14="http://schemas.microsoft.com/office/powerpoint/2010/main" val="1187582680"/>
              </p:ext>
            </p:extLst>
          </p:nvPr>
        </p:nvGraphicFramePr>
        <p:xfrm>
          <a:off x="4583113" y="5199062"/>
          <a:ext cx="2592388" cy="781050"/>
        </p:xfrm>
        <a:graphic>
          <a:graphicData uri="http://schemas.openxmlformats.org/presentationml/2006/ole">
            <mc:AlternateContent xmlns:mc="http://schemas.openxmlformats.org/markup-compatibility/2006">
              <mc:Choice xmlns:v="urn:schemas-microsoft-com:vml" Requires="v">
                <p:oleObj spid="_x0000_s78883" name="Denklem" r:id="rId5" imgW="1231366" imgH="368140" progId="Equation.3">
                  <p:embed/>
                </p:oleObj>
              </mc:Choice>
              <mc:Fallback>
                <p:oleObj name="Denklem" r:id="rId5" imgW="1231366" imgH="36814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5199062"/>
                        <a:ext cx="2592388"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9" name="2 İçerik Yer Tutucusu"/>
          <p:cNvSpPr>
            <a:spLocks noGrp="1"/>
          </p:cNvSpPr>
          <p:nvPr>
            <p:ph idx="4294967295"/>
          </p:nvPr>
        </p:nvSpPr>
        <p:spPr>
          <a:xfrm>
            <a:off x="639763" y="1024732"/>
            <a:ext cx="7886700" cy="1589088"/>
          </a:xfrm>
        </p:spPr>
        <p:txBody>
          <a:bodyPr>
            <a:normAutofit fontScale="92500"/>
          </a:bodyPr>
          <a:lstStyle/>
          <a:p>
            <a:pPr marL="87313" indent="3175" algn="just">
              <a:buFont typeface="Arial" charset="0"/>
              <a:buNone/>
            </a:pPr>
            <a:r>
              <a:rPr lang="tr-TR" sz="2000" dirty="0"/>
              <a:t>Gerilim Kaynağı yüke sabit bir gerilim sağlayan enerji kaynağıdır. Piller ve güç kaynakları gerilim kaynağına örnek olarak verilebilir. İki veya daha fazla gerilim kaynağı seri olarak bağlanırsa toplam gerilim, kaynakların kutup yönleri dikkate alınarak her bir kaynağın değeri cebirsel olarak toplanır. </a:t>
            </a:r>
          </a:p>
        </p:txBody>
      </p:sp>
      <p:sp>
        <p:nvSpPr>
          <p:cNvPr id="79891" name="1 Başlık"/>
          <p:cNvSpPr>
            <a:spLocks/>
          </p:cNvSpPr>
          <p:nvPr/>
        </p:nvSpPr>
        <p:spPr bwMode="auto">
          <a:xfrm>
            <a:off x="1331640" y="300652"/>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3. SERİ BAĞLI GERİLİM KAYNAKLARI</a:t>
            </a:r>
            <a:endParaRPr lang="tr-TR" sz="3000" dirty="0"/>
          </a:p>
        </p:txBody>
      </p:sp>
      <p:sp>
        <p:nvSpPr>
          <p:cNvPr id="7989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79893"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79894"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79895"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79896" name="Rectangle 9"/>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sp>
        <p:nvSpPr>
          <p:cNvPr id="79897"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79898"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7989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79900" name="Rectangle 17"/>
          <p:cNvSpPr>
            <a:spLocks noChangeArrowheads="1"/>
          </p:cNvSpPr>
          <p:nvPr/>
        </p:nvSpPr>
        <p:spPr bwMode="auto">
          <a:xfrm>
            <a:off x="0" y="2376488"/>
            <a:ext cx="9144000" cy="0"/>
          </a:xfrm>
          <a:prstGeom prst="rect">
            <a:avLst/>
          </a:prstGeom>
          <a:noFill/>
          <a:ln w="9525">
            <a:noFill/>
            <a:miter lim="800000"/>
            <a:headEnd/>
            <a:tailEnd/>
          </a:ln>
        </p:spPr>
        <p:txBody>
          <a:bodyPr wrap="none" anchor="ctr">
            <a:spAutoFit/>
          </a:bodyPr>
          <a:lstStyle/>
          <a:p>
            <a:endParaRPr lang="tr-TR"/>
          </a:p>
        </p:txBody>
      </p:sp>
      <p:sp>
        <p:nvSpPr>
          <p:cNvPr id="79901" name="Rectangle 18"/>
          <p:cNvSpPr>
            <a:spLocks noChangeArrowheads="1"/>
          </p:cNvSpPr>
          <p:nvPr/>
        </p:nvSpPr>
        <p:spPr bwMode="auto">
          <a:xfrm>
            <a:off x="3055143" y="5891552"/>
            <a:ext cx="3033713" cy="396875"/>
          </a:xfrm>
          <a:prstGeom prst="rect">
            <a:avLst/>
          </a:prstGeom>
          <a:noFill/>
          <a:ln w="9525">
            <a:noFill/>
            <a:miter lim="800000"/>
            <a:headEnd/>
            <a:tailEnd/>
          </a:ln>
        </p:spPr>
        <p:txBody>
          <a:bodyPr wrap="none" anchor="ctr">
            <a:spAutoFit/>
          </a:bodyPr>
          <a:lstStyle/>
          <a:p>
            <a:r>
              <a:rPr lang="tr-TR" sz="2000" dirty="0">
                <a:latin typeface="Calibri" pitchFamily="34" charset="0"/>
              </a:rPr>
              <a:t>El feneri ve elektrik devresi </a:t>
            </a:r>
          </a:p>
        </p:txBody>
      </p:sp>
      <p:pic>
        <p:nvPicPr>
          <p:cNvPr id="2" name="Resim 1">
            <a:extLst>
              <a:ext uri="{FF2B5EF4-FFF2-40B4-BE49-F238E27FC236}">
                <a16:creationId xmlns:a16="http://schemas.microsoft.com/office/drawing/2014/main" id="{F5D99E41-523F-4F94-80FB-4E447006D9CF}"/>
              </a:ext>
            </a:extLst>
          </p:cNvPr>
          <p:cNvPicPr>
            <a:picLocks noChangeAspect="1"/>
          </p:cNvPicPr>
          <p:nvPr/>
        </p:nvPicPr>
        <p:blipFill>
          <a:blip r:embed="rId2"/>
          <a:stretch>
            <a:fillRect/>
          </a:stretch>
        </p:blipFill>
        <p:spPr>
          <a:xfrm>
            <a:off x="887413" y="2871958"/>
            <a:ext cx="7391400" cy="3000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3" name="2 İçerik Yer Tutucusu"/>
          <p:cNvSpPr>
            <a:spLocks noGrp="1"/>
          </p:cNvSpPr>
          <p:nvPr>
            <p:ph idx="4294967295"/>
          </p:nvPr>
        </p:nvSpPr>
        <p:spPr>
          <a:xfrm>
            <a:off x="1062038" y="1077913"/>
            <a:ext cx="8081962" cy="5005387"/>
          </a:xfrm>
        </p:spPr>
        <p:txBody>
          <a:bodyPr>
            <a:normAutofit fontScale="92500" lnSpcReduction="10000"/>
          </a:bodyPr>
          <a:lstStyle/>
          <a:p>
            <a:pPr marL="87313" indent="3175">
              <a:buFont typeface="Arial" charset="0"/>
              <a:buNone/>
            </a:pPr>
            <a:r>
              <a:rPr lang="tr-TR" sz="2200" b="1" dirty="0"/>
              <a:t>ÖRNEK–3:</a:t>
            </a:r>
            <a:endParaRPr lang="tr-TR" sz="2200" dirty="0"/>
          </a:p>
          <a:p>
            <a:pPr marL="87313" indent="3175">
              <a:buFont typeface="Arial" charset="0"/>
              <a:buNone/>
            </a:pPr>
            <a:r>
              <a:rPr lang="tr-TR" sz="2200" dirty="0"/>
              <a:t>Aşağıdaki şekilde pillerin oluşturduğu toplam gerilim kaç volttur. </a:t>
            </a:r>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r>
              <a:rPr lang="tr-TR" sz="2200" dirty="0"/>
              <a:t>ÇÖZÜM:</a:t>
            </a:r>
          </a:p>
          <a:p>
            <a:pPr marL="87313" indent="3175">
              <a:buFont typeface="Arial" charset="0"/>
              <a:buNone/>
            </a:pPr>
            <a:r>
              <a:rPr lang="tr-TR" sz="2200" dirty="0"/>
              <a:t>Şekle baktığımızda V</a:t>
            </a:r>
            <a:r>
              <a:rPr lang="tr-TR" sz="2200" baseline="-25000" dirty="0"/>
              <a:t>1</a:t>
            </a:r>
            <a:r>
              <a:rPr lang="tr-TR" sz="2200" dirty="0"/>
              <a:t>,V</a:t>
            </a:r>
            <a:r>
              <a:rPr lang="tr-TR" sz="2200" baseline="-25000" dirty="0"/>
              <a:t>3</a:t>
            </a:r>
            <a:r>
              <a:rPr lang="tr-TR" sz="2200" dirty="0"/>
              <a:t> doğru V</a:t>
            </a:r>
            <a:r>
              <a:rPr lang="tr-TR" sz="2200" baseline="-25000" dirty="0"/>
              <a:t>2</a:t>
            </a:r>
            <a:r>
              <a:rPr lang="tr-TR" sz="2200" dirty="0"/>
              <a:t> ters yönde bağlanmıştır. Buna göre kaynakların cebirsel toplamı şöyledir;</a:t>
            </a:r>
          </a:p>
          <a:p>
            <a:pPr marL="87313" indent="3175">
              <a:buFont typeface="Arial" charset="0"/>
              <a:buNone/>
            </a:pPr>
            <a:r>
              <a:rPr lang="tr-TR" sz="2200" dirty="0"/>
              <a:t>V</a:t>
            </a:r>
            <a:r>
              <a:rPr lang="tr-TR" sz="2200" baseline="-25000" dirty="0"/>
              <a:t>T</a:t>
            </a:r>
            <a:r>
              <a:rPr lang="tr-TR" sz="2200" dirty="0"/>
              <a:t> = V</a:t>
            </a:r>
            <a:r>
              <a:rPr lang="tr-TR" sz="2200" baseline="-25000" dirty="0"/>
              <a:t>1</a:t>
            </a:r>
            <a:r>
              <a:rPr lang="tr-TR" sz="2200" dirty="0"/>
              <a:t> – V</a:t>
            </a:r>
            <a:r>
              <a:rPr lang="tr-TR" sz="2200" baseline="-25000" dirty="0"/>
              <a:t>2</a:t>
            </a:r>
            <a:r>
              <a:rPr lang="tr-TR" sz="2200" dirty="0"/>
              <a:t> + V</a:t>
            </a:r>
            <a:r>
              <a:rPr lang="tr-TR" sz="2200" baseline="-25000" dirty="0"/>
              <a:t>3</a:t>
            </a:r>
            <a:r>
              <a:rPr lang="tr-TR" sz="2200" dirty="0"/>
              <a:t> = 1,5V – 1,5V + 1,5V = 1,5V</a:t>
            </a:r>
          </a:p>
        </p:txBody>
      </p:sp>
      <p:sp>
        <p:nvSpPr>
          <p:cNvPr id="80915" name="1 Başlık"/>
          <p:cNvSpPr>
            <a:spLocks/>
          </p:cNvSpPr>
          <p:nvPr/>
        </p:nvSpPr>
        <p:spPr bwMode="auto">
          <a:xfrm>
            <a:off x="1259632" y="299638"/>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3. SERİ BAĞLI GERİLİM KAYNAKLARI</a:t>
            </a:r>
            <a:endParaRPr lang="tr-TR" sz="3000" dirty="0"/>
          </a:p>
        </p:txBody>
      </p:sp>
      <p:sp>
        <p:nvSpPr>
          <p:cNvPr id="8091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80917" name="Rectangle 6"/>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8091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80919"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80920" name="Rectangle 9"/>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80921" name="Rectangle 10"/>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80922" name="Rectangle 11"/>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8092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0924" name="Rectangle 13"/>
          <p:cNvSpPr>
            <a:spLocks noChangeArrowheads="1"/>
          </p:cNvSpPr>
          <p:nvPr/>
        </p:nvSpPr>
        <p:spPr bwMode="auto">
          <a:xfrm>
            <a:off x="0" y="2376488"/>
            <a:ext cx="9144000" cy="0"/>
          </a:xfrm>
          <a:prstGeom prst="rect">
            <a:avLst/>
          </a:prstGeom>
          <a:noFill/>
          <a:ln w="9525">
            <a:noFill/>
            <a:miter lim="800000"/>
            <a:headEnd/>
            <a:tailEnd/>
          </a:ln>
        </p:spPr>
        <p:txBody>
          <a:bodyPr wrap="none" anchor="ctr">
            <a:spAutoFit/>
          </a:bodyPr>
          <a:lstStyle/>
          <a:p>
            <a:endParaRPr lang="tr-TR"/>
          </a:p>
        </p:txBody>
      </p:sp>
      <p:sp>
        <p:nvSpPr>
          <p:cNvPr id="80925" name="Rectangle 17"/>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tr-TR"/>
          </a:p>
        </p:txBody>
      </p:sp>
      <p:graphicFrame>
        <p:nvGraphicFramePr>
          <p:cNvPr id="80912" name="Object 16"/>
          <p:cNvGraphicFramePr>
            <a:graphicFrameLocks noChangeAspect="1"/>
          </p:cNvGraphicFramePr>
          <p:nvPr>
            <p:extLst>
              <p:ext uri="{D42A27DB-BD31-4B8C-83A1-F6EECF244321}">
                <p14:modId xmlns:p14="http://schemas.microsoft.com/office/powerpoint/2010/main" val="2217958139"/>
              </p:ext>
            </p:extLst>
          </p:nvPr>
        </p:nvGraphicFramePr>
        <p:xfrm>
          <a:off x="2207370" y="2387207"/>
          <a:ext cx="3167062" cy="1889125"/>
        </p:xfrm>
        <a:graphic>
          <a:graphicData uri="http://schemas.openxmlformats.org/presentationml/2006/ole">
            <mc:AlternateContent xmlns:mc="http://schemas.openxmlformats.org/markup-compatibility/2006">
              <mc:Choice xmlns:v="urn:schemas-microsoft-com:vml" Requires="v">
                <p:oleObj spid="_x0000_s80922" name="Visio" r:id="rId3" imgW="2137982" imgH="1265644" progId="Visio.Drawing.11">
                  <p:embed/>
                </p:oleObj>
              </mc:Choice>
              <mc:Fallback>
                <p:oleObj name="Visio" r:id="rId3" imgW="2137982" imgH="1265644"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370" y="2387207"/>
                        <a:ext cx="3167062" cy="188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Devre</Template>
  <TotalTime>473</TotalTime>
  <Words>881</Words>
  <Application>Microsoft Office PowerPoint</Application>
  <PresentationFormat>Ekran Gösterisi (4:3)</PresentationFormat>
  <Paragraphs>128</Paragraphs>
  <Slides>22</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2</vt:i4>
      </vt:variant>
      <vt:variant>
        <vt:lpstr>Slayt Başlıkları</vt:lpstr>
      </vt:variant>
      <vt:variant>
        <vt:i4>22</vt:i4>
      </vt:variant>
    </vt:vector>
  </HeadingPairs>
  <TitlesOfParts>
    <vt:vector size="28" baseType="lpstr">
      <vt:lpstr>Arial</vt:lpstr>
      <vt:lpstr>Calibri</vt:lpstr>
      <vt:lpstr>Tw Cen MT</vt:lpstr>
      <vt:lpstr>Devre</vt:lpstr>
      <vt:lpstr>Visio</vt:lpstr>
      <vt:lpstr>Denklem</vt:lpstr>
      <vt:lpstr>TEMEL ELEKTRİK-ELEKTRONİK </vt:lpstr>
      <vt:lpstr>BÖLÜM 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58</cp:revision>
  <dcterms:created xsi:type="dcterms:W3CDTF">2010-07-02T13:32:24Z</dcterms:created>
  <dcterms:modified xsi:type="dcterms:W3CDTF">2019-09-17T18:53:22Z</dcterms:modified>
</cp:coreProperties>
</file>