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00" r:id="rId2"/>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2" r:id="rId22"/>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e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C07451DF-9F4F-441C-8586-20DBB31E5B78}"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520FD0FA-D742-4F27-AEF9-2407F899741B}" type="slidenum">
              <a:rPr lang="tr-TR" smtClean="0"/>
              <a:pPr>
                <a:defRPr/>
              </a:pPr>
              <a:t>‹#›</a:t>
            </a:fld>
            <a:endParaRPr lang="tr-TR"/>
          </a:p>
        </p:txBody>
      </p:sp>
    </p:spTree>
    <p:extLst>
      <p:ext uri="{BB962C8B-B14F-4D97-AF65-F5344CB8AC3E}">
        <p14:creationId xmlns:p14="http://schemas.microsoft.com/office/powerpoint/2010/main" val="255492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82206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229702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214658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968372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10639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186666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4365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8305E85C-C9D1-4062-8AEB-EE0E2851097F}"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34F3407-7544-4DB8-8278-A99AF73F9B98}" type="slidenum">
              <a:rPr lang="tr-TR" smtClean="0"/>
              <a:pPr>
                <a:defRPr/>
              </a:pPr>
              <a:t>‹#›</a:t>
            </a:fld>
            <a:endParaRPr lang="tr-TR"/>
          </a:p>
        </p:txBody>
      </p:sp>
    </p:spTree>
    <p:extLst>
      <p:ext uri="{BB962C8B-B14F-4D97-AF65-F5344CB8AC3E}">
        <p14:creationId xmlns:p14="http://schemas.microsoft.com/office/powerpoint/2010/main" val="241544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0D743053-F621-44E9-8E07-E8A21AFC908A}"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65BEA691-FE6C-426B-8A5B-1495D4A3B335}" type="slidenum">
              <a:rPr lang="tr-TR" smtClean="0"/>
              <a:pPr>
                <a:defRPr/>
              </a:pPr>
              <a:t>‹#›</a:t>
            </a:fld>
            <a:endParaRPr lang="tr-TR"/>
          </a:p>
        </p:txBody>
      </p:sp>
    </p:spTree>
    <p:extLst>
      <p:ext uri="{BB962C8B-B14F-4D97-AF65-F5344CB8AC3E}">
        <p14:creationId xmlns:p14="http://schemas.microsoft.com/office/powerpoint/2010/main" val="347747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18BF1B57-41E8-45D3-B3A1-1EF5D5124593}"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16271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29D76E39-C937-4277-9301-5F038B6E654C}"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EE93364-AA9B-43D1-8D8B-E671AEF37C5C}" type="slidenum">
              <a:rPr lang="tr-TR" smtClean="0"/>
              <a:pPr>
                <a:defRPr/>
              </a:pPr>
              <a:t>‹#›</a:t>
            </a:fld>
            <a:endParaRPr lang="tr-TR"/>
          </a:p>
        </p:txBody>
      </p:sp>
    </p:spTree>
    <p:extLst>
      <p:ext uri="{BB962C8B-B14F-4D97-AF65-F5344CB8AC3E}">
        <p14:creationId xmlns:p14="http://schemas.microsoft.com/office/powerpoint/2010/main" val="327358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44FD220D-FD41-4817-8A18-3555ED0B08FC}"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FB590573-2697-4547-B15B-727F073259B4}" type="slidenum">
              <a:rPr lang="tr-TR" smtClean="0"/>
              <a:pPr>
                <a:defRPr/>
              </a:pPr>
              <a:t>‹#›</a:t>
            </a:fld>
            <a:endParaRPr lang="tr-TR"/>
          </a:p>
        </p:txBody>
      </p:sp>
    </p:spTree>
    <p:extLst>
      <p:ext uri="{BB962C8B-B14F-4D97-AF65-F5344CB8AC3E}">
        <p14:creationId xmlns:p14="http://schemas.microsoft.com/office/powerpoint/2010/main" val="29710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3A479F43-4752-44C6-8260-1952C581E422}"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69912104-E501-4AE7-A4BB-D3F29CA20BB3}" type="slidenum">
              <a:rPr lang="tr-TR" smtClean="0"/>
              <a:pPr>
                <a:defRPr/>
              </a:pPr>
              <a:t>‹#›</a:t>
            </a:fld>
            <a:endParaRPr lang="tr-TR"/>
          </a:p>
        </p:txBody>
      </p:sp>
    </p:spTree>
    <p:extLst>
      <p:ext uri="{BB962C8B-B14F-4D97-AF65-F5344CB8AC3E}">
        <p14:creationId xmlns:p14="http://schemas.microsoft.com/office/powerpoint/2010/main" val="322509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3203A9-2802-4622-8D81-1DF01185E5B9}"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D7C56237-ACAB-4288-B52F-8AB2F345454F}" type="slidenum">
              <a:rPr lang="tr-TR" smtClean="0"/>
              <a:pPr>
                <a:defRPr/>
              </a:pPr>
              <a:t>‹#›</a:t>
            </a:fld>
            <a:endParaRPr lang="tr-TR"/>
          </a:p>
        </p:txBody>
      </p:sp>
    </p:spTree>
    <p:extLst>
      <p:ext uri="{BB962C8B-B14F-4D97-AF65-F5344CB8AC3E}">
        <p14:creationId xmlns:p14="http://schemas.microsoft.com/office/powerpoint/2010/main" val="13921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A4D6047F-8A52-404D-AF3F-0BE423B2BB1E}"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80E8CA93-E82E-423A-A4E5-38A737BFEB6A}" type="slidenum">
              <a:rPr lang="tr-TR" smtClean="0"/>
              <a:pPr>
                <a:defRPr/>
              </a:pPr>
              <a:t>‹#›</a:t>
            </a:fld>
            <a:endParaRPr lang="tr-TR"/>
          </a:p>
        </p:txBody>
      </p:sp>
    </p:spTree>
    <p:extLst>
      <p:ext uri="{BB962C8B-B14F-4D97-AF65-F5344CB8AC3E}">
        <p14:creationId xmlns:p14="http://schemas.microsoft.com/office/powerpoint/2010/main" val="227235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F33F0C0-5DA0-4302-B6BE-222A17743186}"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BE0725B-24AB-4DF2-9326-5CB5DBA5C68B}" type="slidenum">
              <a:rPr lang="tr-TR" smtClean="0"/>
              <a:pPr>
                <a:defRPr/>
              </a:pPr>
              <a:t>‹#›</a:t>
            </a:fld>
            <a:endParaRPr lang="tr-TR"/>
          </a:p>
        </p:txBody>
      </p:sp>
    </p:spTree>
    <p:extLst>
      <p:ext uri="{BB962C8B-B14F-4D97-AF65-F5344CB8AC3E}">
        <p14:creationId xmlns:p14="http://schemas.microsoft.com/office/powerpoint/2010/main" val="400634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18BF1B57-41E8-45D3-B3A1-1EF5D5124593}"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B9AD61C-B40D-4165-999C-974E62C3A44D}" type="slidenum">
              <a:rPr lang="tr-TR" smtClean="0"/>
              <a:pPr>
                <a:defRPr/>
              </a:pPr>
              <a:t>‹#›</a:t>
            </a:fld>
            <a:endParaRPr lang="tr-TR"/>
          </a:p>
        </p:txBody>
      </p:sp>
    </p:spTree>
    <p:extLst>
      <p:ext uri="{BB962C8B-B14F-4D97-AF65-F5344CB8AC3E}">
        <p14:creationId xmlns:p14="http://schemas.microsoft.com/office/powerpoint/2010/main" val="20780355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3.png"/><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1.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2 İçerik Yer Tutucusu"/>
          <p:cNvSpPr>
            <a:spLocks noGrp="1"/>
          </p:cNvSpPr>
          <p:nvPr>
            <p:ph idx="4294967295"/>
          </p:nvPr>
        </p:nvSpPr>
        <p:spPr>
          <a:xfrm>
            <a:off x="827585" y="1247775"/>
            <a:ext cx="7848872" cy="4845520"/>
          </a:xfrm>
        </p:spPr>
        <p:txBody>
          <a:bodyPr>
            <a:normAutofit fontScale="92500" lnSpcReduction="20000"/>
          </a:bodyPr>
          <a:lstStyle/>
          <a:p>
            <a:pPr marL="88900" indent="-88900">
              <a:buFont typeface="Arial" charset="0"/>
              <a:buNone/>
            </a:pPr>
            <a:r>
              <a:rPr lang="tr-TR" sz="2200" b="1" dirty="0"/>
              <a:t> ÖRNEK-3:</a:t>
            </a:r>
            <a:endParaRPr lang="tr-TR" sz="2200" dirty="0"/>
          </a:p>
          <a:p>
            <a:pPr marL="88900" indent="-88900" algn="just">
              <a:buFont typeface="Arial" charset="0"/>
              <a:buNone/>
            </a:pPr>
            <a:r>
              <a:rPr lang="tr-TR" sz="2200" dirty="0"/>
              <a:t> Bir gün içinde aşağıdaki elektrikli cihazlar değişik süreler kullanılmıştır. Elektriğin </a:t>
            </a:r>
            <a:r>
              <a:rPr lang="tr-TR" sz="2200" dirty="0" err="1"/>
              <a:t>KWh’i</a:t>
            </a:r>
            <a:r>
              <a:rPr lang="tr-TR" sz="2200" dirty="0"/>
              <a:t> 18 kuruş olduğuna göre acaba gelecek fatura ne kadardır. Elektrikli cihazların güç değerleri için yukarıdaki tablo kullanılacaktır.</a:t>
            </a:r>
          </a:p>
          <a:p>
            <a:pPr marL="88900" indent="-88900">
              <a:buFont typeface="Arial" charset="0"/>
              <a:buNone/>
            </a:pPr>
            <a:endParaRPr lang="tr-TR" sz="2200" b="1" dirty="0"/>
          </a:p>
          <a:p>
            <a:pPr marL="88900" indent="-88900">
              <a:buFont typeface="Arial" charset="0"/>
              <a:buNone/>
            </a:pPr>
            <a:r>
              <a:rPr lang="tr-TR" sz="2200" b="1" dirty="0"/>
              <a:t>Klima</a:t>
            </a:r>
            <a:r>
              <a:rPr lang="tr-TR" sz="2200" dirty="0"/>
              <a:t>: 15 saat 		</a:t>
            </a:r>
            <a:r>
              <a:rPr lang="tr-TR" sz="2200" b="1" dirty="0"/>
              <a:t>Mikrodalga Fırın</a:t>
            </a:r>
            <a:r>
              <a:rPr lang="tr-TR" sz="2200" dirty="0"/>
              <a:t>: 15 dk. (0,25s)</a:t>
            </a:r>
            <a:endParaRPr lang="tr-TR" sz="2200" b="1" dirty="0"/>
          </a:p>
          <a:p>
            <a:pPr marL="88900" indent="-88900">
              <a:buFont typeface="Arial" charset="0"/>
              <a:buNone/>
            </a:pPr>
            <a:r>
              <a:rPr lang="tr-TR" sz="2200" b="1" dirty="0"/>
              <a:t>Buzdolabı</a:t>
            </a:r>
            <a:r>
              <a:rPr lang="tr-TR" sz="2200" dirty="0"/>
              <a:t>: 12 saat	</a:t>
            </a:r>
            <a:r>
              <a:rPr lang="tr-TR" sz="2200" b="1" dirty="0"/>
              <a:t>Televizyon</a:t>
            </a:r>
            <a:r>
              <a:rPr lang="tr-TR" sz="2200" dirty="0"/>
              <a:t>: 2 saat</a:t>
            </a:r>
            <a:endParaRPr lang="tr-TR" sz="2200" b="1" dirty="0"/>
          </a:p>
          <a:p>
            <a:pPr marL="88900" indent="-88900">
              <a:buFont typeface="Arial" charset="0"/>
              <a:buNone/>
            </a:pPr>
            <a:r>
              <a:rPr lang="tr-TR" sz="2200" b="1" dirty="0"/>
              <a:t>Saat</a:t>
            </a:r>
            <a:r>
              <a:rPr lang="tr-TR" sz="2200" dirty="0"/>
              <a:t>: 24 saat 		</a:t>
            </a:r>
            <a:r>
              <a:rPr lang="tr-TR" sz="2200" b="1" dirty="0"/>
              <a:t>Ütü</a:t>
            </a:r>
            <a:r>
              <a:rPr lang="tr-TR" sz="2200" dirty="0"/>
              <a:t> : 1 saat 		</a:t>
            </a:r>
          </a:p>
          <a:p>
            <a:pPr marL="88900" indent="-88900">
              <a:buFont typeface="Arial" charset="0"/>
              <a:buNone/>
            </a:pPr>
            <a:r>
              <a:rPr lang="tr-TR" sz="2200" b="1" dirty="0"/>
              <a:t>Su ısıtıcısı</a:t>
            </a:r>
            <a:r>
              <a:rPr lang="tr-TR" sz="2200" dirty="0"/>
              <a:t>: 8 saat		</a:t>
            </a:r>
            <a:r>
              <a:rPr lang="tr-TR" sz="2200" b="1" dirty="0"/>
              <a:t>Bilgisayar</a:t>
            </a:r>
            <a:r>
              <a:rPr lang="tr-TR" sz="2200" dirty="0"/>
              <a:t> : 7 saat</a:t>
            </a:r>
            <a:endParaRPr lang="tr-TR" sz="2200" b="1" dirty="0"/>
          </a:p>
          <a:p>
            <a:pPr marL="88900" indent="-88900">
              <a:buFont typeface="Arial" charset="0"/>
              <a:buNone/>
            </a:pPr>
            <a:r>
              <a:rPr lang="tr-TR" sz="2200" b="1" dirty="0"/>
              <a:t>Bulaşık makinesi</a:t>
            </a:r>
            <a:r>
              <a:rPr lang="tr-TR" sz="2200" dirty="0"/>
              <a:t>: 45 dakika (0,75 saat)		</a:t>
            </a:r>
          </a:p>
          <a:p>
            <a:pPr marL="88900" indent="-88900">
              <a:buFont typeface="Arial" charset="0"/>
              <a:buNone/>
            </a:pPr>
            <a:r>
              <a:rPr lang="tr-TR" sz="2200" b="1" dirty="0"/>
              <a:t>Saç Kurutma Makinesi</a:t>
            </a:r>
            <a:r>
              <a:rPr lang="tr-TR" sz="2200" dirty="0"/>
              <a:t>: 10 dakika  (0,167 saat)</a:t>
            </a:r>
          </a:p>
        </p:txBody>
      </p:sp>
      <p:sp>
        <p:nvSpPr>
          <p:cNvPr id="63491" name="1 Başlık"/>
          <p:cNvSpPr>
            <a:spLocks/>
          </p:cNvSpPr>
          <p:nvPr/>
        </p:nvSpPr>
        <p:spPr bwMode="auto">
          <a:xfrm>
            <a:off x="1311771" y="260084"/>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ENERJİ VE GÜÇ</a:t>
            </a:r>
            <a:r>
              <a:rPr lang="tr-TR" sz="3000" dirty="0">
                <a:latin typeface="Calibri" pitchFamily="34" charset="0"/>
              </a:rPr>
              <a:t> </a:t>
            </a:r>
          </a:p>
        </p:txBody>
      </p:sp>
      <p:sp>
        <p:nvSpPr>
          <p:cNvPr id="63492"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3493"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3494"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3495"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3496"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3497"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3498"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3499"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3500"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3501" name="Rectangle 1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2 İçerik Yer Tutucusu"/>
          <p:cNvSpPr>
            <a:spLocks noGrp="1"/>
          </p:cNvSpPr>
          <p:nvPr>
            <p:ph idx="4294967295"/>
          </p:nvPr>
        </p:nvSpPr>
        <p:spPr>
          <a:xfrm>
            <a:off x="899592" y="1029486"/>
            <a:ext cx="7560840" cy="5199077"/>
          </a:xfrm>
        </p:spPr>
        <p:txBody>
          <a:bodyPr>
            <a:normAutofit fontScale="85000" lnSpcReduction="20000"/>
          </a:bodyPr>
          <a:lstStyle/>
          <a:p>
            <a:pPr marL="0" indent="0" algn="just">
              <a:buFont typeface="Arial" charset="0"/>
              <a:buNone/>
            </a:pPr>
            <a:r>
              <a:rPr lang="tr-TR" sz="2000" b="1" dirty="0"/>
              <a:t>ÇÖZÜM:</a:t>
            </a:r>
          </a:p>
          <a:p>
            <a:pPr marL="0" indent="0" algn="just">
              <a:spcAft>
                <a:spcPct val="20000"/>
              </a:spcAft>
              <a:buFont typeface="Arial" charset="0"/>
              <a:buNone/>
            </a:pPr>
            <a:r>
              <a:rPr lang="tr-TR" sz="2000" dirty="0"/>
              <a:t>Tabloda verilen güç oranları W cinsinden olduğu için bu oranları KW’ a çevirerek </a:t>
            </a:r>
          </a:p>
          <a:p>
            <a:pPr marL="0" indent="0" algn="just">
              <a:spcAft>
                <a:spcPct val="20000"/>
              </a:spcAft>
              <a:buFont typeface="Arial" charset="0"/>
              <a:buNone/>
            </a:pPr>
            <a:r>
              <a:rPr lang="tr-TR" sz="2000" dirty="0"/>
              <a:t>ayrı ayrı her bir cihazın harcadığı enerjiyi bulalım.</a:t>
            </a:r>
          </a:p>
          <a:p>
            <a:pPr marL="0" indent="0" algn="just">
              <a:buFont typeface="Arial" charset="0"/>
              <a:buNone/>
            </a:pPr>
            <a:r>
              <a:rPr lang="tr-TR" sz="2000" b="1" dirty="0"/>
              <a:t>Klima</a:t>
            </a:r>
            <a:r>
              <a:rPr lang="tr-TR" sz="2000" dirty="0"/>
              <a:t>: 0,860KW x 15saat = 12,9 </a:t>
            </a:r>
            <a:r>
              <a:rPr lang="tr-TR" sz="2000" dirty="0" err="1"/>
              <a:t>KWh</a:t>
            </a:r>
            <a:endParaRPr lang="tr-TR" sz="2000" dirty="0"/>
          </a:p>
          <a:p>
            <a:pPr marL="0" indent="0" algn="just">
              <a:buFont typeface="Arial" charset="0"/>
              <a:buNone/>
            </a:pPr>
            <a:r>
              <a:rPr lang="tr-TR" sz="2000" b="1" dirty="0"/>
              <a:t>Saç Kurutma Makinesi</a:t>
            </a:r>
            <a:r>
              <a:rPr lang="tr-TR" sz="2000" dirty="0"/>
              <a:t>: 1,3KW x 0,167saat = 0,217 </a:t>
            </a:r>
            <a:r>
              <a:rPr lang="tr-TR" sz="2000" dirty="0" err="1"/>
              <a:t>KWh</a:t>
            </a:r>
            <a:endParaRPr lang="tr-TR" sz="2000" b="1" dirty="0"/>
          </a:p>
          <a:p>
            <a:pPr marL="0" indent="0" algn="just">
              <a:buFont typeface="Arial" charset="0"/>
              <a:buNone/>
            </a:pPr>
            <a:r>
              <a:rPr lang="tr-TR" sz="2000" b="1" dirty="0"/>
              <a:t>Saat</a:t>
            </a:r>
            <a:r>
              <a:rPr lang="tr-TR" sz="2000" dirty="0"/>
              <a:t>: 0,002KW x 24saat = 0,048 </a:t>
            </a:r>
            <a:r>
              <a:rPr lang="tr-TR" sz="2000" dirty="0" err="1"/>
              <a:t>KWh</a:t>
            </a:r>
            <a:endParaRPr lang="tr-TR" sz="2000" b="1" dirty="0"/>
          </a:p>
          <a:p>
            <a:pPr marL="0" indent="0" algn="just">
              <a:buFont typeface="Arial" charset="0"/>
              <a:buNone/>
            </a:pPr>
            <a:r>
              <a:rPr lang="tr-TR" sz="2000" b="1" dirty="0"/>
              <a:t>Ütü</a:t>
            </a:r>
            <a:r>
              <a:rPr lang="tr-TR" sz="2000" dirty="0"/>
              <a:t> : 2,2KW x 1saat = 2,2 </a:t>
            </a:r>
            <a:r>
              <a:rPr lang="tr-TR" sz="2000" dirty="0" err="1"/>
              <a:t>KWh</a:t>
            </a:r>
            <a:endParaRPr lang="tr-TR" sz="2000" b="1" dirty="0"/>
          </a:p>
          <a:p>
            <a:pPr marL="0" indent="0" algn="just">
              <a:buFont typeface="Arial" charset="0"/>
              <a:buNone/>
            </a:pPr>
            <a:r>
              <a:rPr lang="tr-TR" sz="2000" b="1" dirty="0"/>
              <a:t>Bulaşık makinesi</a:t>
            </a:r>
            <a:r>
              <a:rPr lang="tr-TR" sz="2000" dirty="0"/>
              <a:t>: 1,2KW x 0,75saat = 0,9 </a:t>
            </a:r>
            <a:r>
              <a:rPr lang="tr-TR" sz="2000" dirty="0" err="1"/>
              <a:t>KWh</a:t>
            </a:r>
            <a:endParaRPr lang="tr-TR" sz="2000" b="1" dirty="0"/>
          </a:p>
          <a:p>
            <a:pPr marL="0" indent="0" algn="just">
              <a:buFont typeface="Arial" charset="0"/>
              <a:buNone/>
            </a:pPr>
            <a:r>
              <a:rPr lang="tr-TR" sz="2000" b="1" dirty="0"/>
              <a:t>Mikrodalga Fırın</a:t>
            </a:r>
            <a:r>
              <a:rPr lang="tr-TR" sz="2000" dirty="0"/>
              <a:t>:</a:t>
            </a:r>
            <a:r>
              <a:rPr lang="tr-TR" sz="2000" b="1" dirty="0"/>
              <a:t> </a:t>
            </a:r>
            <a:r>
              <a:rPr lang="tr-TR" sz="2000" dirty="0"/>
              <a:t>0,8KW x 0,25 saat = 0,2 </a:t>
            </a:r>
            <a:r>
              <a:rPr lang="tr-TR" sz="2000" dirty="0" err="1"/>
              <a:t>KWh</a:t>
            </a:r>
            <a:endParaRPr lang="tr-TR" sz="2000" b="1" dirty="0"/>
          </a:p>
          <a:p>
            <a:pPr marL="0" indent="0" algn="just">
              <a:buFont typeface="Arial" charset="0"/>
              <a:buNone/>
            </a:pPr>
            <a:r>
              <a:rPr lang="tr-TR" sz="2000" b="1" dirty="0"/>
              <a:t>Buzdolabı</a:t>
            </a:r>
            <a:r>
              <a:rPr lang="tr-TR" sz="2000" dirty="0"/>
              <a:t>: 1,8KW x 12 saat = 21,6 </a:t>
            </a:r>
            <a:r>
              <a:rPr lang="tr-TR" sz="2000" dirty="0" err="1"/>
              <a:t>KWh</a:t>
            </a:r>
            <a:endParaRPr lang="tr-TR" sz="2000" b="1" dirty="0"/>
          </a:p>
          <a:p>
            <a:pPr marL="0" indent="0" algn="just">
              <a:buFont typeface="Arial" charset="0"/>
              <a:buNone/>
            </a:pPr>
            <a:r>
              <a:rPr lang="tr-TR" sz="2000" b="1" dirty="0"/>
              <a:t>Televizyon</a:t>
            </a:r>
            <a:r>
              <a:rPr lang="tr-TR" sz="2000" dirty="0"/>
              <a:t>: 0,25KW x 2 saat = 0,5 </a:t>
            </a:r>
            <a:r>
              <a:rPr lang="tr-TR" sz="2000" dirty="0" err="1"/>
              <a:t>KWh</a:t>
            </a:r>
            <a:endParaRPr lang="tr-TR" sz="2000" b="1" dirty="0"/>
          </a:p>
          <a:p>
            <a:pPr marL="0" indent="0" algn="just">
              <a:buFont typeface="Arial" charset="0"/>
              <a:buNone/>
            </a:pPr>
            <a:r>
              <a:rPr lang="tr-TR" sz="2000" b="1" dirty="0"/>
              <a:t>Su ısıtıcısı</a:t>
            </a:r>
            <a:r>
              <a:rPr lang="tr-TR" sz="2000" dirty="0"/>
              <a:t>: 2,5KW x 8 saat = 20 </a:t>
            </a:r>
            <a:r>
              <a:rPr lang="tr-TR" sz="2000" dirty="0" err="1"/>
              <a:t>KWh</a:t>
            </a:r>
            <a:endParaRPr lang="tr-TR" sz="2000" b="1" dirty="0"/>
          </a:p>
          <a:p>
            <a:pPr marL="0" indent="0" algn="just">
              <a:buFont typeface="Arial" charset="0"/>
              <a:buNone/>
            </a:pPr>
            <a:r>
              <a:rPr lang="tr-TR" sz="2000" b="1" dirty="0"/>
              <a:t>Bilgisayar</a:t>
            </a:r>
            <a:r>
              <a:rPr lang="tr-TR" sz="2000" dirty="0"/>
              <a:t> : 0,4KW x 7 saat = 2,8 </a:t>
            </a:r>
            <a:r>
              <a:rPr lang="tr-TR" sz="2000" dirty="0" err="1"/>
              <a:t>KWh</a:t>
            </a:r>
            <a:endParaRPr lang="tr-TR" sz="2000" dirty="0"/>
          </a:p>
        </p:txBody>
      </p:sp>
      <p:sp>
        <p:nvSpPr>
          <p:cNvPr id="64515" name="1 Başlık"/>
          <p:cNvSpPr>
            <a:spLocks/>
          </p:cNvSpPr>
          <p:nvPr/>
        </p:nvSpPr>
        <p:spPr bwMode="auto">
          <a:xfrm>
            <a:off x="1403648" y="161124"/>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ENERJİ VE GÜÇ</a:t>
            </a:r>
            <a:r>
              <a:rPr lang="tr-TR" sz="3000" dirty="0">
                <a:latin typeface="Calibri" pitchFamily="34" charset="0"/>
              </a:rPr>
              <a:t> </a:t>
            </a:r>
          </a:p>
        </p:txBody>
      </p:sp>
      <p:sp>
        <p:nvSpPr>
          <p:cNvPr id="64516"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4517"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4518"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4519"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4520"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4521"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4522"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4523"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4524"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4525" name="Rectangle 1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5" name="2 İçerik Yer Tutucusu"/>
          <p:cNvSpPr>
            <a:spLocks noGrp="1"/>
          </p:cNvSpPr>
          <p:nvPr>
            <p:ph idx="4294967295"/>
          </p:nvPr>
        </p:nvSpPr>
        <p:spPr>
          <a:xfrm>
            <a:off x="827584" y="1123950"/>
            <a:ext cx="7769524" cy="4392608"/>
          </a:xfrm>
        </p:spPr>
        <p:txBody>
          <a:bodyPr>
            <a:normAutofit/>
          </a:bodyPr>
          <a:lstStyle/>
          <a:p>
            <a:pPr marL="0" indent="0" algn="just">
              <a:buFont typeface="Arial" charset="0"/>
              <a:buNone/>
            </a:pPr>
            <a:r>
              <a:rPr lang="tr-TR" sz="2000" dirty="0"/>
              <a:t>Elektrik devresinde direnç içerisinden akım geçtiği zaman elektrik enerjisi ısı enerjisine dönüşür. Elektrikli ısıtıcılar bu temel prensipten hareketle üretilmişlerdir. Direnç üzerinde ısı meydana gelmesi demek aynı zamanda direncin gücünü de gösterir.</a:t>
            </a:r>
          </a:p>
        </p:txBody>
      </p:sp>
      <p:sp>
        <p:nvSpPr>
          <p:cNvPr id="65557" name="1 Başlık"/>
          <p:cNvSpPr>
            <a:spLocks/>
          </p:cNvSpPr>
          <p:nvPr/>
        </p:nvSpPr>
        <p:spPr bwMode="auto">
          <a:xfrm>
            <a:off x="1259632" y="384012"/>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3. ELEKTRİK DEVRESİNDE GÜÇ</a:t>
            </a:r>
            <a:r>
              <a:rPr lang="tr-TR" sz="3000" dirty="0">
                <a:latin typeface="Calibri" pitchFamily="34" charset="0"/>
              </a:rPr>
              <a:t> </a:t>
            </a:r>
          </a:p>
        </p:txBody>
      </p:sp>
      <p:sp>
        <p:nvSpPr>
          <p:cNvPr id="65558"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5559"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5560"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5561"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5562"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5563"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5564"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5565"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5566"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5567"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65568" name="Rectangle 16"/>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65569" name="Rectangle 19"/>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65570" name="Rectangle 20"/>
          <p:cNvSpPr>
            <a:spLocks noChangeArrowheads="1"/>
          </p:cNvSpPr>
          <p:nvPr/>
        </p:nvSpPr>
        <p:spPr bwMode="auto">
          <a:xfrm>
            <a:off x="2716212" y="5516752"/>
            <a:ext cx="3711575" cy="366712"/>
          </a:xfrm>
          <a:prstGeom prst="rect">
            <a:avLst/>
          </a:prstGeom>
          <a:noFill/>
          <a:ln w="9525">
            <a:noFill/>
            <a:miter lim="800000"/>
            <a:headEnd/>
            <a:tailEnd/>
          </a:ln>
        </p:spPr>
        <p:txBody>
          <a:bodyPr wrap="none" anchor="ctr">
            <a:spAutoFit/>
          </a:bodyPr>
          <a:lstStyle/>
          <a:p>
            <a:r>
              <a:rPr lang="tr-TR" dirty="0">
                <a:latin typeface="Calibri" pitchFamily="34" charset="0"/>
              </a:rPr>
              <a:t>Bir elektrik devresinde güç harcaması </a:t>
            </a:r>
          </a:p>
        </p:txBody>
      </p:sp>
      <p:pic>
        <p:nvPicPr>
          <p:cNvPr id="2" name="Resim 1">
            <a:extLst>
              <a:ext uri="{FF2B5EF4-FFF2-40B4-BE49-F238E27FC236}">
                <a16:creationId xmlns:a16="http://schemas.microsoft.com/office/drawing/2014/main" id="{DB2DD5CF-DEB9-409D-B3B7-416ECAEA9338}"/>
              </a:ext>
            </a:extLst>
          </p:cNvPr>
          <p:cNvPicPr>
            <a:picLocks noChangeAspect="1"/>
          </p:cNvPicPr>
          <p:nvPr/>
        </p:nvPicPr>
        <p:blipFill>
          <a:blip r:embed="rId2"/>
          <a:stretch>
            <a:fillRect/>
          </a:stretch>
        </p:blipFill>
        <p:spPr>
          <a:xfrm>
            <a:off x="1763688" y="2892050"/>
            <a:ext cx="5304668" cy="243417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2 İçerik Yer Tutucusu"/>
          <p:cNvSpPr>
            <a:spLocks noGrp="1"/>
          </p:cNvSpPr>
          <p:nvPr>
            <p:ph idx="4294967295"/>
          </p:nvPr>
        </p:nvSpPr>
        <p:spPr>
          <a:xfrm>
            <a:off x="971600" y="1247775"/>
            <a:ext cx="8640763" cy="5029200"/>
          </a:xfrm>
        </p:spPr>
        <p:txBody>
          <a:bodyPr>
            <a:normAutofit/>
          </a:bodyPr>
          <a:lstStyle/>
          <a:p>
            <a:pPr marL="0" indent="0">
              <a:lnSpc>
                <a:spcPct val="140000"/>
              </a:lnSpc>
              <a:buFont typeface="Arial" charset="0"/>
              <a:buNone/>
            </a:pPr>
            <a:r>
              <a:rPr lang="tr-TR" sz="2000" dirty="0"/>
              <a:t>Güç harcaması direncin büyüklüğüne ve akım büyüklüğüne bağlıdır.</a:t>
            </a:r>
            <a:endParaRPr lang="tr-TR" sz="2000" b="1" dirty="0"/>
          </a:p>
          <a:p>
            <a:pPr marL="0" indent="0">
              <a:lnSpc>
                <a:spcPct val="140000"/>
              </a:lnSpc>
              <a:buFont typeface="Arial" charset="0"/>
              <a:buNone/>
            </a:pPr>
            <a:r>
              <a:rPr lang="tr-TR" sz="2000" b="1" dirty="0"/>
              <a:t>P = I</a:t>
            </a:r>
            <a:r>
              <a:rPr lang="tr-TR" sz="2000" b="1" baseline="30000" dirty="0"/>
              <a:t>2</a:t>
            </a:r>
            <a:r>
              <a:rPr lang="tr-TR" sz="2000" b="1" dirty="0"/>
              <a:t> . R 	</a:t>
            </a:r>
            <a:endParaRPr lang="tr-TR" sz="2000" dirty="0"/>
          </a:p>
          <a:p>
            <a:pPr marL="0" indent="0">
              <a:lnSpc>
                <a:spcPct val="140000"/>
              </a:lnSpc>
              <a:buFont typeface="Arial" charset="0"/>
              <a:buNone/>
            </a:pPr>
            <a:r>
              <a:rPr lang="tr-TR" sz="2000" dirty="0"/>
              <a:t>Yukarıdaki eşitliği akım ve gerilim cinsinden de ifade edebiliriz.</a:t>
            </a:r>
          </a:p>
          <a:p>
            <a:pPr marL="0" indent="0">
              <a:lnSpc>
                <a:spcPct val="140000"/>
              </a:lnSpc>
              <a:buFont typeface="Arial" charset="0"/>
              <a:buNone/>
            </a:pPr>
            <a:r>
              <a:rPr lang="tr-TR" sz="2000" dirty="0"/>
              <a:t>P = I</a:t>
            </a:r>
            <a:r>
              <a:rPr lang="tr-TR" sz="2000" baseline="30000" dirty="0"/>
              <a:t>2</a:t>
            </a:r>
            <a:r>
              <a:rPr lang="tr-TR" sz="2000" dirty="0"/>
              <a:t> . R = I . I . R = (I.R) . I	</a:t>
            </a:r>
            <a:r>
              <a:rPr lang="tr-TR" sz="2000" dirty="0">
                <a:sym typeface="Symbol" pitchFamily="18" charset="2"/>
              </a:rPr>
              <a:t></a:t>
            </a:r>
            <a:r>
              <a:rPr lang="tr-TR" sz="2000" dirty="0"/>
              <a:t>	</a:t>
            </a:r>
            <a:r>
              <a:rPr lang="tr-TR" sz="2000" b="1" dirty="0"/>
              <a:t>P = V . I</a:t>
            </a:r>
            <a:endParaRPr lang="tr-TR" sz="2000" dirty="0"/>
          </a:p>
          <a:p>
            <a:pPr marL="0" indent="0">
              <a:lnSpc>
                <a:spcPct val="140000"/>
              </a:lnSpc>
              <a:buFont typeface="Arial" charset="0"/>
              <a:buNone/>
            </a:pPr>
            <a:r>
              <a:rPr lang="tr-TR" sz="2000" dirty="0"/>
              <a:t>Eşitlik Gerilim ve direnç cinsinden de ifade edilebilir.</a:t>
            </a:r>
          </a:p>
          <a:p>
            <a:pPr marL="0" indent="0">
              <a:lnSpc>
                <a:spcPct val="140000"/>
              </a:lnSpc>
              <a:buFont typeface="Arial" charset="0"/>
              <a:buNone/>
            </a:pPr>
            <a:r>
              <a:rPr lang="tr-TR" sz="2000" dirty="0"/>
              <a:t>P = V . I = V ( V/R)	</a:t>
            </a:r>
            <a:r>
              <a:rPr lang="tr-TR" sz="2000" dirty="0">
                <a:sym typeface="Symbol" pitchFamily="18" charset="2"/>
              </a:rPr>
              <a:t></a:t>
            </a:r>
            <a:r>
              <a:rPr lang="tr-TR" sz="2000" dirty="0"/>
              <a:t>	</a:t>
            </a:r>
            <a:r>
              <a:rPr lang="tr-TR" sz="2000" b="1" dirty="0"/>
              <a:t>P = V</a:t>
            </a:r>
            <a:r>
              <a:rPr lang="tr-TR" sz="2000" b="1" baseline="30000" dirty="0"/>
              <a:t>2</a:t>
            </a:r>
            <a:r>
              <a:rPr lang="tr-TR" sz="2000" b="1" dirty="0"/>
              <a:t>/R</a:t>
            </a:r>
            <a:endParaRPr lang="tr-TR" sz="2000" dirty="0"/>
          </a:p>
          <a:p>
            <a:pPr marL="0" indent="0">
              <a:lnSpc>
                <a:spcPct val="140000"/>
              </a:lnSpc>
              <a:buFont typeface="Arial" charset="0"/>
              <a:buNone/>
            </a:pPr>
            <a:r>
              <a:rPr lang="tr-TR" sz="2000" dirty="0"/>
              <a:t>Burada;</a:t>
            </a:r>
          </a:p>
          <a:p>
            <a:pPr marL="0" indent="0">
              <a:lnSpc>
                <a:spcPct val="140000"/>
              </a:lnSpc>
              <a:buFont typeface="Arial" charset="0"/>
              <a:buNone/>
            </a:pPr>
            <a:r>
              <a:rPr lang="tr-TR" sz="2000" dirty="0"/>
              <a:t>P : Güç (</a:t>
            </a:r>
            <a:r>
              <a:rPr lang="tr-TR" sz="2000" dirty="0" err="1"/>
              <a:t>Watt</a:t>
            </a:r>
            <a:r>
              <a:rPr lang="tr-TR" sz="2000" dirty="0"/>
              <a:t>),   I : Akım (Amper)   V : Gerilim (Volt)   R : Direnç(</a:t>
            </a:r>
            <a:r>
              <a:rPr lang="tr-TR" sz="2000" dirty="0" err="1"/>
              <a:t>ohm</a:t>
            </a:r>
            <a:r>
              <a:rPr lang="tr-TR" sz="2000" dirty="0"/>
              <a:t>) </a:t>
            </a:r>
          </a:p>
        </p:txBody>
      </p:sp>
      <p:sp>
        <p:nvSpPr>
          <p:cNvPr id="66563" name="1 Başlık"/>
          <p:cNvSpPr>
            <a:spLocks/>
          </p:cNvSpPr>
          <p:nvPr/>
        </p:nvSpPr>
        <p:spPr bwMode="auto">
          <a:xfrm>
            <a:off x="1331640" y="355600"/>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3. ELEKTRİK DEVRESİNDE GÜÇ</a:t>
            </a:r>
            <a:r>
              <a:rPr lang="tr-TR" sz="3000" dirty="0">
                <a:latin typeface="Calibri" pitchFamily="34" charset="0"/>
              </a:rPr>
              <a:t> </a:t>
            </a:r>
          </a:p>
        </p:txBody>
      </p:sp>
      <p:sp>
        <p:nvSpPr>
          <p:cNvPr id="66564"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6565"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6566"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6567"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6568"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6569"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6570"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6571"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6572"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6573"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66574"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66575"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2" name="2 İçerik Yer Tutucusu"/>
          <p:cNvSpPr>
            <a:spLocks noGrp="1"/>
          </p:cNvSpPr>
          <p:nvPr>
            <p:ph idx="4294967295"/>
          </p:nvPr>
        </p:nvSpPr>
        <p:spPr>
          <a:xfrm>
            <a:off x="1042987" y="982297"/>
            <a:ext cx="7703345" cy="5184353"/>
          </a:xfrm>
        </p:spPr>
        <p:txBody>
          <a:bodyPr/>
          <a:lstStyle/>
          <a:p>
            <a:pPr marL="0" indent="0">
              <a:buFont typeface="Arial" charset="0"/>
              <a:buNone/>
            </a:pPr>
            <a:r>
              <a:rPr lang="tr-TR" sz="2400" b="1" dirty="0"/>
              <a:t>ÖRNEK-4:</a:t>
            </a:r>
          </a:p>
          <a:p>
            <a:pPr marL="0" indent="0">
              <a:buFont typeface="Arial" charset="0"/>
              <a:buNone/>
            </a:pPr>
            <a:r>
              <a:rPr lang="tr-TR" sz="2400" dirty="0"/>
              <a:t>Aşağıdaki devrelerde güçleri hesaplayınız.</a:t>
            </a:r>
          </a:p>
          <a:p>
            <a:pPr marL="0" indent="0">
              <a:buFont typeface="Arial" charset="0"/>
              <a:buNone/>
            </a:pPr>
            <a:endParaRPr lang="tr-TR" sz="2400" dirty="0"/>
          </a:p>
          <a:p>
            <a:pPr marL="0" indent="0">
              <a:buFont typeface="Arial" charset="0"/>
              <a:buNone/>
            </a:pPr>
            <a:endParaRPr lang="tr-TR" sz="2400" dirty="0"/>
          </a:p>
          <a:p>
            <a:pPr marL="0" indent="0">
              <a:buFont typeface="Arial" charset="0"/>
              <a:buNone/>
            </a:pPr>
            <a:endParaRPr lang="tr-TR" sz="2400" dirty="0"/>
          </a:p>
          <a:p>
            <a:pPr marL="0" indent="0">
              <a:buFont typeface="Arial" charset="0"/>
              <a:buNone/>
            </a:pPr>
            <a:r>
              <a:rPr lang="tr-TR" sz="2400" dirty="0"/>
              <a:t>ÇÖZÜM:</a:t>
            </a:r>
            <a:r>
              <a:rPr lang="tr-TR" dirty="0"/>
              <a:t> </a:t>
            </a:r>
          </a:p>
        </p:txBody>
      </p:sp>
      <p:sp>
        <p:nvSpPr>
          <p:cNvPr id="67604" name="1 Başlık"/>
          <p:cNvSpPr>
            <a:spLocks/>
          </p:cNvSpPr>
          <p:nvPr/>
        </p:nvSpPr>
        <p:spPr bwMode="auto">
          <a:xfrm>
            <a:off x="1649520" y="290514"/>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3. ELEKTRİK DEVRESİNDE GÜÇ</a:t>
            </a:r>
            <a:r>
              <a:rPr lang="tr-TR" sz="3000" dirty="0">
                <a:latin typeface="Calibri" pitchFamily="34" charset="0"/>
              </a:rPr>
              <a:t> </a:t>
            </a:r>
          </a:p>
        </p:txBody>
      </p:sp>
      <p:sp>
        <p:nvSpPr>
          <p:cNvPr id="67605"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7606"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7607"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7608"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7609"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7610"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7611"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7612"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7613"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7614"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67615"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67616"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67617" name="Rectangle 1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7621" name="Line 22"/>
          <p:cNvSpPr>
            <a:spLocks noChangeShapeType="1"/>
          </p:cNvSpPr>
          <p:nvPr/>
        </p:nvSpPr>
        <p:spPr bwMode="auto">
          <a:xfrm>
            <a:off x="1619250" y="3789363"/>
            <a:ext cx="0" cy="935037"/>
          </a:xfrm>
          <a:prstGeom prst="line">
            <a:avLst/>
          </a:prstGeom>
          <a:noFill/>
          <a:ln w="19050">
            <a:solidFill>
              <a:schemeClr val="tx1"/>
            </a:solidFill>
            <a:prstDash val="sysDot"/>
            <a:round/>
            <a:headEnd/>
            <a:tailEnd type="triangle" w="med" len="med"/>
          </a:ln>
        </p:spPr>
        <p:txBody>
          <a:bodyPr/>
          <a:lstStyle/>
          <a:p>
            <a:endParaRPr lang="tr-TR"/>
          </a:p>
        </p:txBody>
      </p:sp>
      <p:sp>
        <p:nvSpPr>
          <p:cNvPr id="67622" name="Line 23"/>
          <p:cNvSpPr>
            <a:spLocks noChangeShapeType="1"/>
          </p:cNvSpPr>
          <p:nvPr/>
        </p:nvSpPr>
        <p:spPr bwMode="auto">
          <a:xfrm>
            <a:off x="4356100" y="3789363"/>
            <a:ext cx="0" cy="935037"/>
          </a:xfrm>
          <a:prstGeom prst="line">
            <a:avLst/>
          </a:prstGeom>
          <a:noFill/>
          <a:ln w="19050">
            <a:solidFill>
              <a:schemeClr val="tx1"/>
            </a:solidFill>
            <a:prstDash val="sysDot"/>
            <a:round/>
            <a:headEnd/>
            <a:tailEnd type="triangle" w="med" len="med"/>
          </a:ln>
        </p:spPr>
        <p:txBody>
          <a:bodyPr/>
          <a:lstStyle/>
          <a:p>
            <a:endParaRPr lang="tr-TR"/>
          </a:p>
        </p:txBody>
      </p:sp>
      <p:sp>
        <p:nvSpPr>
          <p:cNvPr id="67623" name="Line 24"/>
          <p:cNvSpPr>
            <a:spLocks noChangeShapeType="1"/>
          </p:cNvSpPr>
          <p:nvPr/>
        </p:nvSpPr>
        <p:spPr bwMode="auto">
          <a:xfrm>
            <a:off x="7308850" y="3789363"/>
            <a:ext cx="0" cy="935037"/>
          </a:xfrm>
          <a:prstGeom prst="line">
            <a:avLst/>
          </a:prstGeom>
          <a:noFill/>
          <a:ln w="19050">
            <a:solidFill>
              <a:schemeClr val="tx1"/>
            </a:solidFill>
            <a:prstDash val="sysDot"/>
            <a:round/>
            <a:headEnd/>
            <a:tailEnd type="triangle" w="med" len="med"/>
          </a:ln>
        </p:spPr>
        <p:txBody>
          <a:bodyPr/>
          <a:lstStyle/>
          <a:p>
            <a:endParaRPr lang="tr-TR"/>
          </a:p>
        </p:txBody>
      </p:sp>
      <p:pic>
        <p:nvPicPr>
          <p:cNvPr id="2" name="Resim 1">
            <a:extLst>
              <a:ext uri="{FF2B5EF4-FFF2-40B4-BE49-F238E27FC236}">
                <a16:creationId xmlns:a16="http://schemas.microsoft.com/office/drawing/2014/main" id="{1D95EBB5-2748-4206-995E-CA3B8F7D8384}"/>
              </a:ext>
            </a:extLst>
          </p:cNvPr>
          <p:cNvPicPr>
            <a:picLocks noChangeAspect="1"/>
          </p:cNvPicPr>
          <p:nvPr/>
        </p:nvPicPr>
        <p:blipFill>
          <a:blip r:embed="rId2"/>
          <a:stretch>
            <a:fillRect/>
          </a:stretch>
        </p:blipFill>
        <p:spPr>
          <a:xfrm>
            <a:off x="397668" y="2133600"/>
            <a:ext cx="8392696" cy="1714739"/>
          </a:xfrm>
          <a:prstGeom prst="rect">
            <a:avLst/>
          </a:prstGeom>
        </p:spPr>
      </p:pic>
      <p:pic>
        <p:nvPicPr>
          <p:cNvPr id="4" name="Resim 3">
            <a:extLst>
              <a:ext uri="{FF2B5EF4-FFF2-40B4-BE49-F238E27FC236}">
                <a16:creationId xmlns:a16="http://schemas.microsoft.com/office/drawing/2014/main" id="{6CF2B9FC-14D2-4C42-9A97-45C79FEA78A8}"/>
              </a:ext>
            </a:extLst>
          </p:cNvPr>
          <p:cNvPicPr>
            <a:picLocks noChangeAspect="1"/>
          </p:cNvPicPr>
          <p:nvPr/>
        </p:nvPicPr>
        <p:blipFill>
          <a:blip r:embed="rId3"/>
          <a:stretch>
            <a:fillRect/>
          </a:stretch>
        </p:blipFill>
        <p:spPr>
          <a:xfrm>
            <a:off x="998955" y="4843166"/>
            <a:ext cx="1390844" cy="1228896"/>
          </a:xfrm>
          <a:prstGeom prst="rect">
            <a:avLst/>
          </a:prstGeom>
        </p:spPr>
      </p:pic>
      <p:pic>
        <p:nvPicPr>
          <p:cNvPr id="5" name="Resim 4">
            <a:extLst>
              <a:ext uri="{FF2B5EF4-FFF2-40B4-BE49-F238E27FC236}">
                <a16:creationId xmlns:a16="http://schemas.microsoft.com/office/drawing/2014/main" id="{CE3962D6-CDAE-4744-8122-023C71D4B7D9}"/>
              </a:ext>
            </a:extLst>
          </p:cNvPr>
          <p:cNvPicPr>
            <a:picLocks noChangeAspect="1"/>
          </p:cNvPicPr>
          <p:nvPr/>
        </p:nvPicPr>
        <p:blipFill>
          <a:blip r:embed="rId4"/>
          <a:stretch>
            <a:fillRect/>
          </a:stretch>
        </p:blipFill>
        <p:spPr>
          <a:xfrm>
            <a:off x="3779912" y="4835009"/>
            <a:ext cx="1305107" cy="1219370"/>
          </a:xfrm>
          <a:prstGeom prst="rect">
            <a:avLst/>
          </a:prstGeom>
        </p:spPr>
      </p:pic>
      <p:pic>
        <p:nvPicPr>
          <p:cNvPr id="6" name="Resim 5">
            <a:extLst>
              <a:ext uri="{FF2B5EF4-FFF2-40B4-BE49-F238E27FC236}">
                <a16:creationId xmlns:a16="http://schemas.microsoft.com/office/drawing/2014/main" id="{103348FF-8031-45B6-8BFB-D1231D307394}"/>
              </a:ext>
            </a:extLst>
          </p:cNvPr>
          <p:cNvPicPr>
            <a:picLocks noChangeAspect="1"/>
          </p:cNvPicPr>
          <p:nvPr/>
        </p:nvPicPr>
        <p:blipFill>
          <a:blip r:embed="rId5"/>
          <a:stretch>
            <a:fillRect/>
          </a:stretch>
        </p:blipFill>
        <p:spPr>
          <a:xfrm>
            <a:off x="6722980" y="4835009"/>
            <a:ext cx="1171739" cy="11622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6" name="2 İçerik Yer Tutucusu"/>
          <p:cNvSpPr>
            <a:spLocks noGrp="1"/>
          </p:cNvSpPr>
          <p:nvPr>
            <p:ph idx="4294967295"/>
          </p:nvPr>
        </p:nvSpPr>
        <p:spPr>
          <a:xfrm>
            <a:off x="844550" y="1382342"/>
            <a:ext cx="7885112" cy="4392835"/>
          </a:xfrm>
        </p:spPr>
        <p:txBody>
          <a:bodyPr/>
          <a:lstStyle/>
          <a:p>
            <a:pPr marL="0" indent="0" algn="just">
              <a:buFont typeface="Arial" charset="0"/>
              <a:buNone/>
            </a:pPr>
            <a:r>
              <a:rPr lang="tr-TR" sz="2400" dirty="0"/>
              <a:t>Güç kaynağı, yüke güç sağlayan devredir. Buradaki yük herhangi bir devre elemanı veya devre olabilir. Örneğin cep telefonu, bilgisayar, DC motor, mp3 </a:t>
            </a:r>
            <a:r>
              <a:rPr lang="tr-TR" sz="2400" dirty="0" err="1"/>
              <a:t>player</a:t>
            </a:r>
            <a:r>
              <a:rPr lang="tr-TR" sz="2400" dirty="0"/>
              <a:t>, FM radyo vb.. gibi cihazlar yüke örnek verilebilir.</a:t>
            </a:r>
            <a:r>
              <a:rPr lang="tr-TR" dirty="0"/>
              <a:t> </a:t>
            </a:r>
          </a:p>
        </p:txBody>
      </p:sp>
      <p:sp>
        <p:nvSpPr>
          <p:cNvPr id="68628" name="1 Başlık"/>
          <p:cNvSpPr>
            <a:spLocks/>
          </p:cNvSpPr>
          <p:nvPr/>
        </p:nvSpPr>
        <p:spPr bwMode="auto">
          <a:xfrm>
            <a:off x="1258888" y="315844"/>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GÜÇ KAYNAĞI</a:t>
            </a:r>
          </a:p>
        </p:txBody>
      </p:sp>
      <p:sp>
        <p:nvSpPr>
          <p:cNvPr id="68629"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8630"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8631"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8632"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8633"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8634"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8635"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8636"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8637"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8638"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68639"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68640"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68641" name="Rectangle 18"/>
          <p:cNvSpPr>
            <a:spLocks noChangeArrowheads="1"/>
          </p:cNvSpPr>
          <p:nvPr/>
        </p:nvSpPr>
        <p:spPr bwMode="auto">
          <a:xfrm>
            <a:off x="0" y="2586038"/>
            <a:ext cx="9144000" cy="0"/>
          </a:xfrm>
          <a:prstGeom prst="rect">
            <a:avLst/>
          </a:prstGeom>
          <a:noFill/>
          <a:ln w="9525">
            <a:noFill/>
            <a:miter lim="800000"/>
            <a:headEnd/>
            <a:tailEnd/>
          </a:ln>
        </p:spPr>
        <p:txBody>
          <a:bodyPr wrap="none" anchor="ctr">
            <a:spAutoFit/>
          </a:bodyPr>
          <a:lstStyle/>
          <a:p>
            <a:endParaRPr lang="tr-TR"/>
          </a:p>
        </p:txBody>
      </p:sp>
      <p:graphicFrame>
        <p:nvGraphicFramePr>
          <p:cNvPr id="68625" name="Object 17"/>
          <p:cNvGraphicFramePr>
            <a:graphicFrameLocks noChangeAspect="1"/>
          </p:cNvGraphicFramePr>
          <p:nvPr/>
        </p:nvGraphicFramePr>
        <p:xfrm>
          <a:off x="1258888" y="3355975"/>
          <a:ext cx="7056437" cy="2449513"/>
        </p:xfrm>
        <a:graphic>
          <a:graphicData uri="http://schemas.openxmlformats.org/presentationml/2006/ole">
            <mc:AlternateContent xmlns:mc="http://schemas.openxmlformats.org/markup-compatibility/2006">
              <mc:Choice xmlns:v="urn:schemas-microsoft-com:vml" Requires="v">
                <p:oleObj spid="_x0000_s68633" name="Visio" r:id="rId3" imgW="4044240" imgH="1328760" progId="Visio.Drawing.11">
                  <p:embed/>
                </p:oleObj>
              </mc:Choice>
              <mc:Fallback>
                <p:oleObj name="Visio" r:id="rId3" imgW="4044240" imgH="1328760"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355975"/>
                        <a:ext cx="7056437" cy="244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2 İçerik Yer Tutucusu"/>
          <p:cNvSpPr>
            <a:spLocks noGrp="1"/>
          </p:cNvSpPr>
          <p:nvPr>
            <p:ph idx="4294967295"/>
          </p:nvPr>
        </p:nvSpPr>
        <p:spPr>
          <a:xfrm>
            <a:off x="1169962" y="867505"/>
            <a:ext cx="7146950" cy="4203228"/>
          </a:xfrm>
        </p:spPr>
        <p:txBody>
          <a:bodyPr/>
          <a:lstStyle/>
          <a:p>
            <a:pPr marL="0" indent="0" algn="just">
              <a:buFont typeface="Arial" charset="0"/>
              <a:buNone/>
            </a:pPr>
            <a:r>
              <a:rPr lang="tr-TR" sz="2000" dirty="0"/>
              <a:t>Elektronik güç kaynakları 220V’luk AC şebeke gerilimlerini daha düşük DC gerilimlere dönüştürürler. AC gerilimler normalde yönü ve şiddeti sürekli değişen gerilimlerdir. Bu sebeple çoğu elektronik cihazlar bu tür gerilimlerde çalışmazlar ve daha düzgün olan yönü ve şiddeti sürekli sabit kalan DC gerilimlere ihtiyaç duyarlar. Pillerde bir tür DC güç kaynağıdır. Ancak piller kimyasal enerjiyi elektrik enerjisine dönüştüren DC güç kaynaklarıdır. </a:t>
            </a:r>
          </a:p>
        </p:txBody>
      </p:sp>
      <p:sp>
        <p:nvSpPr>
          <p:cNvPr id="69635" name="1 Başlık"/>
          <p:cNvSpPr>
            <a:spLocks/>
          </p:cNvSpPr>
          <p:nvPr/>
        </p:nvSpPr>
        <p:spPr bwMode="auto">
          <a:xfrm>
            <a:off x="1403648" y="217487"/>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GÜÇ KAYNAĞI</a:t>
            </a:r>
          </a:p>
        </p:txBody>
      </p:sp>
      <p:sp>
        <p:nvSpPr>
          <p:cNvPr id="69636"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9637"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9638"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9639"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9640"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9641"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9642"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9643"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9644"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9645"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69646"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69647"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69648"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pic>
        <p:nvPicPr>
          <p:cNvPr id="69649" name="Picture 19" descr="DC_Power_Supply_Switching_Mode_"/>
          <p:cNvPicPr>
            <a:picLocks noChangeAspect="1" noChangeArrowheads="1"/>
          </p:cNvPicPr>
          <p:nvPr/>
        </p:nvPicPr>
        <p:blipFill>
          <a:blip r:embed="rId2">
            <a:lum bright="-12000"/>
          </a:blip>
          <a:srcRect t="7965" b="6308"/>
          <a:stretch>
            <a:fillRect/>
          </a:stretch>
        </p:blipFill>
        <p:spPr bwMode="auto">
          <a:xfrm>
            <a:off x="1547664" y="4078051"/>
            <a:ext cx="2334507" cy="2004412"/>
          </a:xfrm>
          <a:prstGeom prst="rect">
            <a:avLst/>
          </a:prstGeom>
          <a:noFill/>
          <a:ln w="9525">
            <a:noFill/>
            <a:miter lim="800000"/>
            <a:headEnd/>
            <a:tailEnd/>
          </a:ln>
        </p:spPr>
      </p:pic>
      <p:pic>
        <p:nvPicPr>
          <p:cNvPr id="69650" name="Picture 20" descr="Pil"/>
          <p:cNvPicPr>
            <a:picLocks noChangeAspect="1" noChangeArrowheads="1"/>
          </p:cNvPicPr>
          <p:nvPr/>
        </p:nvPicPr>
        <p:blipFill>
          <a:blip r:embed="rId3">
            <a:lum bright="-12000"/>
          </a:blip>
          <a:srcRect l="10883"/>
          <a:stretch>
            <a:fillRect/>
          </a:stretch>
        </p:blipFill>
        <p:spPr bwMode="auto">
          <a:xfrm>
            <a:off x="4918806" y="4068528"/>
            <a:ext cx="2370355" cy="200441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2 İçerik Yer Tutucusu"/>
          <p:cNvSpPr>
            <a:spLocks noGrp="1"/>
          </p:cNvSpPr>
          <p:nvPr>
            <p:ph idx="4294967295"/>
          </p:nvPr>
        </p:nvSpPr>
        <p:spPr>
          <a:xfrm>
            <a:off x="835201" y="843758"/>
            <a:ext cx="7697240" cy="4601466"/>
          </a:xfrm>
        </p:spPr>
        <p:txBody>
          <a:bodyPr/>
          <a:lstStyle/>
          <a:p>
            <a:pPr marL="0" indent="0">
              <a:buFont typeface="Arial" charset="0"/>
              <a:buNone/>
            </a:pPr>
            <a:r>
              <a:rPr lang="tr-TR" sz="2000" b="1" dirty="0"/>
              <a:t>Pillerde Amper-Saat Oranı:</a:t>
            </a:r>
            <a:endParaRPr lang="tr-TR" sz="2000" dirty="0"/>
          </a:p>
          <a:p>
            <a:pPr marL="0" indent="0">
              <a:buFont typeface="Arial" charset="0"/>
              <a:buNone/>
            </a:pPr>
            <a:r>
              <a:rPr lang="tr-TR" sz="2000" dirty="0"/>
              <a:t>Piller kimyasal enerjiyi elektrik enerjisine dönüştürürler. Onların kimyasal enerjisi sınırlı olduğu için kapasiteleri de sınırlıdır. Yani belli bir zaman kadar güç sağlayabilirler. Pillerin kapasiteleri amper-saat (Ah) oranı ile ölçülür. Amper saat oranı bir pilin belli bir miktarda akımı, yüke kaç saat boyunca sağlayabileceğini belirler. Örneğin 12V’luk bir otomobil aküsü 3,5A’de, amper-saat oranı 70Ah ise, bu aküden 20 saat boyunca 3,5A akım çekilebilir demektir.</a:t>
            </a:r>
          </a:p>
        </p:txBody>
      </p:sp>
      <p:sp>
        <p:nvSpPr>
          <p:cNvPr id="70680" name="1 Başlık"/>
          <p:cNvSpPr>
            <a:spLocks/>
          </p:cNvSpPr>
          <p:nvPr/>
        </p:nvSpPr>
        <p:spPr bwMode="auto">
          <a:xfrm>
            <a:off x="1331640" y="65882"/>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GÜÇ KAYNAĞI</a:t>
            </a:r>
          </a:p>
        </p:txBody>
      </p:sp>
      <p:sp>
        <p:nvSpPr>
          <p:cNvPr id="70681"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70682"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70683"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70684"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70685"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70686"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70687"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0688"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70689"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0690"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70691"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70692"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70693"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70694" name="Rectangle 22"/>
          <p:cNvSpPr>
            <a:spLocks noChangeArrowheads="1"/>
          </p:cNvSpPr>
          <p:nvPr/>
        </p:nvSpPr>
        <p:spPr bwMode="auto">
          <a:xfrm>
            <a:off x="0" y="2376488"/>
            <a:ext cx="9144000" cy="0"/>
          </a:xfrm>
          <a:prstGeom prst="rect">
            <a:avLst/>
          </a:prstGeom>
          <a:noFill/>
          <a:ln w="9525">
            <a:noFill/>
            <a:miter lim="800000"/>
            <a:headEnd/>
            <a:tailEnd/>
          </a:ln>
        </p:spPr>
        <p:txBody>
          <a:bodyPr wrap="none" anchor="ctr">
            <a:spAutoFit/>
          </a:bodyPr>
          <a:lstStyle/>
          <a:p>
            <a:endParaRPr lang="tr-TR"/>
          </a:p>
        </p:txBody>
      </p:sp>
      <p:graphicFrame>
        <p:nvGraphicFramePr>
          <p:cNvPr id="70677" name="Object 21"/>
          <p:cNvGraphicFramePr>
            <a:graphicFrameLocks noChangeAspect="1"/>
          </p:cNvGraphicFramePr>
          <p:nvPr>
            <p:extLst>
              <p:ext uri="{D42A27DB-BD31-4B8C-83A1-F6EECF244321}">
                <p14:modId xmlns:p14="http://schemas.microsoft.com/office/powerpoint/2010/main" val="1363015820"/>
              </p:ext>
            </p:extLst>
          </p:nvPr>
        </p:nvGraphicFramePr>
        <p:xfrm>
          <a:off x="2051720" y="4005064"/>
          <a:ext cx="1755907" cy="2440778"/>
        </p:xfrm>
        <a:graphic>
          <a:graphicData uri="http://schemas.openxmlformats.org/presentationml/2006/ole">
            <mc:AlternateContent xmlns:mc="http://schemas.openxmlformats.org/markup-compatibility/2006">
              <mc:Choice xmlns:v="urn:schemas-microsoft-com:vml" Requires="v">
                <p:oleObj spid="_x0000_s70685" name="Visio" r:id="rId3" imgW="1812600" imgH="2414160" progId="Visio.Drawing.11">
                  <p:embed/>
                </p:oleObj>
              </mc:Choice>
              <mc:Fallback>
                <p:oleObj name="Visio" r:id="rId3" imgW="1812600" imgH="2414160" progId="Visio.Drawing.1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l="8087" t="8116" r="10999" b="8020"/>
                      <a:stretch>
                        <a:fillRect/>
                      </a:stretch>
                    </p:blipFill>
                    <p:spPr bwMode="auto">
                      <a:xfrm>
                        <a:off x="2051720" y="4005064"/>
                        <a:ext cx="1755907" cy="2440778"/>
                      </a:xfrm>
                      <a:prstGeom prst="rect">
                        <a:avLst/>
                      </a:prstGeom>
                      <a:noFill/>
                    </p:spPr>
                  </p:pic>
                </p:oleObj>
              </mc:Fallback>
            </mc:AlternateContent>
          </a:graphicData>
        </a:graphic>
      </p:graphicFrame>
      <p:pic>
        <p:nvPicPr>
          <p:cNvPr id="2" name="Resim 1">
            <a:extLst>
              <a:ext uri="{FF2B5EF4-FFF2-40B4-BE49-F238E27FC236}">
                <a16:creationId xmlns:a16="http://schemas.microsoft.com/office/drawing/2014/main" id="{A8E6AA97-3A8E-4B57-919D-E70AD0CDFA25}"/>
              </a:ext>
            </a:extLst>
          </p:cNvPr>
          <p:cNvPicPr>
            <a:picLocks noChangeAspect="1"/>
          </p:cNvPicPr>
          <p:nvPr/>
        </p:nvPicPr>
        <p:blipFill>
          <a:blip r:embed="rId5"/>
          <a:stretch>
            <a:fillRect/>
          </a:stretch>
        </p:blipFill>
        <p:spPr>
          <a:xfrm>
            <a:off x="3807627" y="4571177"/>
            <a:ext cx="2514951" cy="183858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2" name="2 İçerik Yer Tutucusu"/>
          <p:cNvSpPr>
            <a:spLocks noGrp="1"/>
          </p:cNvSpPr>
          <p:nvPr>
            <p:ph idx="4294967295"/>
          </p:nvPr>
        </p:nvSpPr>
        <p:spPr>
          <a:xfrm>
            <a:off x="900113" y="1039814"/>
            <a:ext cx="8677275" cy="5184775"/>
          </a:xfrm>
        </p:spPr>
        <p:txBody>
          <a:bodyPr/>
          <a:lstStyle/>
          <a:p>
            <a:pPr marL="0" indent="0">
              <a:buFont typeface="Arial" charset="0"/>
              <a:buNone/>
            </a:pPr>
            <a:r>
              <a:rPr lang="tr-TR" sz="2400" b="1" dirty="0"/>
              <a:t>ÖRNEK-5:</a:t>
            </a:r>
            <a:endParaRPr lang="tr-TR" sz="2400" dirty="0"/>
          </a:p>
          <a:p>
            <a:pPr marL="0" indent="0">
              <a:buFont typeface="Arial" charset="0"/>
              <a:buNone/>
            </a:pPr>
            <a:r>
              <a:rPr lang="tr-TR" sz="2400" dirty="0"/>
              <a:t>Üzerinde 90Ah yazan bir pilden kaç saat boyunca 2A akım çekilebilir. </a:t>
            </a:r>
          </a:p>
          <a:p>
            <a:pPr marL="0" indent="0">
              <a:buFont typeface="Arial" charset="0"/>
              <a:buNone/>
            </a:pPr>
            <a:endParaRPr lang="tr-TR" sz="2400" dirty="0"/>
          </a:p>
          <a:p>
            <a:pPr marL="0" indent="0">
              <a:buFont typeface="Arial" charset="0"/>
              <a:buNone/>
            </a:pPr>
            <a:r>
              <a:rPr lang="tr-TR" sz="2400" dirty="0"/>
              <a:t>ÇÖZÜM:</a:t>
            </a:r>
          </a:p>
        </p:txBody>
      </p:sp>
      <p:sp>
        <p:nvSpPr>
          <p:cNvPr id="71704" name="1 Başlık"/>
          <p:cNvSpPr>
            <a:spLocks/>
          </p:cNvSpPr>
          <p:nvPr/>
        </p:nvSpPr>
        <p:spPr bwMode="auto">
          <a:xfrm>
            <a:off x="1403648" y="261939"/>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GÜÇ KAYNAĞI</a:t>
            </a:r>
          </a:p>
        </p:txBody>
      </p:sp>
      <p:sp>
        <p:nvSpPr>
          <p:cNvPr id="71705"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71706"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71707"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71708"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71709"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71710"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71711"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1712"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71713"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1714"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71715"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71716"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71717"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71718" name="Rectangle 18"/>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71719" name="Rectangle 22"/>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graphicFrame>
        <p:nvGraphicFramePr>
          <p:cNvPr id="71701" name="Object 21"/>
          <p:cNvGraphicFramePr>
            <a:graphicFrameLocks noChangeAspect="1"/>
          </p:cNvGraphicFramePr>
          <p:nvPr>
            <p:extLst>
              <p:ext uri="{D42A27DB-BD31-4B8C-83A1-F6EECF244321}">
                <p14:modId xmlns:p14="http://schemas.microsoft.com/office/powerpoint/2010/main" val="881074663"/>
              </p:ext>
            </p:extLst>
          </p:nvPr>
        </p:nvGraphicFramePr>
        <p:xfrm>
          <a:off x="1327944" y="3873501"/>
          <a:ext cx="2592387" cy="1906588"/>
        </p:xfrm>
        <a:graphic>
          <a:graphicData uri="http://schemas.openxmlformats.org/presentationml/2006/ole">
            <mc:AlternateContent xmlns:mc="http://schemas.openxmlformats.org/markup-compatibility/2006">
              <mc:Choice xmlns:v="urn:schemas-microsoft-com:vml" Requires="v">
                <p:oleObj spid="_x0000_s71708" name="Denklem" r:id="rId3" imgW="1028700" imgH="749300" progId="Equation.3">
                  <p:embed/>
                </p:oleObj>
              </mc:Choice>
              <mc:Fallback>
                <p:oleObj name="Denklem" r:id="rId3" imgW="1028700" imgH="749300" progId="Equation.3">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944" y="3873501"/>
                        <a:ext cx="2592387" cy="190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0" name="Rectangle 23"/>
          <p:cNvSpPr>
            <a:spLocks noChangeArrowheads="1"/>
          </p:cNvSpPr>
          <p:nvPr/>
        </p:nvSpPr>
        <p:spPr bwMode="auto">
          <a:xfrm>
            <a:off x="4211960" y="4758033"/>
            <a:ext cx="3778250" cy="641350"/>
          </a:xfrm>
          <a:prstGeom prst="rect">
            <a:avLst/>
          </a:prstGeom>
          <a:noFill/>
          <a:ln w="9525">
            <a:noFill/>
            <a:miter lim="800000"/>
            <a:headEnd/>
            <a:tailEnd/>
          </a:ln>
        </p:spPr>
        <p:txBody>
          <a:bodyPr anchor="ctr">
            <a:spAutoFit/>
          </a:bodyPr>
          <a:lstStyle/>
          <a:p>
            <a:r>
              <a:rPr lang="tr-TR" dirty="0"/>
              <a:t>Bu pilden 45 saat boyunca 2A’lik akım çekilebilir demektir.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3" name="2 İçerik Yer Tutucusu"/>
          <p:cNvSpPr>
            <a:spLocks noGrp="1"/>
          </p:cNvSpPr>
          <p:nvPr>
            <p:ph idx="4294967295"/>
          </p:nvPr>
        </p:nvSpPr>
        <p:spPr>
          <a:xfrm>
            <a:off x="1025525" y="1341438"/>
            <a:ext cx="7218883" cy="4751858"/>
          </a:xfrm>
        </p:spPr>
        <p:txBody>
          <a:bodyPr/>
          <a:lstStyle/>
          <a:p>
            <a:pPr marL="0" indent="0" algn="just">
              <a:buFont typeface="Arial" charset="0"/>
              <a:buNone/>
            </a:pPr>
            <a:r>
              <a:rPr lang="tr-TR" sz="2400" b="1" dirty="0"/>
              <a:t>Güç Kaynağında Verim:</a:t>
            </a:r>
            <a:endParaRPr lang="tr-TR" sz="2400" dirty="0"/>
          </a:p>
          <a:p>
            <a:pPr marL="0" indent="0" algn="just">
              <a:buFont typeface="Arial" charset="0"/>
              <a:buNone/>
            </a:pPr>
            <a:r>
              <a:rPr lang="tr-TR" sz="2400" dirty="0"/>
              <a:t>Verim güç kaynaklarında önemli bir karakteristiktir. </a:t>
            </a:r>
            <a:r>
              <a:rPr lang="tr-TR" sz="2400" b="1" dirty="0"/>
              <a:t>Verim</a:t>
            </a:r>
            <a:r>
              <a:rPr lang="tr-TR" sz="2400" dirty="0"/>
              <a:t> çıkış gücünün giriş gücüne oranıdır.</a:t>
            </a:r>
          </a:p>
        </p:txBody>
      </p:sp>
      <p:sp>
        <p:nvSpPr>
          <p:cNvPr id="73755" name="1 Başlık"/>
          <p:cNvSpPr>
            <a:spLocks/>
          </p:cNvSpPr>
          <p:nvPr/>
        </p:nvSpPr>
        <p:spPr bwMode="auto">
          <a:xfrm>
            <a:off x="1608137" y="35996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GÜÇ KAYNAĞI</a:t>
            </a:r>
          </a:p>
        </p:txBody>
      </p:sp>
      <p:sp>
        <p:nvSpPr>
          <p:cNvPr id="73756"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73757"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73758"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73759"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73760"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73761"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73762"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3763"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73764"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3765"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73766"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73767"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73768"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73769" name="Rectangle 18"/>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73770"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73771" name="Rectangle 2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tr-TR"/>
          </a:p>
        </p:txBody>
      </p:sp>
      <p:graphicFrame>
        <p:nvGraphicFramePr>
          <p:cNvPr id="73750" name="Object 22"/>
          <p:cNvGraphicFramePr>
            <a:graphicFrameLocks noChangeAspect="1"/>
          </p:cNvGraphicFramePr>
          <p:nvPr>
            <p:extLst>
              <p:ext uri="{D42A27DB-BD31-4B8C-83A1-F6EECF244321}">
                <p14:modId xmlns:p14="http://schemas.microsoft.com/office/powerpoint/2010/main" val="3910433749"/>
              </p:ext>
            </p:extLst>
          </p:nvPr>
        </p:nvGraphicFramePr>
        <p:xfrm>
          <a:off x="2484437" y="3674251"/>
          <a:ext cx="3382962" cy="841375"/>
        </p:xfrm>
        <a:graphic>
          <a:graphicData uri="http://schemas.openxmlformats.org/presentationml/2006/ole">
            <mc:AlternateContent xmlns:mc="http://schemas.openxmlformats.org/markup-compatibility/2006">
              <mc:Choice xmlns:v="urn:schemas-microsoft-com:vml" Requires="v">
                <p:oleObj spid="_x0000_s73765" name="Denklem" r:id="rId3" imgW="1574800" imgH="393700" progId="Equation.3">
                  <p:embed/>
                </p:oleObj>
              </mc:Choice>
              <mc:Fallback>
                <p:oleObj name="Denklem" r:id="rId3" imgW="1574800" imgH="393700" progId="Equation.3">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7" y="3674251"/>
                        <a:ext cx="33829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72" name="Rectangle 25"/>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tr-TR"/>
          </a:p>
        </p:txBody>
      </p:sp>
      <p:graphicFrame>
        <p:nvGraphicFramePr>
          <p:cNvPr id="73752" name="Object 24"/>
          <p:cNvGraphicFramePr>
            <a:graphicFrameLocks noChangeAspect="1"/>
          </p:cNvGraphicFramePr>
          <p:nvPr>
            <p:extLst>
              <p:ext uri="{D42A27DB-BD31-4B8C-83A1-F6EECF244321}">
                <p14:modId xmlns:p14="http://schemas.microsoft.com/office/powerpoint/2010/main" val="4012382006"/>
              </p:ext>
            </p:extLst>
          </p:nvPr>
        </p:nvGraphicFramePr>
        <p:xfrm>
          <a:off x="2843808" y="4888145"/>
          <a:ext cx="2663825" cy="449263"/>
        </p:xfrm>
        <a:graphic>
          <a:graphicData uri="http://schemas.openxmlformats.org/presentationml/2006/ole">
            <mc:AlternateContent xmlns:mc="http://schemas.openxmlformats.org/markup-compatibility/2006">
              <mc:Choice xmlns:v="urn:schemas-microsoft-com:vml" Requires="v">
                <p:oleObj spid="_x0000_s73766" name="Denklem" r:id="rId5" imgW="1256755" imgH="203112" progId="Equation.3">
                  <p:embed/>
                </p:oleObj>
              </mc:Choice>
              <mc:Fallback>
                <p:oleObj name="Denklem" r:id="rId5" imgW="1256755" imgH="203112"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888145"/>
                        <a:ext cx="266382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title"/>
          </p:nvPr>
        </p:nvSpPr>
        <p:spPr>
          <a:xfrm>
            <a:off x="2591780" y="1412776"/>
            <a:ext cx="3960440" cy="1008112"/>
          </a:xfrm>
        </p:spPr>
        <p:txBody>
          <a:bodyPr/>
          <a:lstStyle/>
          <a:p>
            <a:pPr algn="ctr" eaLnBrk="1" hangingPunct="1"/>
            <a:r>
              <a:rPr lang="tr-TR" b="1" dirty="0"/>
              <a:t>BÖLÜM </a:t>
            </a:r>
            <a:r>
              <a:rPr lang="tr-TR" b="1" dirty="0">
                <a:latin typeface="Arial" charset="0"/>
              </a:rPr>
              <a:t>3</a:t>
            </a:r>
          </a:p>
        </p:txBody>
      </p:sp>
      <p:sp>
        <p:nvSpPr>
          <p:cNvPr id="14338" name="2 İçerik Yer Tutucusu"/>
          <p:cNvSpPr>
            <a:spLocks noGrp="1"/>
          </p:cNvSpPr>
          <p:nvPr>
            <p:ph idx="1"/>
          </p:nvPr>
        </p:nvSpPr>
        <p:spPr>
          <a:xfrm>
            <a:off x="683568" y="260648"/>
            <a:ext cx="8218487" cy="5029200"/>
          </a:xfrm>
        </p:spPr>
        <p:txBody>
          <a:bodyPr/>
          <a:lstStyle/>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r>
              <a:rPr lang="tr-TR" sz="2800" b="1" dirty="0"/>
              <a:t>	</a:t>
            </a:r>
            <a:r>
              <a:rPr lang="tr-TR" sz="4400" b="1" dirty="0"/>
              <a:t>OHM KANUNU, ENERJİ VE GÜÇ</a:t>
            </a:r>
          </a:p>
          <a:p>
            <a:pPr marL="179388" indent="-88900" algn="just" eaLnBrk="1" hangingPunct="1">
              <a:buFont typeface="Arial" charset="0"/>
              <a:buNone/>
            </a:pPr>
            <a:r>
              <a:rPr lang="tr-TR" sz="2200" dirty="0"/>
              <a:t>	</a:t>
            </a:r>
          </a:p>
          <a:p>
            <a:pPr marL="179388" indent="-88900" algn="just" eaLnBrk="1" hangingPunct="1">
              <a:buFont typeface="Arial" charset="0"/>
              <a:buNone/>
            </a:pPr>
            <a:r>
              <a:rPr lang="tr-TR" sz="22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77" name="2 İçerik Yer Tutucusu"/>
          <p:cNvSpPr>
            <a:spLocks noGrp="1"/>
          </p:cNvSpPr>
          <p:nvPr>
            <p:ph idx="4294967295"/>
          </p:nvPr>
        </p:nvSpPr>
        <p:spPr>
          <a:xfrm>
            <a:off x="827584" y="1044575"/>
            <a:ext cx="8677275" cy="5184775"/>
          </a:xfrm>
        </p:spPr>
        <p:txBody>
          <a:bodyPr/>
          <a:lstStyle/>
          <a:p>
            <a:pPr marL="0" indent="0">
              <a:buFont typeface="Arial" charset="0"/>
              <a:buNone/>
            </a:pPr>
            <a:r>
              <a:rPr lang="tr-TR" sz="2400" b="1" dirty="0"/>
              <a:t>ÖRNEK-6:</a:t>
            </a:r>
            <a:endParaRPr lang="tr-TR" sz="2400" dirty="0"/>
          </a:p>
          <a:p>
            <a:pPr marL="0" indent="0">
              <a:buFont typeface="Arial" charset="0"/>
              <a:buNone/>
            </a:pPr>
            <a:r>
              <a:rPr lang="tr-TR" sz="2400" dirty="0"/>
              <a:t>Bir elektronik güç kaynağı giriş gücü 25W. Çıkış gücü ise 20W’tır. Verim ve kayıp güç nedir?</a:t>
            </a:r>
          </a:p>
          <a:p>
            <a:pPr marL="0" indent="0">
              <a:buFont typeface="Arial" charset="0"/>
              <a:buNone/>
            </a:pPr>
            <a:endParaRPr lang="tr-TR" sz="2400" dirty="0"/>
          </a:p>
          <a:p>
            <a:pPr marL="0" indent="0">
              <a:buFont typeface="Arial" charset="0"/>
              <a:buNone/>
            </a:pPr>
            <a:r>
              <a:rPr lang="tr-TR" sz="2400" dirty="0"/>
              <a:t>ÇÖZÜM:</a:t>
            </a:r>
          </a:p>
          <a:p>
            <a:pPr marL="0" indent="0">
              <a:buFont typeface="Arial" charset="0"/>
              <a:buNone/>
            </a:pPr>
            <a:endParaRPr lang="tr-TR" sz="2400" dirty="0"/>
          </a:p>
          <a:p>
            <a:pPr marL="0" indent="0">
              <a:buFont typeface="Arial" charset="0"/>
              <a:buNone/>
            </a:pPr>
            <a:endParaRPr lang="tr-TR" sz="2400" dirty="0"/>
          </a:p>
          <a:p>
            <a:pPr marL="0" indent="0">
              <a:buFont typeface="Arial" charset="0"/>
              <a:buNone/>
            </a:pPr>
            <a:r>
              <a:rPr lang="tr-TR" sz="2400" dirty="0"/>
              <a:t>   P</a:t>
            </a:r>
            <a:r>
              <a:rPr lang="tr-TR" sz="2400" baseline="-25000" dirty="0"/>
              <a:t>KAYIP</a:t>
            </a:r>
            <a:r>
              <a:rPr lang="tr-TR" sz="2400" dirty="0"/>
              <a:t> = P</a:t>
            </a:r>
            <a:r>
              <a:rPr lang="tr-TR" sz="2400" baseline="-25000" dirty="0"/>
              <a:t>İ</a:t>
            </a:r>
            <a:r>
              <a:rPr lang="tr-TR" sz="2400" dirty="0"/>
              <a:t> – P</a:t>
            </a:r>
            <a:r>
              <a:rPr lang="tr-TR" sz="2400" baseline="-25000" dirty="0"/>
              <a:t>O</a:t>
            </a:r>
            <a:r>
              <a:rPr lang="tr-TR" sz="2400" dirty="0"/>
              <a:t> = 25W – 20W = 5W</a:t>
            </a:r>
          </a:p>
        </p:txBody>
      </p:sp>
      <p:sp>
        <p:nvSpPr>
          <p:cNvPr id="74779" name="1 Başlık"/>
          <p:cNvSpPr>
            <a:spLocks/>
          </p:cNvSpPr>
          <p:nvPr/>
        </p:nvSpPr>
        <p:spPr bwMode="auto">
          <a:xfrm>
            <a:off x="1475656" y="266700"/>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4. GÜÇ KAYNAĞI</a:t>
            </a:r>
          </a:p>
        </p:txBody>
      </p:sp>
      <p:sp>
        <p:nvSpPr>
          <p:cNvPr id="74780"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74781"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74782"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74783"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74784"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74785"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74786"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4787"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74788"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74789" name="Rectangle 14"/>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74790" name="Rectangle 15"/>
          <p:cNvSpPr>
            <a:spLocks noChangeArrowheads="1"/>
          </p:cNvSpPr>
          <p:nvPr/>
        </p:nvSpPr>
        <p:spPr bwMode="auto">
          <a:xfrm>
            <a:off x="0" y="2495550"/>
            <a:ext cx="9144000" cy="0"/>
          </a:xfrm>
          <a:prstGeom prst="rect">
            <a:avLst/>
          </a:prstGeom>
          <a:noFill/>
          <a:ln w="9525">
            <a:noFill/>
            <a:miter lim="800000"/>
            <a:headEnd/>
            <a:tailEnd/>
          </a:ln>
        </p:spPr>
        <p:txBody>
          <a:bodyPr wrap="none" anchor="ctr">
            <a:spAutoFit/>
          </a:bodyPr>
          <a:lstStyle/>
          <a:p>
            <a:endParaRPr lang="tr-TR"/>
          </a:p>
        </p:txBody>
      </p:sp>
      <p:sp>
        <p:nvSpPr>
          <p:cNvPr id="74791" name="Rectangle 16"/>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endParaRPr lang="tr-TR"/>
          </a:p>
        </p:txBody>
      </p:sp>
      <p:sp>
        <p:nvSpPr>
          <p:cNvPr id="74792"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74793" name="Rectangle 18"/>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74794" name="Rectangle 19"/>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74795" name="Rectangle 20"/>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tr-TR"/>
          </a:p>
        </p:txBody>
      </p:sp>
      <p:sp>
        <p:nvSpPr>
          <p:cNvPr id="74796" name="Rectangle 22"/>
          <p:cNvSpPr>
            <a:spLocks noChangeArrowheads="1"/>
          </p:cNvSpPr>
          <p:nvPr/>
        </p:nvSpPr>
        <p:spPr bwMode="auto">
          <a:xfrm>
            <a:off x="0" y="3284538"/>
            <a:ext cx="9144000" cy="0"/>
          </a:xfrm>
          <a:prstGeom prst="rect">
            <a:avLst/>
          </a:prstGeom>
          <a:noFill/>
          <a:ln w="9525">
            <a:noFill/>
            <a:miter lim="800000"/>
            <a:headEnd/>
            <a:tailEnd/>
          </a:ln>
        </p:spPr>
        <p:txBody>
          <a:bodyPr wrap="none" anchor="ctr">
            <a:spAutoFit/>
          </a:bodyPr>
          <a:lstStyle/>
          <a:p>
            <a:endParaRPr lang="tr-TR"/>
          </a:p>
        </p:txBody>
      </p:sp>
      <p:sp>
        <p:nvSpPr>
          <p:cNvPr id="74797" name="Rectangle 2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tr-TR"/>
          </a:p>
        </p:txBody>
      </p:sp>
      <p:graphicFrame>
        <p:nvGraphicFramePr>
          <p:cNvPr id="74776" name="Object 24"/>
          <p:cNvGraphicFramePr>
            <a:graphicFrameLocks noChangeAspect="1"/>
          </p:cNvGraphicFramePr>
          <p:nvPr>
            <p:extLst>
              <p:ext uri="{D42A27DB-BD31-4B8C-83A1-F6EECF244321}">
                <p14:modId xmlns:p14="http://schemas.microsoft.com/office/powerpoint/2010/main" val="1298806977"/>
              </p:ext>
            </p:extLst>
          </p:nvPr>
        </p:nvGraphicFramePr>
        <p:xfrm>
          <a:off x="1187624" y="3947319"/>
          <a:ext cx="4392613" cy="711200"/>
        </p:xfrm>
        <a:graphic>
          <a:graphicData uri="http://schemas.openxmlformats.org/presentationml/2006/ole">
            <mc:AlternateContent xmlns:mc="http://schemas.openxmlformats.org/markup-compatibility/2006">
              <mc:Choice xmlns:v="urn:schemas-microsoft-com:vml" Requires="v">
                <p:oleObj spid="_x0000_s74783" name="Denklem" r:id="rId3" imgW="2260600" imgH="368300" progId="Equation.3">
                  <p:embed/>
                </p:oleObj>
              </mc:Choice>
              <mc:Fallback>
                <p:oleObj name="Denklem" r:id="rId3" imgW="2260600" imgH="3683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947319"/>
                        <a:ext cx="439261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Başlık"/>
          <p:cNvSpPr>
            <a:spLocks noGrp="1"/>
          </p:cNvSpPr>
          <p:nvPr>
            <p:ph type="title" idx="4294967295"/>
          </p:nvPr>
        </p:nvSpPr>
        <p:spPr>
          <a:xfrm>
            <a:off x="2012950" y="74205"/>
            <a:ext cx="3024336" cy="809636"/>
          </a:xfrm>
        </p:spPr>
        <p:txBody>
          <a:bodyPr/>
          <a:lstStyle/>
          <a:p>
            <a:pPr algn="ctr" eaLnBrk="1" hangingPunct="1"/>
            <a:r>
              <a:rPr lang="tr-TR" sz="3000" b="1" dirty="0"/>
              <a:t>  </a:t>
            </a:r>
            <a:r>
              <a:rPr lang="tr-TR" sz="3000" b="1" dirty="0">
                <a:latin typeface="Arial" charset="0"/>
              </a:rPr>
              <a:t>ÖZET</a:t>
            </a:r>
            <a:r>
              <a:rPr lang="tr-TR" dirty="0"/>
              <a:t> </a:t>
            </a:r>
          </a:p>
        </p:txBody>
      </p:sp>
      <p:sp>
        <p:nvSpPr>
          <p:cNvPr id="75778" name="2 İçerik Yer Tutucusu"/>
          <p:cNvSpPr>
            <a:spLocks noGrp="1"/>
          </p:cNvSpPr>
          <p:nvPr>
            <p:ph idx="4294967295"/>
          </p:nvPr>
        </p:nvSpPr>
        <p:spPr>
          <a:xfrm>
            <a:off x="827584" y="846309"/>
            <a:ext cx="7826351" cy="5604417"/>
          </a:xfrm>
        </p:spPr>
        <p:txBody>
          <a:bodyPr>
            <a:normAutofit fontScale="92500" lnSpcReduction="10000"/>
          </a:bodyPr>
          <a:lstStyle/>
          <a:p>
            <a:pPr marL="3175" indent="-3175" algn="just" eaLnBrk="1" hangingPunct="1">
              <a:buFont typeface="Arial" charset="0"/>
              <a:buNone/>
            </a:pPr>
            <a:r>
              <a:rPr lang="tr-TR" sz="2200" dirty="0"/>
              <a:t>Bu derste temel elektrik kanunu olan </a:t>
            </a:r>
            <a:r>
              <a:rPr lang="tr-TR" sz="2200" dirty="0" err="1"/>
              <a:t>Ohm</a:t>
            </a:r>
            <a:r>
              <a:rPr lang="tr-TR" sz="2200" dirty="0"/>
              <a:t> kanunu ve günlük hayatta sürekli karşılaştığımız enerji konusu üzerine durulmuştur.</a:t>
            </a:r>
          </a:p>
          <a:p>
            <a:pPr marL="3175" indent="-3175" algn="just" eaLnBrk="1" hangingPunct="1">
              <a:buFont typeface="Arial" charset="0"/>
              <a:buNone/>
            </a:pPr>
            <a:endParaRPr lang="tr-TR" sz="2200" dirty="0"/>
          </a:p>
          <a:p>
            <a:pPr marL="3175" indent="-3175" algn="just" eaLnBrk="1" hangingPunct="1">
              <a:buFont typeface="Arial" charset="0"/>
              <a:buNone/>
            </a:pPr>
            <a:r>
              <a:rPr lang="tr-TR" sz="2200" dirty="0"/>
              <a:t>Bir elektrik devresinde akım, voltaj ve direnç arasındaki bağlantıyı veren kanuna “</a:t>
            </a:r>
            <a:r>
              <a:rPr lang="tr-TR" sz="2200" dirty="0" err="1"/>
              <a:t>Ohm</a:t>
            </a:r>
            <a:r>
              <a:rPr lang="tr-TR" sz="2200" dirty="0"/>
              <a:t> Kanunu” adı verilir.</a:t>
            </a:r>
          </a:p>
          <a:p>
            <a:pPr marL="3175" indent="-3175" algn="just" eaLnBrk="1" hangingPunct="1">
              <a:buFont typeface="Arial" charset="0"/>
              <a:buNone/>
            </a:pPr>
            <a:endParaRPr lang="tr-TR" sz="2200" dirty="0"/>
          </a:p>
          <a:p>
            <a:pPr marL="3175" indent="-3175"/>
            <a:r>
              <a:rPr lang="tr-TR" sz="2200" b="1" dirty="0"/>
              <a:t>Enerji:</a:t>
            </a:r>
            <a:r>
              <a:rPr lang="tr-TR" sz="2200" dirty="0"/>
              <a:t> İş yapabilme yeteneğine enerji denir.</a:t>
            </a:r>
            <a:endParaRPr lang="tr-TR" sz="2200" b="1" dirty="0"/>
          </a:p>
          <a:p>
            <a:pPr marL="3175" indent="-3175"/>
            <a:r>
              <a:rPr lang="tr-TR" sz="2200" b="1" dirty="0"/>
              <a:t>Güç:</a:t>
            </a:r>
            <a:r>
              <a:rPr lang="tr-TR" sz="2200" dirty="0"/>
              <a:t> Belli bir zamanda kullanılan enerji oranına denir.</a:t>
            </a:r>
          </a:p>
          <a:p>
            <a:pPr marL="3175" indent="-3175">
              <a:buFont typeface="Arial" charset="0"/>
              <a:buNone/>
            </a:pPr>
            <a:endParaRPr lang="tr-TR" sz="2200" dirty="0"/>
          </a:p>
          <a:p>
            <a:pPr marL="3175" indent="-3175">
              <a:buFont typeface="Arial" charset="0"/>
              <a:buNone/>
            </a:pPr>
            <a:r>
              <a:rPr lang="tr-TR" sz="2200" dirty="0"/>
              <a:t>Elektrik devresinde direnç içerisinden akım geçtiği zaman elektrik enerjisi ısı enerjisine dönüşür. Elektrikli ısıtıcılar bu temel prensipten hareketle üretilmişlerdir. Direnç üzerinde ısı meydana gelmesi demek aynı zamanda direncin gücünü de gösterir.</a:t>
            </a:r>
          </a:p>
        </p:txBody>
      </p:sp>
      <p:sp>
        <p:nvSpPr>
          <p:cNvPr id="75780"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75781"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75782"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75783"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7578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75785" name="Rectangle 10"/>
          <p:cNvSpPr>
            <a:spLocks noChangeArrowheads="1"/>
          </p:cNvSpPr>
          <p:nvPr/>
        </p:nvSpPr>
        <p:spPr bwMode="auto">
          <a:xfrm>
            <a:off x="971550" y="11969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75786"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75787"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75788" name="Rectangle 13"/>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75789"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75790"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75791"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75792"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75793"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75794"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5795"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75796"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75797"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75798"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75799"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75800"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75801"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5802"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75803"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75804"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7580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75806"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75807"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2 İçerik Yer Tutucusu"/>
          <p:cNvSpPr>
            <a:spLocks noGrp="1"/>
          </p:cNvSpPr>
          <p:nvPr>
            <p:ph idx="4294967295"/>
          </p:nvPr>
        </p:nvSpPr>
        <p:spPr>
          <a:xfrm>
            <a:off x="570705" y="1124744"/>
            <a:ext cx="8105752" cy="4824532"/>
          </a:xfrm>
        </p:spPr>
        <p:txBody>
          <a:bodyPr/>
          <a:lstStyle/>
          <a:p>
            <a:pPr marL="179388" indent="-88900" algn="just" eaLnBrk="1" hangingPunct="1">
              <a:buFont typeface="Arial" charset="0"/>
              <a:buNone/>
            </a:pPr>
            <a:r>
              <a:rPr lang="tr-TR" sz="2200" dirty="0"/>
              <a:t>	</a:t>
            </a:r>
            <a:r>
              <a:rPr lang="tr-TR" sz="2400" dirty="0"/>
              <a:t>1827 yılında George </a:t>
            </a:r>
            <a:r>
              <a:rPr lang="tr-TR" sz="2400" dirty="0" err="1"/>
              <a:t>Simon</a:t>
            </a:r>
            <a:r>
              <a:rPr lang="tr-TR" sz="2400" dirty="0"/>
              <a:t> </a:t>
            </a:r>
            <a:r>
              <a:rPr lang="tr-TR" sz="2400" dirty="0" err="1"/>
              <a:t>Ohm</a:t>
            </a:r>
            <a:r>
              <a:rPr lang="tr-TR" sz="2400" dirty="0"/>
              <a:t> “Bir iletkenin iki ucu arasındaki potansiyel farkın, iletkenden geçen akım şiddetine oranı sabittir” şeklinde tanımını yapmıştır. Bir elektrik devresinde akım, voltaj ve direnç arasındaki bağlantıyı veren kanuna “</a:t>
            </a:r>
            <a:r>
              <a:rPr lang="tr-TR" sz="2400" dirty="0" err="1"/>
              <a:t>Ohm</a:t>
            </a:r>
            <a:r>
              <a:rPr lang="tr-TR" sz="2400" dirty="0"/>
              <a:t> Kanunu” adı verilir.	</a:t>
            </a:r>
          </a:p>
        </p:txBody>
      </p:sp>
      <p:sp>
        <p:nvSpPr>
          <p:cNvPr id="17416" name="1 Başlık"/>
          <p:cNvSpPr>
            <a:spLocks/>
          </p:cNvSpPr>
          <p:nvPr/>
        </p:nvSpPr>
        <p:spPr bwMode="auto">
          <a:xfrm>
            <a:off x="-252536" y="192088"/>
            <a:ext cx="8229600" cy="777875"/>
          </a:xfrm>
          <a:prstGeom prst="rect">
            <a:avLst/>
          </a:prstGeom>
          <a:noFill/>
          <a:ln w="9525">
            <a:noFill/>
            <a:miter lim="800000"/>
            <a:headEnd/>
            <a:tailEnd/>
          </a:ln>
        </p:spPr>
        <p:txBody>
          <a:bodyPr anchor="ctr"/>
          <a:lstStyle/>
          <a:p>
            <a:pPr algn="ctr" eaLnBrk="0" hangingPunct="0">
              <a:spcBef>
                <a:spcPct val="20000"/>
              </a:spcBef>
              <a:buFont typeface="Arial" charset="0"/>
              <a:buNone/>
            </a:pPr>
            <a:r>
              <a:rPr lang="tr-TR" sz="3000" b="1" dirty="0">
                <a:latin typeface="Calibri" pitchFamily="34" charset="0"/>
              </a:rPr>
              <a:t>1. OHM KANUNU</a:t>
            </a:r>
          </a:p>
        </p:txBody>
      </p:sp>
      <p:sp>
        <p:nvSpPr>
          <p:cNvPr id="17417"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7413" name="Object 5"/>
          <p:cNvGraphicFramePr>
            <a:graphicFrameLocks noChangeAspect="1"/>
          </p:cNvGraphicFramePr>
          <p:nvPr>
            <p:extLst>
              <p:ext uri="{D42A27DB-BD31-4B8C-83A1-F6EECF244321}">
                <p14:modId xmlns:p14="http://schemas.microsoft.com/office/powerpoint/2010/main" val="846224510"/>
              </p:ext>
            </p:extLst>
          </p:nvPr>
        </p:nvGraphicFramePr>
        <p:xfrm>
          <a:off x="1707343" y="3445682"/>
          <a:ext cx="5832475" cy="2570163"/>
        </p:xfrm>
        <a:graphic>
          <a:graphicData uri="http://schemas.openxmlformats.org/presentationml/2006/ole">
            <mc:AlternateContent xmlns:mc="http://schemas.openxmlformats.org/markup-compatibility/2006">
              <mc:Choice xmlns:v="urn:schemas-microsoft-com:vml" Requires="v">
                <p:oleObj spid="_x0000_s17420" name="Visio" r:id="rId3" imgW="5222160" imgH="2073600" progId="Visio.Drawing.11">
                  <p:embed/>
                </p:oleObj>
              </mc:Choice>
              <mc:Fallback>
                <p:oleObj name="Visio" r:id="rId3" imgW="5222160" imgH="2073600" progId="Visio.Drawing.11">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b="520"/>
                      <a:stretch>
                        <a:fillRect/>
                      </a:stretch>
                    </p:blipFill>
                    <p:spPr bwMode="auto">
                      <a:xfrm>
                        <a:off x="1707343" y="3445682"/>
                        <a:ext cx="5832475" cy="2570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2 İçerik Yer Tutucusu"/>
          <p:cNvSpPr>
            <a:spLocks noGrp="1"/>
          </p:cNvSpPr>
          <p:nvPr>
            <p:ph idx="4294967295"/>
          </p:nvPr>
        </p:nvSpPr>
        <p:spPr>
          <a:xfrm>
            <a:off x="642777" y="1268760"/>
            <a:ext cx="7889664" cy="4735380"/>
          </a:xfrm>
        </p:spPr>
        <p:txBody>
          <a:bodyPr/>
          <a:lstStyle/>
          <a:p>
            <a:pPr marL="179388" indent="-88900" algn="just" eaLnBrk="1" hangingPunct="1">
              <a:buFont typeface="Arial" charset="0"/>
              <a:buNone/>
            </a:pPr>
            <a:r>
              <a:rPr lang="tr-TR" sz="2200" dirty="0"/>
              <a:t> VIR üçgenini kullanmak için parmağınızı bulmak istediğiniz değerin üzerine koyunuz; Eğer V değerini bulmak istiyorsanız I ile R çarpılır. Eğer I değerini bulmak istiyorsanız bu durumda V, R’ ye bölünür.</a:t>
            </a:r>
          </a:p>
        </p:txBody>
      </p:sp>
      <p:sp>
        <p:nvSpPr>
          <p:cNvPr id="57354" name="1 Başlık"/>
          <p:cNvSpPr>
            <a:spLocks/>
          </p:cNvSpPr>
          <p:nvPr/>
        </p:nvSpPr>
        <p:spPr bwMode="auto">
          <a:xfrm>
            <a:off x="1619672" y="360363"/>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1. OHM KANUNU</a:t>
            </a:r>
          </a:p>
        </p:txBody>
      </p:sp>
      <p:sp>
        <p:nvSpPr>
          <p:cNvPr id="57355" name="Rectangle 5"/>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57356" name="Rectangle 8"/>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pic>
        <p:nvPicPr>
          <p:cNvPr id="3" name="Resim 2">
            <a:extLst>
              <a:ext uri="{FF2B5EF4-FFF2-40B4-BE49-F238E27FC236}">
                <a16:creationId xmlns:a16="http://schemas.microsoft.com/office/drawing/2014/main" id="{33CA4EF6-5247-46D5-8CAB-5EB3191D516A}"/>
              </a:ext>
            </a:extLst>
          </p:cNvPr>
          <p:cNvPicPr>
            <a:picLocks noChangeAspect="1"/>
          </p:cNvPicPr>
          <p:nvPr/>
        </p:nvPicPr>
        <p:blipFill>
          <a:blip r:embed="rId2"/>
          <a:stretch>
            <a:fillRect/>
          </a:stretch>
        </p:blipFill>
        <p:spPr>
          <a:xfrm>
            <a:off x="1619672" y="2882902"/>
            <a:ext cx="6264696" cy="31212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4" name="2 İçerik Yer Tutucusu"/>
          <p:cNvSpPr>
            <a:spLocks noGrp="1"/>
          </p:cNvSpPr>
          <p:nvPr>
            <p:ph idx="4294967295"/>
          </p:nvPr>
        </p:nvSpPr>
        <p:spPr>
          <a:xfrm>
            <a:off x="863600" y="1074403"/>
            <a:ext cx="8030259" cy="4359943"/>
          </a:xfrm>
        </p:spPr>
        <p:txBody>
          <a:bodyPr>
            <a:normAutofit/>
          </a:bodyPr>
          <a:lstStyle/>
          <a:p>
            <a:pPr marL="179388" indent="-88900">
              <a:buFont typeface="Arial" charset="0"/>
              <a:buNone/>
            </a:pPr>
            <a:r>
              <a:rPr lang="tr-TR" sz="2400" b="1" dirty="0"/>
              <a:t> </a:t>
            </a:r>
            <a:r>
              <a:rPr lang="tr-TR" sz="2200" b="1" dirty="0"/>
              <a:t>ÖRNEK – 1 : </a:t>
            </a:r>
            <a:endParaRPr lang="tr-TR" sz="2200" dirty="0"/>
          </a:p>
          <a:p>
            <a:pPr marL="179388" indent="-88900">
              <a:buFont typeface="Arial" charset="0"/>
              <a:buNone/>
            </a:pPr>
            <a:r>
              <a:rPr lang="tr-TR" sz="2200" dirty="0"/>
              <a:t>  Şekildeki devrede devre akımını bulunuz. Daha sonra kaynak gerilimi 3 kat arttırılırsa devre akımı kaç kat artar hesaplayınız.</a:t>
            </a:r>
          </a:p>
          <a:p>
            <a:pPr marL="179388" indent="-88900">
              <a:buFont typeface="Arial" charset="0"/>
              <a:buNone/>
            </a:pPr>
            <a:endParaRPr lang="tr-TR" sz="2200" dirty="0"/>
          </a:p>
          <a:p>
            <a:pPr marL="179388" indent="-88900">
              <a:buFont typeface="Arial" charset="0"/>
              <a:buNone/>
            </a:pPr>
            <a:r>
              <a:rPr lang="tr-TR" sz="2200" dirty="0"/>
              <a:t> </a:t>
            </a:r>
          </a:p>
          <a:p>
            <a:pPr marL="179388" indent="-88900">
              <a:buFont typeface="Arial" charset="0"/>
              <a:buNone/>
            </a:pPr>
            <a:r>
              <a:rPr lang="tr-TR" sz="2200" dirty="0"/>
              <a:t> </a:t>
            </a:r>
          </a:p>
          <a:p>
            <a:pPr marL="179388" indent="-88900">
              <a:buFont typeface="Arial" charset="0"/>
              <a:buNone/>
            </a:pPr>
            <a:r>
              <a:rPr lang="tr-TR" sz="2200" dirty="0"/>
              <a:t> ÇÖZÜM:</a:t>
            </a:r>
          </a:p>
          <a:p>
            <a:pPr marL="179388" indent="-88900">
              <a:buFont typeface="Arial" charset="0"/>
              <a:buNone/>
            </a:pPr>
            <a:endParaRPr lang="tr-TR" dirty="0"/>
          </a:p>
        </p:txBody>
      </p:sp>
      <p:sp>
        <p:nvSpPr>
          <p:cNvPr id="58386" name="1 Başlık"/>
          <p:cNvSpPr>
            <a:spLocks/>
          </p:cNvSpPr>
          <p:nvPr/>
        </p:nvSpPr>
        <p:spPr bwMode="auto">
          <a:xfrm>
            <a:off x="2012345" y="376238"/>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1. OHM KANUNU</a:t>
            </a:r>
          </a:p>
        </p:txBody>
      </p:sp>
      <p:sp>
        <p:nvSpPr>
          <p:cNvPr id="58387" name="Rectangle 5"/>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58388"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58389" name="Rectangle 9"/>
          <p:cNvSpPr>
            <a:spLocks noChangeArrowheads="1"/>
          </p:cNvSpPr>
          <p:nvPr/>
        </p:nvSpPr>
        <p:spPr bwMode="auto">
          <a:xfrm>
            <a:off x="0" y="2828925"/>
            <a:ext cx="9144000" cy="0"/>
          </a:xfrm>
          <a:prstGeom prst="rect">
            <a:avLst/>
          </a:prstGeom>
          <a:noFill/>
          <a:ln w="9525">
            <a:noFill/>
            <a:miter lim="800000"/>
            <a:headEnd/>
            <a:tailEnd/>
          </a:ln>
        </p:spPr>
        <p:txBody>
          <a:bodyPr wrap="none" anchor="ctr">
            <a:spAutoFit/>
          </a:bodyPr>
          <a:lstStyle/>
          <a:p>
            <a:endParaRPr lang="tr-TR"/>
          </a:p>
        </p:txBody>
      </p:sp>
      <p:graphicFrame>
        <p:nvGraphicFramePr>
          <p:cNvPr id="58376" name="Object 8"/>
          <p:cNvGraphicFramePr>
            <a:graphicFrameLocks noChangeAspect="1"/>
          </p:cNvGraphicFramePr>
          <p:nvPr>
            <p:extLst>
              <p:ext uri="{D42A27DB-BD31-4B8C-83A1-F6EECF244321}">
                <p14:modId xmlns:p14="http://schemas.microsoft.com/office/powerpoint/2010/main" val="3286030668"/>
              </p:ext>
            </p:extLst>
          </p:nvPr>
        </p:nvGraphicFramePr>
        <p:xfrm>
          <a:off x="1979613" y="2449511"/>
          <a:ext cx="2592387" cy="1609725"/>
        </p:xfrm>
        <a:graphic>
          <a:graphicData uri="http://schemas.openxmlformats.org/presentationml/2006/ole">
            <mc:AlternateContent xmlns:mc="http://schemas.openxmlformats.org/markup-compatibility/2006">
              <mc:Choice xmlns:v="urn:schemas-microsoft-com:vml" Requires="v">
                <p:oleObj spid="_x0000_s58408" name="Visio" r:id="rId3" imgW="1932840" imgH="1201320" progId="Visio.Drawing.11">
                  <p:embed/>
                </p:oleObj>
              </mc:Choice>
              <mc:Fallback>
                <p:oleObj name="Visio" r:id="rId3" imgW="1932840" imgH="1201320" progId="Visio.Drawing.11">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449511"/>
                        <a:ext cx="2592387"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90" name="Rectangle 11"/>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graphicFrame>
        <p:nvGraphicFramePr>
          <p:cNvPr id="58378" name="Object 10"/>
          <p:cNvGraphicFramePr>
            <a:graphicFrameLocks noChangeAspect="1"/>
          </p:cNvGraphicFramePr>
          <p:nvPr>
            <p:extLst>
              <p:ext uri="{D42A27DB-BD31-4B8C-83A1-F6EECF244321}">
                <p14:modId xmlns:p14="http://schemas.microsoft.com/office/powerpoint/2010/main" val="1764678847"/>
              </p:ext>
            </p:extLst>
          </p:nvPr>
        </p:nvGraphicFramePr>
        <p:xfrm>
          <a:off x="1134746" y="4720596"/>
          <a:ext cx="936625" cy="911225"/>
        </p:xfrm>
        <a:graphic>
          <a:graphicData uri="http://schemas.openxmlformats.org/presentationml/2006/ole">
            <mc:AlternateContent xmlns:mc="http://schemas.openxmlformats.org/markup-compatibility/2006">
              <mc:Choice xmlns:v="urn:schemas-microsoft-com:vml" Requires="v">
                <p:oleObj spid="_x0000_s58409" name="Denklem" r:id="rId5" imgW="545863" imgH="533169" progId="Equation.3">
                  <p:embed/>
                </p:oleObj>
              </mc:Choice>
              <mc:Fallback>
                <p:oleObj name="Denklem" r:id="rId5" imgW="545863" imgH="533169"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746" y="4720596"/>
                        <a:ext cx="936625"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91" name="Rectangle 14"/>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graphicFrame>
        <p:nvGraphicFramePr>
          <p:cNvPr id="58381" name="Object 13"/>
          <p:cNvGraphicFramePr>
            <a:graphicFrameLocks noChangeAspect="1"/>
          </p:cNvGraphicFramePr>
          <p:nvPr>
            <p:extLst>
              <p:ext uri="{D42A27DB-BD31-4B8C-83A1-F6EECF244321}">
                <p14:modId xmlns:p14="http://schemas.microsoft.com/office/powerpoint/2010/main" val="3083300527"/>
              </p:ext>
            </p:extLst>
          </p:nvPr>
        </p:nvGraphicFramePr>
        <p:xfrm>
          <a:off x="1114465" y="5691981"/>
          <a:ext cx="3240088" cy="642937"/>
        </p:xfrm>
        <a:graphic>
          <a:graphicData uri="http://schemas.openxmlformats.org/presentationml/2006/ole">
            <mc:AlternateContent xmlns:mc="http://schemas.openxmlformats.org/markup-compatibility/2006">
              <mc:Choice xmlns:v="urn:schemas-microsoft-com:vml" Requires="v">
                <p:oleObj spid="_x0000_s58410" name="Denklem" r:id="rId7" imgW="1676400" imgH="330200" progId="Equation.3">
                  <p:embed/>
                </p:oleObj>
              </mc:Choice>
              <mc:Fallback>
                <p:oleObj name="Denklem" r:id="rId7" imgW="1676400" imgH="33020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465" y="5691981"/>
                        <a:ext cx="3240088"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92" name="Rectangle 1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graphicFrame>
        <p:nvGraphicFramePr>
          <p:cNvPr id="58383" name="Object 15"/>
          <p:cNvGraphicFramePr>
            <a:graphicFrameLocks noChangeAspect="1"/>
          </p:cNvGraphicFramePr>
          <p:nvPr>
            <p:extLst>
              <p:ext uri="{D42A27DB-BD31-4B8C-83A1-F6EECF244321}">
                <p14:modId xmlns:p14="http://schemas.microsoft.com/office/powerpoint/2010/main" val="4032816205"/>
              </p:ext>
            </p:extLst>
          </p:nvPr>
        </p:nvGraphicFramePr>
        <p:xfrm>
          <a:off x="4644985" y="5622131"/>
          <a:ext cx="3384550" cy="712787"/>
        </p:xfrm>
        <a:graphic>
          <a:graphicData uri="http://schemas.openxmlformats.org/presentationml/2006/ole">
            <mc:AlternateContent xmlns:mc="http://schemas.openxmlformats.org/markup-compatibility/2006">
              <mc:Choice xmlns:v="urn:schemas-microsoft-com:vml" Requires="v">
                <p:oleObj spid="_x0000_s58411" name="Denklem" r:id="rId9" imgW="1688367" imgH="355446" progId="Equation.3">
                  <p:embed/>
                </p:oleObj>
              </mc:Choice>
              <mc:Fallback>
                <p:oleObj name="Denklem" r:id="rId9" imgW="1688367" imgH="355446"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985" y="5622131"/>
                        <a:ext cx="3384550"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93" name="Rectangle 17"/>
          <p:cNvSpPr>
            <a:spLocks noChangeArrowheads="1"/>
          </p:cNvSpPr>
          <p:nvPr/>
        </p:nvSpPr>
        <p:spPr bwMode="auto">
          <a:xfrm>
            <a:off x="4660969" y="5176208"/>
            <a:ext cx="3419475" cy="366712"/>
          </a:xfrm>
          <a:prstGeom prst="rect">
            <a:avLst/>
          </a:prstGeom>
          <a:noFill/>
          <a:ln w="9525">
            <a:noFill/>
            <a:miter lim="800000"/>
            <a:headEnd/>
            <a:tailEnd/>
          </a:ln>
        </p:spPr>
        <p:txBody>
          <a:bodyPr wrap="none" anchor="ctr">
            <a:spAutoFit/>
          </a:bodyPr>
          <a:lstStyle/>
          <a:p>
            <a:r>
              <a:rPr lang="tr-TR" dirty="0">
                <a:latin typeface="Calibri" pitchFamily="34" charset="0"/>
              </a:rPr>
              <a:t>Eğer Kaynak gerilimi 3 kat artarsa;</a:t>
            </a:r>
            <a:r>
              <a:rPr lang="tr-TR"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2 İçerik Yer Tutucusu"/>
          <p:cNvSpPr>
            <a:spLocks noGrp="1"/>
          </p:cNvSpPr>
          <p:nvPr>
            <p:ph idx="4294967295"/>
          </p:nvPr>
        </p:nvSpPr>
        <p:spPr>
          <a:xfrm>
            <a:off x="754575" y="1340768"/>
            <a:ext cx="8291513" cy="5029200"/>
          </a:xfrm>
        </p:spPr>
        <p:txBody>
          <a:bodyPr/>
          <a:lstStyle/>
          <a:p>
            <a:pPr marL="179388" indent="-88900">
              <a:buFont typeface="Arial" charset="0"/>
              <a:buNone/>
            </a:pPr>
            <a:r>
              <a:rPr lang="tr-TR" sz="2400" b="1" dirty="0"/>
              <a:t>Enerji:</a:t>
            </a:r>
            <a:r>
              <a:rPr lang="tr-TR" sz="2400" dirty="0"/>
              <a:t> İş yapabilme yeteneğine enerji denir.</a:t>
            </a:r>
            <a:endParaRPr lang="tr-TR" sz="2400" b="1" dirty="0"/>
          </a:p>
          <a:p>
            <a:pPr marL="179388" indent="-88900">
              <a:buFont typeface="Arial" charset="0"/>
              <a:buNone/>
            </a:pPr>
            <a:r>
              <a:rPr lang="tr-TR" sz="2400" b="1" dirty="0"/>
              <a:t>Güç:</a:t>
            </a:r>
            <a:r>
              <a:rPr lang="tr-TR" sz="2400" dirty="0"/>
              <a:t> Belli bir zamanda kullanılan enerji oranına denir.</a:t>
            </a:r>
          </a:p>
          <a:p>
            <a:pPr marL="179388" indent="-88900">
              <a:buFont typeface="Arial" charset="0"/>
              <a:buNone/>
            </a:pPr>
            <a:r>
              <a:rPr lang="tr-TR" sz="2200" dirty="0"/>
              <a:t> </a:t>
            </a:r>
          </a:p>
        </p:txBody>
      </p:sp>
      <p:sp>
        <p:nvSpPr>
          <p:cNvPr id="59395" name="1 Başlık"/>
          <p:cNvSpPr>
            <a:spLocks/>
          </p:cNvSpPr>
          <p:nvPr/>
        </p:nvSpPr>
        <p:spPr bwMode="auto">
          <a:xfrm>
            <a:off x="1331640" y="290514"/>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ENERJİ VE GÜÇ</a:t>
            </a:r>
            <a:r>
              <a:rPr lang="tr-TR" sz="3000" dirty="0">
                <a:latin typeface="Calibri" pitchFamily="34" charset="0"/>
              </a:rPr>
              <a:t> </a:t>
            </a:r>
          </a:p>
        </p:txBody>
      </p:sp>
      <p:sp>
        <p:nvSpPr>
          <p:cNvPr id="59396" name="Rectangle 5"/>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59397"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59398"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59399" name="Rectangle 9"/>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59400" name="Rectangle 11"/>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59401" name="Rectangle 13"/>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pic>
        <p:nvPicPr>
          <p:cNvPr id="59402" name="Picture 16" descr="image?binaryId=99545&amp;rendTypeId=4"/>
          <p:cNvPicPr>
            <a:picLocks noChangeAspect="1" noChangeArrowheads="1"/>
          </p:cNvPicPr>
          <p:nvPr/>
        </p:nvPicPr>
        <p:blipFill>
          <a:blip r:embed="rId2"/>
          <a:srcRect/>
          <a:stretch>
            <a:fillRect/>
          </a:stretch>
        </p:blipFill>
        <p:spPr bwMode="auto">
          <a:xfrm>
            <a:off x="539750" y="3141663"/>
            <a:ext cx="2303463" cy="1995487"/>
          </a:xfrm>
          <a:prstGeom prst="rect">
            <a:avLst/>
          </a:prstGeom>
          <a:noFill/>
          <a:ln w="9525">
            <a:noFill/>
            <a:miter lim="800000"/>
            <a:headEnd/>
            <a:tailEnd/>
          </a:ln>
        </p:spPr>
      </p:pic>
      <p:pic>
        <p:nvPicPr>
          <p:cNvPr id="59403" name="Picture 17" descr="hydropower"/>
          <p:cNvPicPr>
            <a:picLocks noChangeAspect="1" noChangeArrowheads="1"/>
          </p:cNvPicPr>
          <p:nvPr/>
        </p:nvPicPr>
        <p:blipFill>
          <a:blip r:embed="rId3"/>
          <a:srcRect b="6664"/>
          <a:stretch>
            <a:fillRect/>
          </a:stretch>
        </p:blipFill>
        <p:spPr bwMode="auto">
          <a:xfrm>
            <a:off x="3276600" y="3141663"/>
            <a:ext cx="2447925" cy="1971675"/>
          </a:xfrm>
          <a:prstGeom prst="rect">
            <a:avLst/>
          </a:prstGeom>
          <a:noFill/>
          <a:ln w="9525">
            <a:noFill/>
            <a:miter lim="800000"/>
            <a:headEnd/>
            <a:tailEnd/>
          </a:ln>
        </p:spPr>
      </p:pic>
      <p:pic>
        <p:nvPicPr>
          <p:cNvPr id="59404" name="Picture 18" descr="sunset1"/>
          <p:cNvPicPr>
            <a:picLocks noChangeAspect="1" noChangeArrowheads="1"/>
          </p:cNvPicPr>
          <p:nvPr/>
        </p:nvPicPr>
        <p:blipFill>
          <a:blip r:embed="rId4"/>
          <a:srcRect/>
          <a:stretch>
            <a:fillRect/>
          </a:stretch>
        </p:blipFill>
        <p:spPr bwMode="auto">
          <a:xfrm>
            <a:off x="6161088" y="3141663"/>
            <a:ext cx="2155825" cy="1946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41" name="2 İçerik Yer Tutucusu"/>
          <p:cNvSpPr>
            <a:spLocks noGrp="1"/>
          </p:cNvSpPr>
          <p:nvPr>
            <p:ph idx="4294967295"/>
          </p:nvPr>
        </p:nvSpPr>
        <p:spPr>
          <a:xfrm>
            <a:off x="557586" y="1096817"/>
            <a:ext cx="8140327" cy="4924470"/>
          </a:xfrm>
        </p:spPr>
        <p:txBody>
          <a:bodyPr>
            <a:normAutofit fontScale="85000" lnSpcReduction="10000"/>
          </a:bodyPr>
          <a:lstStyle/>
          <a:p>
            <a:pPr marL="179388" indent="-88900" algn="just">
              <a:buFont typeface="Arial" charset="0"/>
              <a:buNone/>
            </a:pPr>
            <a:r>
              <a:rPr lang="tr-TR" sz="2400" dirty="0"/>
              <a:t> Bir direnç içinden akım geçtiği zaman, elektrik enerjisi ısı ve ışık enerjisine dönüşür. Elektrik ampulünü buna örnek verebiliriz. Ampulün bir direnci olduğu için hem ışık yayarken aynı zamanda ısı yaymaktadır. Uzun süre yanan bir ampule elinizi dokunamazsınız. Gücün sembolü P’dir. Belli bir t zamanında kullanılan enerji miktarını gösterir. Gücün birimi </a:t>
            </a:r>
            <a:r>
              <a:rPr lang="tr-TR" sz="2400" dirty="0" err="1"/>
              <a:t>Watt’dır</a:t>
            </a:r>
            <a:r>
              <a:rPr lang="tr-TR" sz="2400" dirty="0"/>
              <a:t>. W ile gösterilir. Aşağıdaki şekilde formül ile bulunur. </a:t>
            </a:r>
          </a:p>
          <a:p>
            <a:pPr marL="179388" indent="-88900">
              <a:buFont typeface="Arial" charset="0"/>
              <a:buNone/>
            </a:pPr>
            <a:endParaRPr lang="tr-TR" sz="2400" dirty="0"/>
          </a:p>
          <a:p>
            <a:pPr marL="179388" indent="-88900">
              <a:buFont typeface="Arial" charset="0"/>
              <a:buNone/>
            </a:pPr>
            <a:endParaRPr lang="tr-TR" sz="2400" dirty="0"/>
          </a:p>
          <a:p>
            <a:pPr marL="179388" indent="-88900">
              <a:buFont typeface="Arial" charset="0"/>
              <a:buNone/>
            </a:pPr>
            <a:endParaRPr lang="tr-TR" sz="2400" dirty="0"/>
          </a:p>
          <a:p>
            <a:pPr marL="179388" indent="-88900">
              <a:buFont typeface="Arial" charset="0"/>
              <a:buNone/>
            </a:pPr>
            <a:r>
              <a:rPr lang="tr-TR" sz="2400" b="1" dirty="0"/>
              <a:t> </a:t>
            </a:r>
          </a:p>
          <a:p>
            <a:pPr marL="179388" indent="-88900">
              <a:buFont typeface="Arial" charset="0"/>
              <a:buNone/>
            </a:pPr>
            <a:r>
              <a:rPr lang="tr-TR" sz="2400" b="1" dirty="0"/>
              <a:t>1 </a:t>
            </a:r>
            <a:r>
              <a:rPr lang="tr-TR" sz="2400" b="1" dirty="0" err="1"/>
              <a:t>Watt</a:t>
            </a:r>
            <a:r>
              <a:rPr lang="tr-TR" sz="2400" b="1" dirty="0"/>
              <a:t>:</a:t>
            </a:r>
            <a:r>
              <a:rPr lang="tr-TR" sz="2400" dirty="0"/>
              <a:t> Bir saniye içerisinde bir </a:t>
            </a:r>
            <a:r>
              <a:rPr lang="tr-TR" sz="2400" dirty="0" err="1"/>
              <a:t>joule’lük</a:t>
            </a:r>
            <a:r>
              <a:rPr lang="tr-TR" sz="2400" dirty="0"/>
              <a:t> enerji kullanıldığı zamanki güç miktarıdır. </a:t>
            </a:r>
          </a:p>
        </p:txBody>
      </p:sp>
      <p:sp>
        <p:nvSpPr>
          <p:cNvPr id="60443" name="1 Başlık"/>
          <p:cNvSpPr>
            <a:spLocks/>
          </p:cNvSpPr>
          <p:nvPr/>
        </p:nvSpPr>
        <p:spPr bwMode="auto">
          <a:xfrm>
            <a:off x="1331640" y="304655"/>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ENERJİ VE GÜÇ</a:t>
            </a:r>
            <a:r>
              <a:rPr lang="tr-TR" sz="3000" dirty="0">
                <a:latin typeface="Calibri" pitchFamily="34" charset="0"/>
              </a:rPr>
              <a:t> </a:t>
            </a:r>
          </a:p>
        </p:txBody>
      </p:sp>
      <p:sp>
        <p:nvSpPr>
          <p:cNvPr id="60444" name="Rectangle 5"/>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60445"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0446"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0447"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0448"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0449"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0450" name="Rectangle 15"/>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0451" name="Rectangle 17"/>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0452" name="Rectangle 19"/>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C0AF4730-BA3C-4D09-93CA-A1A7FF802175}"/>
              </a:ext>
            </a:extLst>
          </p:cNvPr>
          <p:cNvPicPr>
            <a:picLocks noChangeAspect="1"/>
          </p:cNvPicPr>
          <p:nvPr/>
        </p:nvPicPr>
        <p:blipFill>
          <a:blip r:embed="rId2"/>
          <a:stretch>
            <a:fillRect/>
          </a:stretch>
        </p:blipFill>
        <p:spPr>
          <a:xfrm>
            <a:off x="1691680" y="3647431"/>
            <a:ext cx="6048672" cy="11608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8" name="2 İçerik Yer Tutucusu"/>
          <p:cNvSpPr>
            <a:spLocks noGrp="1"/>
          </p:cNvSpPr>
          <p:nvPr>
            <p:ph idx="4294967295"/>
          </p:nvPr>
        </p:nvSpPr>
        <p:spPr>
          <a:xfrm>
            <a:off x="924113" y="1284811"/>
            <a:ext cx="7742187" cy="4321164"/>
          </a:xfrm>
        </p:spPr>
        <p:txBody>
          <a:bodyPr/>
          <a:lstStyle/>
          <a:p>
            <a:pPr marL="179388" indent="-88900">
              <a:buFont typeface="Arial" charset="0"/>
              <a:buNone/>
            </a:pPr>
            <a:r>
              <a:rPr lang="tr-TR" sz="2400" b="1" dirty="0"/>
              <a:t>ÖRNEK–2:</a:t>
            </a:r>
            <a:endParaRPr lang="tr-TR" sz="2400" dirty="0"/>
          </a:p>
          <a:p>
            <a:pPr marL="179388" indent="-88900">
              <a:buFont typeface="Arial" charset="0"/>
              <a:buNone/>
            </a:pPr>
            <a:r>
              <a:rPr lang="tr-TR" sz="2400" dirty="0"/>
              <a:t>10 </a:t>
            </a:r>
            <a:r>
              <a:rPr lang="tr-TR" sz="2400" dirty="0" err="1"/>
              <a:t>sn</a:t>
            </a:r>
            <a:r>
              <a:rPr lang="tr-TR" sz="2400" dirty="0"/>
              <a:t> içerisinde kullanılan enerji miktarı 80J ise güç miktarı kaç </a:t>
            </a:r>
            <a:r>
              <a:rPr lang="tr-TR" sz="2400" dirty="0" err="1"/>
              <a:t>wattır</a:t>
            </a:r>
            <a:r>
              <a:rPr lang="tr-TR" sz="2400" dirty="0"/>
              <a:t>?</a:t>
            </a:r>
          </a:p>
          <a:p>
            <a:pPr marL="179388" indent="-88900">
              <a:buFont typeface="Arial" charset="0"/>
              <a:buNone/>
            </a:pPr>
            <a:endParaRPr lang="tr-TR" sz="2400" dirty="0"/>
          </a:p>
          <a:p>
            <a:pPr marL="179388" indent="-88900">
              <a:buFont typeface="Arial" charset="0"/>
              <a:buNone/>
            </a:pPr>
            <a:r>
              <a:rPr lang="tr-TR" sz="2400" dirty="0"/>
              <a:t>ÇÖZÜM:</a:t>
            </a:r>
          </a:p>
          <a:p>
            <a:pPr marL="179388" indent="-88900">
              <a:buFont typeface="Arial" charset="0"/>
              <a:buNone/>
            </a:pPr>
            <a:r>
              <a:rPr lang="tr-TR" sz="2400" dirty="0"/>
              <a:t>Burada; W = 80J, t = 10sn , P = ?</a:t>
            </a:r>
          </a:p>
        </p:txBody>
      </p:sp>
      <p:sp>
        <p:nvSpPr>
          <p:cNvPr id="61460" name="1 Başlık"/>
          <p:cNvSpPr>
            <a:spLocks/>
          </p:cNvSpPr>
          <p:nvPr/>
        </p:nvSpPr>
        <p:spPr bwMode="auto">
          <a:xfrm>
            <a:off x="1403648" y="376238"/>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ENERJİ VE GÜÇ</a:t>
            </a:r>
            <a:r>
              <a:rPr lang="tr-TR" sz="3000" dirty="0">
                <a:latin typeface="Calibri" pitchFamily="34" charset="0"/>
              </a:rPr>
              <a:t> </a:t>
            </a:r>
          </a:p>
        </p:txBody>
      </p:sp>
      <p:sp>
        <p:nvSpPr>
          <p:cNvPr id="61461"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1462"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1463"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1464"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1465"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1466"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1467"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1468"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1469"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1470" name="Rectangle 18"/>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graphicFrame>
        <p:nvGraphicFramePr>
          <p:cNvPr id="61457" name="Object 17"/>
          <p:cNvGraphicFramePr>
            <a:graphicFrameLocks noChangeAspect="1"/>
          </p:cNvGraphicFramePr>
          <p:nvPr>
            <p:extLst>
              <p:ext uri="{D42A27DB-BD31-4B8C-83A1-F6EECF244321}">
                <p14:modId xmlns:p14="http://schemas.microsoft.com/office/powerpoint/2010/main" val="1306512781"/>
              </p:ext>
            </p:extLst>
          </p:nvPr>
        </p:nvGraphicFramePr>
        <p:xfrm>
          <a:off x="1267782" y="4675187"/>
          <a:ext cx="3527425" cy="914400"/>
        </p:xfrm>
        <a:graphic>
          <a:graphicData uri="http://schemas.openxmlformats.org/presentationml/2006/ole">
            <mc:AlternateContent xmlns:mc="http://schemas.openxmlformats.org/markup-compatibility/2006">
              <mc:Choice xmlns:v="urn:schemas-microsoft-com:vml" Requires="v">
                <p:oleObj spid="_x0000_s61465" name="Denklem" r:id="rId3" imgW="1117600" imgH="330200" progId="Equation.3">
                  <p:embed/>
                </p:oleObj>
              </mc:Choice>
              <mc:Fallback>
                <p:oleObj name="Denklem" r:id="rId3" imgW="1117600" imgH="3302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782" y="4675187"/>
                        <a:ext cx="35274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p:cNvSpPr>
          <p:nvPr/>
        </p:nvSpPr>
        <p:spPr bwMode="auto">
          <a:xfrm>
            <a:off x="1259632" y="274637"/>
            <a:ext cx="8229600"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2. ENERJİ VE GÜÇ</a:t>
            </a:r>
            <a:r>
              <a:rPr lang="tr-TR" sz="3000" dirty="0">
                <a:latin typeface="Calibri" pitchFamily="34" charset="0"/>
              </a:rPr>
              <a:t> </a:t>
            </a:r>
          </a:p>
        </p:txBody>
      </p:sp>
      <p:sp>
        <p:nvSpPr>
          <p:cNvPr id="62467" name="Rectangle 5"/>
          <p:cNvSpPr>
            <a:spLocks noChangeArrowheads="1"/>
          </p:cNvSpPr>
          <p:nvPr/>
        </p:nvSpPr>
        <p:spPr bwMode="auto">
          <a:xfrm>
            <a:off x="0" y="2636838"/>
            <a:ext cx="9144000" cy="0"/>
          </a:xfrm>
          <a:prstGeom prst="rect">
            <a:avLst/>
          </a:prstGeom>
          <a:noFill/>
          <a:ln w="9525">
            <a:noFill/>
            <a:miter lim="800000"/>
            <a:headEnd/>
            <a:tailEnd/>
          </a:ln>
        </p:spPr>
        <p:txBody>
          <a:bodyPr wrap="none" anchor="ctr">
            <a:spAutoFit/>
          </a:bodyPr>
          <a:lstStyle/>
          <a:p>
            <a:endParaRPr lang="tr-TR"/>
          </a:p>
        </p:txBody>
      </p:sp>
      <p:sp>
        <p:nvSpPr>
          <p:cNvPr id="62468"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62469"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sp>
        <p:nvSpPr>
          <p:cNvPr id="62470" name="Rectangle 8"/>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62471"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tr-TR"/>
          </a:p>
        </p:txBody>
      </p:sp>
      <p:sp>
        <p:nvSpPr>
          <p:cNvPr id="62472" name="Rectangle 10"/>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62473" name="Rectangle 11"/>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2474"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62475" name="Rectangle 13"/>
          <p:cNvSpPr>
            <a:spLocks noChangeArrowheads="1"/>
          </p:cNvSpPr>
          <p:nvPr/>
        </p:nvSpPr>
        <p:spPr bwMode="auto">
          <a:xfrm>
            <a:off x="0" y="3190875"/>
            <a:ext cx="9144000" cy="0"/>
          </a:xfrm>
          <a:prstGeom prst="rect">
            <a:avLst/>
          </a:prstGeom>
          <a:noFill/>
          <a:ln w="9525">
            <a:noFill/>
            <a:miter lim="800000"/>
            <a:headEnd/>
            <a:tailEnd/>
          </a:ln>
        </p:spPr>
        <p:txBody>
          <a:bodyPr wrap="none" anchor="ctr">
            <a:spAutoFit/>
          </a:bodyPr>
          <a:lstStyle/>
          <a:p>
            <a:endParaRPr lang="tr-TR"/>
          </a:p>
        </p:txBody>
      </p:sp>
      <p:sp>
        <p:nvSpPr>
          <p:cNvPr id="62476" name="Rectangle 1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tr-TR"/>
          </a:p>
        </p:txBody>
      </p:sp>
      <p:graphicFrame>
        <p:nvGraphicFramePr>
          <p:cNvPr id="62704" name="Group 240"/>
          <p:cNvGraphicFramePr>
            <a:graphicFrameLocks noGrp="1"/>
          </p:cNvGraphicFramePr>
          <p:nvPr/>
        </p:nvGraphicFramePr>
        <p:xfrm>
          <a:off x="5146675" y="1412875"/>
          <a:ext cx="3313113" cy="4971415"/>
        </p:xfrm>
        <a:graphic>
          <a:graphicData uri="http://schemas.openxmlformats.org/drawingml/2006/table">
            <a:tbl>
              <a:tblPr/>
              <a:tblGrid>
                <a:gridCol w="1585913">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tblGrid>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Calibri" pitchFamily="34" charset="0"/>
                          <a:cs typeface="Times New Roman" pitchFamily="18" charset="0"/>
                        </a:rPr>
                        <a:t>ELEKTRİKLİ CİHAZ</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Calibri" pitchFamily="34" charset="0"/>
                          <a:cs typeface="Times New Roman" pitchFamily="18" charset="0"/>
                        </a:rPr>
                        <a:t>GÜÇ ORANI </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Klima </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860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Saç Kurutma Makinesi</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1300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Saat</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2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Bulaşık Makinesi</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1200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Isıtıcı</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1322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Elektrikli Şofben</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7200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Mikrodalga Fırın</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800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Buzdolabı</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1800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Televizyon</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250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Çamaşır Makinesi</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400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Su Isıtıcısı</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2500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Bilgisayar</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400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Blender</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210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Ütü</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2200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Fluerasan Lamba</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32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100 Mumluk Ampul</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100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Ekonomik Ampul</a:t>
                      </a:r>
                      <a:endParaRPr kumimoji="0" lang="tr-TR" sz="1200" b="0" i="0" u="none" strike="noStrike" cap="none" normalizeH="0" baseline="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11 W</a:t>
                      </a:r>
                      <a:endParaRPr kumimoji="0" lang="tr-TR" sz="12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62536" name="Rectangle 241"/>
          <p:cNvSpPr>
            <a:spLocks noChangeArrowheads="1"/>
          </p:cNvSpPr>
          <p:nvPr/>
        </p:nvSpPr>
        <p:spPr bwMode="auto">
          <a:xfrm>
            <a:off x="179388" y="2789238"/>
            <a:ext cx="4752975" cy="1920875"/>
          </a:xfrm>
          <a:prstGeom prst="rect">
            <a:avLst/>
          </a:prstGeom>
          <a:noFill/>
          <a:ln w="9525">
            <a:noFill/>
            <a:miter lim="800000"/>
            <a:headEnd/>
            <a:tailEnd/>
          </a:ln>
        </p:spPr>
        <p:txBody>
          <a:bodyPr anchor="ctr">
            <a:spAutoFit/>
          </a:bodyPr>
          <a:lstStyle/>
          <a:p>
            <a:pPr algn="just"/>
            <a:r>
              <a:rPr lang="tr-TR" sz="2000">
                <a:latin typeface="Calibri" pitchFamily="34" charset="0"/>
              </a:rPr>
              <a:t>Yandaki tabloda değişik ev aletlerinin güç oranları verilmiştir. Bu güç oranlarını kullanarak evlerde harcanan enerjiyi rahatlıkla bulabiliriz. Başka bir ifadeyle elektrik sayacındaki enerji miktarını kendimizde hesaplayabiliriz.</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Devre</Template>
  <TotalTime>327</TotalTime>
  <Words>983</Words>
  <Application>Microsoft Office PowerPoint</Application>
  <PresentationFormat>Ekran Gösterisi (4:3)</PresentationFormat>
  <Paragraphs>172</Paragraphs>
  <Slides>21</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2</vt:i4>
      </vt:variant>
      <vt:variant>
        <vt:lpstr>Slayt Başlıkları</vt:lpstr>
      </vt:variant>
      <vt:variant>
        <vt:i4>21</vt:i4>
      </vt:variant>
    </vt:vector>
  </HeadingPairs>
  <TitlesOfParts>
    <vt:vector size="27" baseType="lpstr">
      <vt:lpstr>Arial</vt:lpstr>
      <vt:lpstr>Calibri</vt:lpstr>
      <vt:lpstr>Tw Cen MT</vt:lpstr>
      <vt:lpstr>Devre</vt:lpstr>
      <vt:lpstr>Visio</vt:lpstr>
      <vt:lpstr>Denklem</vt:lpstr>
      <vt:lpstr>TEMEL ELEKTRİK-ELEKTRONİK </vt:lpstr>
      <vt:lpstr>BÖLÜM 3</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51</cp:revision>
  <dcterms:created xsi:type="dcterms:W3CDTF">2010-07-02T13:32:24Z</dcterms:created>
  <dcterms:modified xsi:type="dcterms:W3CDTF">2019-09-17T18:42:41Z</dcterms:modified>
</cp:coreProperties>
</file>