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1" r:id="rId15"/>
  </p:sldIdLst>
  <p:sldSz cx="9144000" cy="6858000" type="screen4x3"/>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fld id="{0A454D01-76D5-4B22-9CB5-D92EDECE3917}" type="datetimeFigureOut">
              <a:rPr lang="tr-TR" smtClean="0"/>
              <a:pPr>
                <a:defRPr/>
              </a:pPr>
              <a:t>17.09.2019</a:t>
            </a:fld>
            <a:endParaRPr lang="tr-TR"/>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tr-TR"/>
          </a:p>
        </p:txBody>
      </p:sp>
      <p:sp>
        <p:nvSpPr>
          <p:cNvPr id="6" name="Slide Number Placeholder 5"/>
          <p:cNvSpPr>
            <a:spLocks noGrp="1"/>
          </p:cNvSpPr>
          <p:nvPr>
            <p:ph type="sldNum" sz="quarter" idx="12"/>
          </p:nvPr>
        </p:nvSpPr>
        <p:spPr>
          <a:xfrm>
            <a:off x="7915603" y="5410200"/>
            <a:ext cx="578317" cy="365125"/>
          </a:xfrm>
        </p:spPr>
        <p:txBody>
          <a:bodyPr/>
          <a:lstStyle/>
          <a:p>
            <a:pPr>
              <a:defRPr/>
            </a:pPr>
            <a:fld id="{D8861E27-73EA-4704-BD02-CC743DF228CA}" type="slidenum">
              <a:rPr lang="tr-TR" smtClean="0"/>
              <a:pPr>
                <a:defRPr/>
              </a:pPr>
              <a:t>‹#›</a:t>
            </a:fld>
            <a:endParaRPr lang="tr-TR"/>
          </a:p>
        </p:txBody>
      </p:sp>
    </p:spTree>
    <p:extLst>
      <p:ext uri="{BB962C8B-B14F-4D97-AF65-F5344CB8AC3E}">
        <p14:creationId xmlns:p14="http://schemas.microsoft.com/office/powerpoint/2010/main" val="297429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9797929F-B32F-4497-B05B-DC4362AD1C3D}"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903F84F-DD25-4379-B921-138502CC90C2}" type="slidenum">
              <a:rPr lang="tr-TR" smtClean="0"/>
              <a:pPr>
                <a:defRPr/>
              </a:pPr>
              <a:t>‹#›</a:t>
            </a:fld>
            <a:endParaRPr lang="tr-TR"/>
          </a:p>
        </p:txBody>
      </p:sp>
    </p:spTree>
    <p:extLst>
      <p:ext uri="{BB962C8B-B14F-4D97-AF65-F5344CB8AC3E}">
        <p14:creationId xmlns:p14="http://schemas.microsoft.com/office/powerpoint/2010/main" val="265624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9797929F-B32F-4497-B05B-DC4362AD1C3D}"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903F84F-DD25-4379-B921-138502CC90C2}" type="slidenum">
              <a:rPr lang="tr-TR" smtClean="0"/>
              <a:pPr>
                <a:defRPr/>
              </a:pPr>
              <a:t>‹#›</a:t>
            </a:fld>
            <a:endParaRPr lang="tr-TR"/>
          </a:p>
        </p:txBody>
      </p:sp>
    </p:spTree>
    <p:extLst>
      <p:ext uri="{BB962C8B-B14F-4D97-AF65-F5344CB8AC3E}">
        <p14:creationId xmlns:p14="http://schemas.microsoft.com/office/powerpoint/2010/main" val="2215737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9797929F-B32F-4497-B05B-DC4362AD1C3D}"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903F84F-DD25-4379-B921-138502CC90C2}" type="slidenum">
              <a:rPr lang="tr-TR" smtClean="0"/>
              <a:pPr>
                <a:defRPr/>
              </a:pPr>
              <a:t>‹#›</a:t>
            </a:fld>
            <a:endParaRPr lang="tr-T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931813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9797929F-B32F-4497-B05B-DC4362AD1C3D}"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903F84F-DD25-4379-B921-138502CC90C2}" type="slidenum">
              <a:rPr lang="tr-TR" smtClean="0"/>
              <a:pPr>
                <a:defRPr/>
              </a:pPr>
              <a:t>‹#›</a:t>
            </a:fld>
            <a:endParaRPr lang="tr-TR"/>
          </a:p>
        </p:txBody>
      </p:sp>
    </p:spTree>
    <p:extLst>
      <p:ext uri="{BB962C8B-B14F-4D97-AF65-F5344CB8AC3E}">
        <p14:creationId xmlns:p14="http://schemas.microsoft.com/office/powerpoint/2010/main" val="535890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9797929F-B32F-4497-B05B-DC4362AD1C3D}"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A903F84F-DD25-4379-B921-138502CC90C2}" type="slidenum">
              <a:rPr lang="tr-TR" smtClean="0"/>
              <a:pPr>
                <a:defRPr/>
              </a:pPr>
              <a:t>‹#›</a:t>
            </a:fld>
            <a:endParaRPr lang="tr-TR"/>
          </a:p>
        </p:txBody>
      </p:sp>
    </p:spTree>
    <p:extLst>
      <p:ext uri="{BB962C8B-B14F-4D97-AF65-F5344CB8AC3E}">
        <p14:creationId xmlns:p14="http://schemas.microsoft.com/office/powerpoint/2010/main" val="29208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9797929F-B32F-4497-B05B-DC4362AD1C3D}"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lvl1pPr>
              <a:defRPr cap="all" baseline="0"/>
            </a:lvl1pPr>
          </a:lstStyle>
          <a:p>
            <a:pPr>
              <a:defRPr/>
            </a:pPr>
            <a:endParaRPr lang="tr-TR"/>
          </a:p>
        </p:txBody>
      </p:sp>
      <p:sp>
        <p:nvSpPr>
          <p:cNvPr id="5" name="Slide Number Placeholder 4"/>
          <p:cNvSpPr>
            <a:spLocks noGrp="1"/>
          </p:cNvSpPr>
          <p:nvPr>
            <p:ph type="sldNum" sz="quarter" idx="12"/>
          </p:nvPr>
        </p:nvSpPr>
        <p:spPr/>
        <p:txBody>
          <a:bodyPr/>
          <a:lstStyle/>
          <a:p>
            <a:pPr>
              <a:defRPr/>
            </a:pPr>
            <a:fld id="{A903F84F-DD25-4379-B921-138502CC90C2}" type="slidenum">
              <a:rPr lang="tr-TR" smtClean="0"/>
              <a:pPr>
                <a:defRPr/>
              </a:pPr>
              <a:t>‹#›</a:t>
            </a:fld>
            <a:endParaRPr lang="tr-TR"/>
          </a:p>
        </p:txBody>
      </p:sp>
    </p:spTree>
    <p:extLst>
      <p:ext uri="{BB962C8B-B14F-4D97-AF65-F5344CB8AC3E}">
        <p14:creationId xmlns:p14="http://schemas.microsoft.com/office/powerpoint/2010/main" val="2720499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9797929F-B32F-4497-B05B-DC4362AD1C3D}"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903F84F-DD25-4379-B921-138502CC90C2}" type="slidenum">
              <a:rPr lang="tr-TR" smtClean="0"/>
              <a:pPr>
                <a:defRPr/>
              </a:pPr>
              <a:t>‹#›</a:t>
            </a:fld>
            <a:endParaRPr lang="tr-TR"/>
          </a:p>
        </p:txBody>
      </p:sp>
    </p:spTree>
    <p:extLst>
      <p:ext uri="{BB962C8B-B14F-4D97-AF65-F5344CB8AC3E}">
        <p14:creationId xmlns:p14="http://schemas.microsoft.com/office/powerpoint/2010/main" val="2872918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65EB35DB-D867-4D99-B6C3-270BDA770AD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FB04CB5-C655-4A6F-BC78-013D7F88132C}" type="slidenum">
              <a:rPr lang="tr-TR" smtClean="0"/>
              <a:pPr>
                <a:defRPr/>
              </a:pPr>
              <a:t>‹#›</a:t>
            </a:fld>
            <a:endParaRPr lang="tr-TR"/>
          </a:p>
        </p:txBody>
      </p:sp>
    </p:spTree>
    <p:extLst>
      <p:ext uri="{BB962C8B-B14F-4D97-AF65-F5344CB8AC3E}">
        <p14:creationId xmlns:p14="http://schemas.microsoft.com/office/powerpoint/2010/main" val="424491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tr-TR"/>
              <a:t>Asıl başlık stilini düzenlemek için tıklayın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1D82566C-E57B-46EF-8762-F3606FB6DD29}" type="datetimeFigureOut">
              <a:rPr lang="tr-TR" smtClean="0"/>
              <a:pPr>
                <a:defRPr/>
              </a:pPr>
              <a:t>17.09.2019</a:t>
            </a:fld>
            <a:endParaRPr lang="tr-TR"/>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tr-TR"/>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06781F1D-2615-4024-9257-650E1819BAE9}" type="slidenum">
              <a:rPr lang="tr-TR" smtClean="0"/>
              <a:pPr>
                <a:defRPr/>
              </a:pPr>
              <a:t>‹#›</a:t>
            </a:fld>
            <a:endParaRPr lang="tr-TR"/>
          </a:p>
        </p:txBody>
      </p:sp>
    </p:spTree>
    <p:extLst>
      <p:ext uri="{BB962C8B-B14F-4D97-AF65-F5344CB8AC3E}">
        <p14:creationId xmlns:p14="http://schemas.microsoft.com/office/powerpoint/2010/main" val="25654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9797929F-B32F-4497-B05B-DC4362AD1C3D}"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903F84F-DD25-4379-B921-138502CC90C2}" type="slidenum">
              <a:rPr lang="tr-TR" smtClean="0"/>
              <a:pPr>
                <a:defRPr/>
              </a:pPr>
              <a:t>‹#›</a:t>
            </a:fld>
            <a:endParaRPr lang="tr-TR"/>
          </a:p>
        </p:txBody>
      </p:sp>
    </p:spTree>
    <p:extLst>
      <p:ext uri="{BB962C8B-B14F-4D97-AF65-F5344CB8AC3E}">
        <p14:creationId xmlns:p14="http://schemas.microsoft.com/office/powerpoint/2010/main" val="160653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BB770270-CD41-4EB3-9B31-CA5C41CF2F66}"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37EB5FDB-50AD-4EC5-B4B9-2588D5E4174E}" type="slidenum">
              <a:rPr lang="tr-TR" smtClean="0"/>
              <a:pPr>
                <a:defRPr/>
              </a:pPr>
              <a:t>‹#›</a:t>
            </a:fld>
            <a:endParaRPr lang="tr-TR"/>
          </a:p>
        </p:txBody>
      </p:sp>
    </p:spTree>
    <p:extLst>
      <p:ext uri="{BB962C8B-B14F-4D97-AF65-F5344CB8AC3E}">
        <p14:creationId xmlns:p14="http://schemas.microsoft.com/office/powerpoint/2010/main" val="408365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56058" y="3073398"/>
            <a:ext cx="3658793"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3073398"/>
            <a:ext cx="3656408"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23C9F3BC-4929-4819-8A75-C800DE2421B0}" type="datetimeFigureOut">
              <a:rPr lang="tr-TR" smtClean="0"/>
              <a:pPr>
                <a:defRPr/>
              </a:pPr>
              <a:t>17.09.2019</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969B67B6-DAEA-443A-ABB3-A1556774E4BA}" type="slidenum">
              <a:rPr lang="tr-TR" smtClean="0"/>
              <a:pPr>
                <a:defRPr/>
              </a:pPr>
              <a:t>‹#›</a:t>
            </a:fld>
            <a:endParaRPr lang="tr-TR"/>
          </a:p>
        </p:txBody>
      </p:sp>
    </p:spTree>
    <p:extLst>
      <p:ext uri="{BB962C8B-B14F-4D97-AF65-F5344CB8AC3E}">
        <p14:creationId xmlns:p14="http://schemas.microsoft.com/office/powerpoint/2010/main" val="116649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0EB51C78-773B-47AB-8875-28DB373FABE6}"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8ABDBEEE-ADCE-4E78-85B5-C119A97E5E40}" type="slidenum">
              <a:rPr lang="tr-TR" smtClean="0"/>
              <a:pPr>
                <a:defRPr/>
              </a:pPr>
              <a:t>‹#›</a:t>
            </a:fld>
            <a:endParaRPr lang="tr-TR"/>
          </a:p>
        </p:txBody>
      </p:sp>
    </p:spTree>
    <p:extLst>
      <p:ext uri="{BB962C8B-B14F-4D97-AF65-F5344CB8AC3E}">
        <p14:creationId xmlns:p14="http://schemas.microsoft.com/office/powerpoint/2010/main" val="341305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3EF23A1-921F-4D32-BF8A-811B45AC47FB}" type="datetimeFigureOut">
              <a:rPr lang="tr-TR" smtClean="0"/>
              <a:pPr>
                <a:defRPr/>
              </a:pPr>
              <a:t>17.09.2019</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CEE46943-2A54-434F-9011-3FC1638A8528}" type="slidenum">
              <a:rPr lang="tr-TR" smtClean="0"/>
              <a:pPr>
                <a:defRPr/>
              </a:pPr>
              <a:t>‹#›</a:t>
            </a:fld>
            <a:endParaRPr lang="tr-TR"/>
          </a:p>
        </p:txBody>
      </p:sp>
    </p:spTree>
    <p:extLst>
      <p:ext uri="{BB962C8B-B14F-4D97-AF65-F5344CB8AC3E}">
        <p14:creationId xmlns:p14="http://schemas.microsoft.com/office/powerpoint/2010/main" val="4124604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8D4C517D-BFA2-4971-9845-2ED0745B3558}"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608B4E94-F112-4B17-AF84-3F9EE14883F0}" type="slidenum">
              <a:rPr lang="tr-TR" smtClean="0"/>
              <a:pPr>
                <a:defRPr/>
              </a:pPr>
              <a:t>‹#›</a:t>
            </a:fld>
            <a:endParaRPr lang="tr-TR"/>
          </a:p>
        </p:txBody>
      </p:sp>
    </p:spTree>
    <p:extLst>
      <p:ext uri="{BB962C8B-B14F-4D97-AF65-F5344CB8AC3E}">
        <p14:creationId xmlns:p14="http://schemas.microsoft.com/office/powerpoint/2010/main" val="284738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4C343FE5-ED42-4C6B-A53D-6C7157F164B9}"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62A7C020-5365-422E-B018-8CC3B6A4F58E}" type="slidenum">
              <a:rPr lang="tr-TR" smtClean="0"/>
              <a:pPr>
                <a:defRPr/>
              </a:pPr>
              <a:t>‹#›</a:t>
            </a:fld>
            <a:endParaRPr lang="tr-TR"/>
          </a:p>
        </p:txBody>
      </p:sp>
    </p:spTree>
    <p:extLst>
      <p:ext uri="{BB962C8B-B14F-4D97-AF65-F5344CB8AC3E}">
        <p14:creationId xmlns:p14="http://schemas.microsoft.com/office/powerpoint/2010/main" val="174558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9797929F-B32F-4497-B05B-DC4362AD1C3D}" type="datetimeFigureOut">
              <a:rPr lang="tr-TR" smtClean="0"/>
              <a:pPr>
                <a:defRPr/>
              </a:pPr>
              <a:t>17.09.2019</a:t>
            </a:fld>
            <a:endParaRPr lang="tr-T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A903F84F-DD25-4379-B921-138502CC90C2}" type="slidenum">
              <a:rPr lang="tr-TR" smtClean="0"/>
              <a:pPr>
                <a:defRPr/>
              </a:pPr>
              <a:t>‹#›</a:t>
            </a:fld>
            <a:endParaRPr lang="tr-TR"/>
          </a:p>
        </p:txBody>
      </p:sp>
    </p:spTree>
    <p:extLst>
      <p:ext uri="{BB962C8B-B14F-4D97-AF65-F5344CB8AC3E}">
        <p14:creationId xmlns:p14="http://schemas.microsoft.com/office/powerpoint/2010/main" val="1731495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http://media.digikey.com/photos/Linear%20Tech%20Photos/161-36-SSOP.jpg" TargetMode="External"/><Relationship Id="rId3" Type="http://schemas.openxmlformats.org/officeDocument/2006/relationships/oleObject" Target="../embeddings/oleObject1.bin"/><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http://www.nutchip.com/components/to92-cbe.gif" TargetMode="External"/><Relationship Id="rId5" Type="http://schemas.openxmlformats.org/officeDocument/2006/relationships/image" Target="../media/image16.png"/><Relationship Id="rId10" Type="http://schemas.openxmlformats.org/officeDocument/2006/relationships/image" Target="http://img.tomshardware.com/us/2007/11/19/the_spider_weaves_its_web/phenom_fx.png" TargetMode="External"/><Relationship Id="rId4" Type="http://schemas.openxmlformats.org/officeDocument/2006/relationships/image" Target="../media/image15.emf"/><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http://www.infotek.com.tr/osiloskop/yb4328.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http://www.thomasnet.com/articles/image/digital-multimeter.jpg" TargetMode="External"/><Relationship Id="rId5" Type="http://schemas.openxmlformats.org/officeDocument/2006/relationships/image" Target="../media/image21.jpeg"/><Relationship Id="rId4" Type="http://schemas.openxmlformats.org/officeDocument/2006/relationships/image" Target="http://img.directindustry.com/images_di/photo-g/direct-digital-synthesis-dds-sweep-function-generator-277576.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Başlık"/>
          <p:cNvSpPr>
            <a:spLocks noGrp="1"/>
          </p:cNvSpPr>
          <p:nvPr>
            <p:ph type="ctrTitle"/>
          </p:nvPr>
        </p:nvSpPr>
        <p:spPr>
          <a:xfrm>
            <a:off x="1187624" y="3158083"/>
            <a:ext cx="7772400" cy="1470025"/>
          </a:xfrm>
        </p:spPr>
        <p:txBody>
          <a:bodyPr>
            <a:noAutofit/>
          </a:bodyPr>
          <a:lstStyle/>
          <a:p>
            <a:pPr algn="ctr" eaLnBrk="1" hangingPunct="1">
              <a:lnSpc>
                <a:spcPct val="135000"/>
              </a:lnSpc>
            </a:pPr>
            <a:r>
              <a:rPr lang="tr-TR" sz="3600" dirty="0"/>
              <a:t>TEMEL ELEKTRİK-ELEKTRONİK</a:t>
            </a:r>
            <a:br>
              <a:rPr lang="tr-TR" sz="3600" dirty="0"/>
            </a:br>
            <a:endParaRPr lang="tr-TR" sz="3600" dirty="0"/>
          </a:p>
        </p:txBody>
      </p:sp>
      <p:sp>
        <p:nvSpPr>
          <p:cNvPr id="13314" name="2 Alt Başlık"/>
          <p:cNvSpPr>
            <a:spLocks noGrp="1"/>
          </p:cNvSpPr>
          <p:nvPr>
            <p:ph type="subTitle" idx="1"/>
          </p:nvPr>
        </p:nvSpPr>
        <p:spPr>
          <a:xfrm>
            <a:off x="2534426" y="4941168"/>
            <a:ext cx="5078796" cy="864096"/>
          </a:xfrm>
        </p:spPr>
        <p:txBody>
          <a:bodyPr>
            <a:normAutofit/>
          </a:bodyPr>
          <a:lstStyle/>
          <a:p>
            <a:pPr algn="ctr">
              <a:lnSpc>
                <a:spcPct val="145000"/>
              </a:lnSpc>
              <a:spcBef>
                <a:spcPct val="0"/>
              </a:spcBef>
            </a:pPr>
            <a:r>
              <a:rPr lang="tr-TR" sz="3200" dirty="0">
                <a:solidFill>
                  <a:schemeClr val="tx1"/>
                </a:solidFill>
                <a:latin typeface="+mj-lt"/>
                <a:ea typeface="+mj-ea"/>
                <a:cs typeface="+mj-cs"/>
              </a:rPr>
              <a:t>ÖĞR.GÖR.SEDAT ERSÖZ</a:t>
            </a:r>
          </a:p>
        </p:txBody>
      </p:sp>
      <p:sp>
        <p:nvSpPr>
          <p:cNvPr id="13315" name="1 Başlık"/>
          <p:cNvSpPr txBox="1">
            <a:spLocks/>
          </p:cNvSpPr>
          <p:nvPr/>
        </p:nvSpPr>
        <p:spPr bwMode="auto">
          <a:xfrm>
            <a:off x="1187624" y="777808"/>
            <a:ext cx="7772400" cy="1470025"/>
          </a:xfrm>
          <a:prstGeom prst="rect">
            <a:avLst/>
          </a:prstGeom>
          <a:noFill/>
          <a:ln w="9525">
            <a:noFill/>
            <a:miter lim="800000"/>
            <a:headEnd/>
            <a:tailEnd/>
          </a:ln>
        </p:spPr>
        <p:txBody>
          <a:bodyPr anchor="ctr"/>
          <a:lstStyle/>
          <a:p>
            <a:pPr algn="ctr">
              <a:lnSpc>
                <a:spcPct val="150000"/>
              </a:lnSpc>
            </a:pPr>
            <a:r>
              <a:rPr lang="tr-TR" sz="3600" dirty="0">
                <a:latin typeface="Calibri" pitchFamily="34" charset="0"/>
              </a:rPr>
              <a:t>BANDIRMA ONYEDİ EYLÜL </a:t>
            </a:r>
          </a:p>
          <a:p>
            <a:pPr algn="ctr">
              <a:lnSpc>
                <a:spcPct val="150000"/>
              </a:lnSpc>
            </a:pPr>
            <a:r>
              <a:rPr lang="tr-TR" sz="3600" dirty="0">
                <a:latin typeface="Calibri" pitchFamily="34" charset="0"/>
              </a:rPr>
              <a:t>ÜNİVERSİTESİ</a:t>
            </a:r>
          </a:p>
          <a:p>
            <a:pPr algn="ctr">
              <a:lnSpc>
                <a:spcPct val="150000"/>
              </a:lnSpc>
            </a:pPr>
            <a:r>
              <a:rPr lang="tr-TR" sz="2900" dirty="0">
                <a:latin typeface="Calibri" pitchFamily="34" charset="0"/>
              </a:rPr>
              <a:t> </a:t>
            </a:r>
            <a:r>
              <a:rPr lang="tr-TR" sz="3200" dirty="0">
                <a:latin typeface="Calibri" pitchFamily="34" charset="0"/>
              </a:rPr>
              <a:t>Bandırma Meslek Yüksekokulu</a:t>
            </a:r>
            <a:endParaRPr lang="tr-TR" sz="29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Başlık"/>
          <p:cNvSpPr>
            <a:spLocks noGrp="1"/>
          </p:cNvSpPr>
          <p:nvPr>
            <p:ph type="title" idx="4294967295"/>
          </p:nvPr>
        </p:nvSpPr>
        <p:spPr>
          <a:xfrm>
            <a:off x="32897" y="172244"/>
            <a:ext cx="8229600" cy="936625"/>
          </a:xfrm>
        </p:spPr>
        <p:txBody>
          <a:bodyPr/>
          <a:lstStyle/>
          <a:p>
            <a:pPr algn="ctr" eaLnBrk="1" hangingPunct="1"/>
            <a:r>
              <a:rPr lang="tr-TR" sz="3000" b="1" dirty="0"/>
              <a:t>         ELEKTRİKSEL SEMBOLLER VE BİRİMLER</a:t>
            </a:r>
          </a:p>
        </p:txBody>
      </p:sp>
      <p:sp>
        <p:nvSpPr>
          <p:cNvPr id="27651"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27652" name="Rectangle 6"/>
          <p:cNvSpPr>
            <a:spLocks noChangeArrowheads="1"/>
          </p:cNvSpPr>
          <p:nvPr/>
        </p:nvSpPr>
        <p:spPr bwMode="auto">
          <a:xfrm>
            <a:off x="0" y="23177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7653"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7654"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765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27656" name="Rectangle 10"/>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7657"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7658" name="Rectangle 12"/>
          <p:cNvSpPr>
            <a:spLocks noChangeArrowheads="1"/>
          </p:cNvSpPr>
          <p:nvPr/>
        </p:nvSpPr>
        <p:spPr bwMode="auto">
          <a:xfrm>
            <a:off x="0" y="1412875"/>
            <a:ext cx="9144000" cy="0"/>
          </a:xfrm>
          <a:prstGeom prst="rect">
            <a:avLst/>
          </a:prstGeom>
          <a:noFill/>
          <a:ln w="9525">
            <a:noFill/>
            <a:miter lim="800000"/>
            <a:headEnd/>
            <a:tailEnd/>
          </a:ln>
        </p:spPr>
        <p:txBody>
          <a:bodyPr wrap="none" anchor="ctr">
            <a:spAutoFit/>
          </a:bodyPr>
          <a:lstStyle/>
          <a:p>
            <a:endParaRPr lang="tr-TR"/>
          </a:p>
        </p:txBody>
      </p:sp>
      <p:sp>
        <p:nvSpPr>
          <p:cNvPr id="27659" name="Rectangle 13"/>
          <p:cNvSpPr>
            <a:spLocks noChangeArrowheads="1"/>
          </p:cNvSpPr>
          <p:nvPr/>
        </p:nvSpPr>
        <p:spPr bwMode="auto">
          <a:xfrm>
            <a:off x="0" y="2644775"/>
            <a:ext cx="29273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7660" name="Rectangle 14"/>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7661" name="Rectangle 15"/>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sp>
        <p:nvSpPr>
          <p:cNvPr id="27662" name="Rectangle 16"/>
          <p:cNvSpPr>
            <a:spLocks noChangeArrowheads="1"/>
          </p:cNvSpPr>
          <p:nvPr/>
        </p:nvSpPr>
        <p:spPr bwMode="auto">
          <a:xfrm>
            <a:off x="0" y="1052513"/>
            <a:ext cx="9144000" cy="0"/>
          </a:xfrm>
          <a:prstGeom prst="rect">
            <a:avLst/>
          </a:prstGeom>
          <a:noFill/>
          <a:ln w="9525">
            <a:noFill/>
            <a:miter lim="800000"/>
            <a:headEnd/>
            <a:tailEnd/>
          </a:ln>
        </p:spPr>
        <p:txBody>
          <a:bodyPr wrap="none" anchor="ctr">
            <a:spAutoFit/>
          </a:bodyPr>
          <a:lstStyle/>
          <a:p>
            <a:endParaRPr lang="tr-TR"/>
          </a:p>
        </p:txBody>
      </p:sp>
      <p:sp>
        <p:nvSpPr>
          <p:cNvPr id="27663" name="Rectangle 17"/>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7664" name="Rectangle 18"/>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27665" name="Rectangle 19"/>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7666" name="Rectangle 20"/>
          <p:cNvSpPr>
            <a:spLocks noChangeArrowheads="1"/>
          </p:cNvSpPr>
          <p:nvPr/>
        </p:nvSpPr>
        <p:spPr bwMode="auto">
          <a:xfrm>
            <a:off x="0" y="1268413"/>
            <a:ext cx="9144000" cy="0"/>
          </a:xfrm>
          <a:prstGeom prst="rect">
            <a:avLst/>
          </a:prstGeom>
          <a:noFill/>
          <a:ln w="9525">
            <a:noFill/>
            <a:miter lim="800000"/>
            <a:headEnd/>
            <a:tailEnd/>
          </a:ln>
        </p:spPr>
        <p:txBody>
          <a:bodyPr wrap="none" anchor="ctr">
            <a:spAutoFit/>
          </a:bodyPr>
          <a:lstStyle/>
          <a:p>
            <a:endParaRPr lang="tr-TR"/>
          </a:p>
        </p:txBody>
      </p:sp>
      <p:sp>
        <p:nvSpPr>
          <p:cNvPr id="27667" name="Rectangle 21"/>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7668" name="Rectangle 22"/>
          <p:cNvSpPr>
            <a:spLocks noChangeArrowheads="1"/>
          </p:cNvSpPr>
          <p:nvPr/>
        </p:nvSpPr>
        <p:spPr bwMode="auto">
          <a:xfrm>
            <a:off x="0" y="4005263"/>
            <a:ext cx="144780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7669" name="Rectangle 23"/>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7670" name="Rectangle 24"/>
          <p:cNvSpPr>
            <a:spLocks noChangeArrowheads="1"/>
          </p:cNvSpPr>
          <p:nvPr/>
        </p:nvSpPr>
        <p:spPr bwMode="auto">
          <a:xfrm>
            <a:off x="0" y="13874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7671" name="Rectangle 25"/>
          <p:cNvSpPr>
            <a:spLocks noChangeArrowheads="1"/>
          </p:cNvSpPr>
          <p:nvPr/>
        </p:nvSpPr>
        <p:spPr bwMode="auto">
          <a:xfrm>
            <a:off x="0" y="27559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7672" name="Rectangle 26"/>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7673" name="Rectangle 27"/>
          <p:cNvSpPr>
            <a:spLocks noChangeArrowheads="1"/>
          </p:cNvSpPr>
          <p:nvPr/>
        </p:nvSpPr>
        <p:spPr bwMode="auto">
          <a:xfrm>
            <a:off x="0" y="1196975"/>
            <a:ext cx="9144000" cy="0"/>
          </a:xfrm>
          <a:prstGeom prst="rect">
            <a:avLst/>
          </a:prstGeom>
          <a:noFill/>
          <a:ln w="9525">
            <a:noFill/>
            <a:miter lim="800000"/>
            <a:headEnd/>
            <a:tailEnd/>
          </a:ln>
        </p:spPr>
        <p:txBody>
          <a:bodyPr wrap="none" anchor="ctr">
            <a:spAutoFit/>
          </a:bodyPr>
          <a:lstStyle/>
          <a:p>
            <a:endParaRPr lang="tr-TR"/>
          </a:p>
        </p:txBody>
      </p:sp>
      <p:sp>
        <p:nvSpPr>
          <p:cNvPr id="27674" name="Rectangle 28"/>
          <p:cNvSpPr>
            <a:spLocks noChangeArrowheads="1"/>
          </p:cNvSpPr>
          <p:nvPr/>
        </p:nvSpPr>
        <p:spPr bwMode="auto">
          <a:xfrm>
            <a:off x="0" y="3314700"/>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27675" name="Rectangle 29"/>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7676"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27677" name="Rectangle 31"/>
          <p:cNvSpPr>
            <a:spLocks noChangeArrowheads="1"/>
          </p:cNvSpPr>
          <p:nvPr/>
        </p:nvSpPr>
        <p:spPr bwMode="auto">
          <a:xfrm>
            <a:off x="0" y="2276475"/>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27678" name="Rectangle 32"/>
          <p:cNvSpPr>
            <a:spLocks noChangeArrowheads="1"/>
          </p:cNvSpPr>
          <p:nvPr/>
        </p:nvSpPr>
        <p:spPr bwMode="auto">
          <a:xfrm>
            <a:off x="0" y="4614863"/>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graphicFrame>
        <p:nvGraphicFramePr>
          <p:cNvPr id="28122" name="Group 474"/>
          <p:cNvGraphicFramePr>
            <a:graphicFrameLocks noGrp="1"/>
          </p:cNvGraphicFramePr>
          <p:nvPr>
            <p:extLst>
              <p:ext uri="{D42A27DB-BD31-4B8C-83A1-F6EECF244321}">
                <p14:modId xmlns:p14="http://schemas.microsoft.com/office/powerpoint/2010/main" val="3512987054"/>
              </p:ext>
            </p:extLst>
          </p:nvPr>
        </p:nvGraphicFramePr>
        <p:xfrm>
          <a:off x="1356519" y="1522671"/>
          <a:ext cx="6697662" cy="4897444"/>
        </p:xfrm>
        <a:graphic>
          <a:graphicData uri="http://schemas.openxmlformats.org/drawingml/2006/table">
            <a:tbl>
              <a:tblPr/>
              <a:tblGrid>
                <a:gridCol w="1303337">
                  <a:extLst>
                    <a:ext uri="{9D8B030D-6E8A-4147-A177-3AD203B41FA5}">
                      <a16:colId xmlns:a16="http://schemas.microsoft.com/office/drawing/2014/main" val="20000"/>
                    </a:ext>
                  </a:extLst>
                </a:gridCol>
                <a:gridCol w="2276475">
                  <a:extLst>
                    <a:ext uri="{9D8B030D-6E8A-4147-A177-3AD203B41FA5}">
                      <a16:colId xmlns:a16="http://schemas.microsoft.com/office/drawing/2014/main" val="20001"/>
                    </a:ext>
                  </a:extLst>
                </a:gridCol>
                <a:gridCol w="100330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458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Narrow" pitchFamily="34" charset="0"/>
                          <a:cs typeface="Times New Roman" pitchFamily="18" charset="0"/>
                        </a:rPr>
                        <a:t>NİCELİK</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Narrow" pitchFamily="34" charset="0"/>
                          <a:cs typeface="Times New Roman" pitchFamily="18" charset="0"/>
                        </a:rPr>
                        <a:t>NİCELİK SEMBOL</a:t>
                      </a:r>
                      <a:r>
                        <a:rPr kumimoji="0" lang="tr-TR" sz="1600" b="1" i="0" u="none" strike="noStrike" cap="none" normalizeH="0" baseline="0">
                          <a:ln>
                            <a:noFill/>
                          </a:ln>
                          <a:solidFill>
                            <a:schemeClr val="tx1"/>
                          </a:solidFill>
                          <a:effectLst/>
                          <a:latin typeface="Calibri"/>
                          <a:cs typeface="Times New Roman" pitchFamily="18" charset="0"/>
                        </a:rPr>
                        <a:t>Ü</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Narrow" pitchFamily="34" charset="0"/>
                          <a:cs typeface="Times New Roman" pitchFamily="18" charset="0"/>
                        </a:rPr>
                        <a:t>BİRİM</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Narrow" pitchFamily="34" charset="0"/>
                          <a:cs typeface="Times New Roman" pitchFamily="18" charset="0"/>
                        </a:rPr>
                        <a:t>BİRİM SEMBOL</a:t>
                      </a:r>
                      <a:r>
                        <a:rPr kumimoji="0" lang="tr-TR" sz="1600" b="1" i="0" u="none" strike="noStrike" cap="none" normalizeH="0" baseline="0">
                          <a:ln>
                            <a:noFill/>
                          </a:ln>
                          <a:solidFill>
                            <a:schemeClr val="tx1"/>
                          </a:solidFill>
                          <a:effectLst/>
                          <a:latin typeface="Calibri"/>
                          <a:cs typeface="Times New Roman" pitchFamily="18" charset="0"/>
                        </a:rPr>
                        <a:t>Ü</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Diren</a:t>
                      </a:r>
                      <a:r>
                        <a:rPr kumimoji="0" lang="tr-TR" sz="1600" b="0" i="0" u="none" strike="noStrike" cap="none" normalizeH="0" baseline="0">
                          <a:ln>
                            <a:noFill/>
                          </a:ln>
                          <a:solidFill>
                            <a:schemeClr val="tx1"/>
                          </a:solidFill>
                          <a:effectLst/>
                          <a:latin typeface="Calibri"/>
                          <a:cs typeface="Times New Roman" pitchFamily="18" charset="0"/>
                        </a:rPr>
                        <a:t>ç</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R</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Ohm</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Gerilim</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Volt</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Akım</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Arial Narrow" pitchFamily="34" charset="0"/>
                          <a:cs typeface="Times New Roman" pitchFamily="18" charset="0"/>
                        </a:rPr>
                        <a:t>I</a:t>
                      </a:r>
                      <a:endParaRPr kumimoji="0" lang="tr-TR" sz="1600" b="0" i="0" u="none" strike="noStrike" cap="none" normalizeH="0" baseline="0" dirty="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Amper</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A</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Kondansat</a:t>
                      </a:r>
                      <a:r>
                        <a:rPr kumimoji="0" lang="tr-TR" sz="1600" b="0" i="0" u="none" strike="noStrike" cap="none" normalizeH="0" baseline="0">
                          <a:ln>
                            <a:noFill/>
                          </a:ln>
                          <a:solidFill>
                            <a:schemeClr val="tx1"/>
                          </a:solidFill>
                          <a:effectLst/>
                          <a:latin typeface="Calibri"/>
                          <a:cs typeface="Times New Roman" pitchFamily="18" charset="0"/>
                        </a:rPr>
                        <a:t>ö</a:t>
                      </a:r>
                      <a:r>
                        <a:rPr kumimoji="0" lang="tr-TR" sz="1600" b="0" i="0" u="none" strike="noStrike" cap="none" normalizeH="0" baseline="0">
                          <a:ln>
                            <a:noFill/>
                          </a:ln>
                          <a:solidFill>
                            <a:schemeClr val="tx1"/>
                          </a:solidFill>
                          <a:effectLst/>
                          <a:latin typeface="Arial Narrow" pitchFamily="34" charset="0"/>
                          <a:cs typeface="Times New Roman" pitchFamily="18" charset="0"/>
                        </a:rPr>
                        <a:t>r</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C</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Farad</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F</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Bobin</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L</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Henri</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H</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G</a:t>
                      </a:r>
                      <a:r>
                        <a:rPr kumimoji="0" lang="tr-TR" sz="1600" b="0" i="0" u="none" strike="noStrike" cap="none" normalizeH="0" baseline="0">
                          <a:ln>
                            <a:noFill/>
                          </a:ln>
                          <a:solidFill>
                            <a:schemeClr val="tx1"/>
                          </a:solidFill>
                          <a:effectLst/>
                          <a:latin typeface="Calibri"/>
                          <a:cs typeface="Times New Roman" pitchFamily="18" charset="0"/>
                        </a:rPr>
                        <a:t>üç</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P</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Watt</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W</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Reaktans</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X</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Ohm</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Y</a:t>
                      </a:r>
                      <a:r>
                        <a:rPr kumimoji="0" lang="tr-TR" sz="1600" b="0" i="0" u="none" strike="noStrike" cap="none" normalizeH="0" baseline="0">
                          <a:ln>
                            <a:noFill/>
                          </a:ln>
                          <a:solidFill>
                            <a:schemeClr val="tx1"/>
                          </a:solidFill>
                          <a:effectLst/>
                          <a:latin typeface="Calibri"/>
                          <a:cs typeface="Times New Roman" pitchFamily="18" charset="0"/>
                        </a:rPr>
                        <a:t>ü</a:t>
                      </a:r>
                      <a:r>
                        <a:rPr kumimoji="0" lang="tr-TR" sz="1600" b="0" i="0" u="none" strike="noStrike" cap="none" normalizeH="0" baseline="0">
                          <a:ln>
                            <a:noFill/>
                          </a:ln>
                          <a:solidFill>
                            <a:schemeClr val="tx1"/>
                          </a:solidFill>
                          <a:effectLst/>
                          <a:latin typeface="Arial Narrow" pitchFamily="34" charset="0"/>
                          <a:cs typeface="Times New Roman" pitchFamily="18" charset="0"/>
                        </a:rPr>
                        <a:t>k</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Q</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Coulomb</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C</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İletkenlik</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G</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Siemens</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S</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Enerji</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Joule</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J</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Frekans</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F</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Hertz</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Hz</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Zaman</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T</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Saniye</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Sn</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Empedans</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Z</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Narrow" pitchFamily="34" charset="0"/>
                          <a:cs typeface="Times New Roman" pitchFamily="18" charset="0"/>
                        </a:rPr>
                        <a:t>Ohm</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Arial Narrow" pitchFamily="34" charset="0"/>
                          <a:cs typeface="Times New Roman" pitchFamily="18"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idx="4294967295"/>
          </p:nvPr>
        </p:nvSpPr>
        <p:spPr>
          <a:xfrm>
            <a:off x="336550" y="749180"/>
            <a:ext cx="8229600" cy="936625"/>
          </a:xfrm>
        </p:spPr>
        <p:txBody>
          <a:bodyPr/>
          <a:lstStyle/>
          <a:p>
            <a:pPr algn="ctr" eaLnBrk="1" hangingPunct="1"/>
            <a:r>
              <a:rPr lang="tr-TR" sz="3000" b="1" dirty="0"/>
              <a:t>    ELEKTRİKSEL BİRİMLERİN DÖNÜŞTÜRÜLMESİ</a:t>
            </a:r>
          </a:p>
        </p:txBody>
      </p:sp>
      <p:sp>
        <p:nvSpPr>
          <p:cNvPr id="28675" name="Rectangle 4"/>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28676" name="Rectangle 5"/>
          <p:cNvSpPr>
            <a:spLocks noChangeArrowheads="1"/>
          </p:cNvSpPr>
          <p:nvPr/>
        </p:nvSpPr>
        <p:spPr bwMode="auto">
          <a:xfrm>
            <a:off x="0" y="23177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8677" name="Rectangle 6"/>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8678" name="Rectangle 7"/>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867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28680" name="Rectangle 9"/>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8681" name="Rectangle 10"/>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8682" name="Rectangle 11"/>
          <p:cNvSpPr>
            <a:spLocks noChangeArrowheads="1"/>
          </p:cNvSpPr>
          <p:nvPr/>
        </p:nvSpPr>
        <p:spPr bwMode="auto">
          <a:xfrm>
            <a:off x="0" y="1412875"/>
            <a:ext cx="9144000" cy="0"/>
          </a:xfrm>
          <a:prstGeom prst="rect">
            <a:avLst/>
          </a:prstGeom>
          <a:noFill/>
          <a:ln w="9525">
            <a:noFill/>
            <a:miter lim="800000"/>
            <a:headEnd/>
            <a:tailEnd/>
          </a:ln>
        </p:spPr>
        <p:txBody>
          <a:bodyPr wrap="none" anchor="ctr">
            <a:spAutoFit/>
          </a:bodyPr>
          <a:lstStyle/>
          <a:p>
            <a:endParaRPr lang="tr-TR"/>
          </a:p>
        </p:txBody>
      </p:sp>
      <p:sp>
        <p:nvSpPr>
          <p:cNvPr id="28683" name="Rectangle 12"/>
          <p:cNvSpPr>
            <a:spLocks noChangeArrowheads="1"/>
          </p:cNvSpPr>
          <p:nvPr/>
        </p:nvSpPr>
        <p:spPr bwMode="auto">
          <a:xfrm>
            <a:off x="0" y="2644775"/>
            <a:ext cx="29273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8684" name="Rectangle 13"/>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8685" name="Rectangle 14"/>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sp>
        <p:nvSpPr>
          <p:cNvPr id="28686" name="Rectangle 15"/>
          <p:cNvSpPr>
            <a:spLocks noChangeArrowheads="1"/>
          </p:cNvSpPr>
          <p:nvPr/>
        </p:nvSpPr>
        <p:spPr bwMode="auto">
          <a:xfrm>
            <a:off x="0" y="1052513"/>
            <a:ext cx="9144000" cy="0"/>
          </a:xfrm>
          <a:prstGeom prst="rect">
            <a:avLst/>
          </a:prstGeom>
          <a:noFill/>
          <a:ln w="9525">
            <a:noFill/>
            <a:miter lim="800000"/>
            <a:headEnd/>
            <a:tailEnd/>
          </a:ln>
        </p:spPr>
        <p:txBody>
          <a:bodyPr wrap="none" anchor="ctr">
            <a:spAutoFit/>
          </a:bodyPr>
          <a:lstStyle/>
          <a:p>
            <a:endParaRPr lang="tr-TR"/>
          </a:p>
        </p:txBody>
      </p:sp>
      <p:sp>
        <p:nvSpPr>
          <p:cNvPr id="28687" name="Rectangle 16"/>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8688" name="Rectangle 17"/>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28689" name="Rectangle 18"/>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8690" name="Rectangle 19"/>
          <p:cNvSpPr>
            <a:spLocks noChangeArrowheads="1"/>
          </p:cNvSpPr>
          <p:nvPr/>
        </p:nvSpPr>
        <p:spPr bwMode="auto">
          <a:xfrm>
            <a:off x="0" y="1268413"/>
            <a:ext cx="9144000" cy="0"/>
          </a:xfrm>
          <a:prstGeom prst="rect">
            <a:avLst/>
          </a:prstGeom>
          <a:noFill/>
          <a:ln w="9525">
            <a:noFill/>
            <a:miter lim="800000"/>
            <a:headEnd/>
            <a:tailEnd/>
          </a:ln>
        </p:spPr>
        <p:txBody>
          <a:bodyPr wrap="none" anchor="ctr">
            <a:spAutoFit/>
          </a:bodyPr>
          <a:lstStyle/>
          <a:p>
            <a:endParaRPr lang="tr-TR"/>
          </a:p>
        </p:txBody>
      </p:sp>
      <p:sp>
        <p:nvSpPr>
          <p:cNvPr id="28691" name="Rectangle 20"/>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8692" name="Rectangle 21"/>
          <p:cNvSpPr>
            <a:spLocks noChangeArrowheads="1"/>
          </p:cNvSpPr>
          <p:nvPr/>
        </p:nvSpPr>
        <p:spPr bwMode="auto">
          <a:xfrm>
            <a:off x="0" y="4005263"/>
            <a:ext cx="144780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8693" name="Rectangle 22"/>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8694" name="Rectangle 23"/>
          <p:cNvSpPr>
            <a:spLocks noChangeArrowheads="1"/>
          </p:cNvSpPr>
          <p:nvPr/>
        </p:nvSpPr>
        <p:spPr bwMode="auto">
          <a:xfrm>
            <a:off x="0" y="13874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8695" name="Rectangle 24"/>
          <p:cNvSpPr>
            <a:spLocks noChangeArrowheads="1"/>
          </p:cNvSpPr>
          <p:nvPr/>
        </p:nvSpPr>
        <p:spPr bwMode="auto">
          <a:xfrm>
            <a:off x="0" y="27559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8696" name="Rectangle 25"/>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8697" name="Rectangle 26"/>
          <p:cNvSpPr>
            <a:spLocks noChangeArrowheads="1"/>
          </p:cNvSpPr>
          <p:nvPr/>
        </p:nvSpPr>
        <p:spPr bwMode="auto">
          <a:xfrm>
            <a:off x="0" y="1196975"/>
            <a:ext cx="9144000" cy="0"/>
          </a:xfrm>
          <a:prstGeom prst="rect">
            <a:avLst/>
          </a:prstGeom>
          <a:noFill/>
          <a:ln w="9525">
            <a:noFill/>
            <a:miter lim="800000"/>
            <a:headEnd/>
            <a:tailEnd/>
          </a:ln>
        </p:spPr>
        <p:txBody>
          <a:bodyPr wrap="none" anchor="ctr">
            <a:spAutoFit/>
          </a:bodyPr>
          <a:lstStyle/>
          <a:p>
            <a:endParaRPr lang="tr-TR"/>
          </a:p>
        </p:txBody>
      </p:sp>
      <p:sp>
        <p:nvSpPr>
          <p:cNvPr id="28698" name="Rectangle 27"/>
          <p:cNvSpPr>
            <a:spLocks noChangeArrowheads="1"/>
          </p:cNvSpPr>
          <p:nvPr/>
        </p:nvSpPr>
        <p:spPr bwMode="auto">
          <a:xfrm>
            <a:off x="0" y="3314700"/>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28699" name="Rectangle 28"/>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8700"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28701" name="Rectangle 30"/>
          <p:cNvSpPr>
            <a:spLocks noChangeArrowheads="1"/>
          </p:cNvSpPr>
          <p:nvPr/>
        </p:nvSpPr>
        <p:spPr bwMode="auto">
          <a:xfrm>
            <a:off x="0" y="2276475"/>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28702" name="Rectangle 31"/>
          <p:cNvSpPr>
            <a:spLocks noChangeArrowheads="1"/>
          </p:cNvSpPr>
          <p:nvPr/>
        </p:nvSpPr>
        <p:spPr bwMode="auto">
          <a:xfrm>
            <a:off x="0" y="4614863"/>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8703" name="Rectangle 394"/>
          <p:cNvSpPr>
            <a:spLocks noChangeArrowheads="1"/>
          </p:cNvSpPr>
          <p:nvPr/>
        </p:nvSpPr>
        <p:spPr bwMode="auto">
          <a:xfrm>
            <a:off x="898525" y="2036763"/>
            <a:ext cx="914400" cy="0"/>
          </a:xfrm>
          <a:prstGeom prst="rect">
            <a:avLst/>
          </a:prstGeom>
          <a:noFill/>
          <a:ln w="9525">
            <a:noFill/>
            <a:miter lim="800000"/>
            <a:headEnd/>
            <a:tailEnd/>
          </a:ln>
        </p:spPr>
        <p:txBody>
          <a:bodyPr wrap="none" anchor="ctr">
            <a:spAutoFit/>
          </a:bodyPr>
          <a:lstStyle/>
          <a:p>
            <a:endParaRPr lang="tr-TR"/>
          </a:p>
        </p:txBody>
      </p:sp>
      <p:sp>
        <p:nvSpPr>
          <p:cNvPr id="28704" name="Rectangle 399"/>
          <p:cNvSpPr>
            <a:spLocks noChangeArrowheads="1"/>
          </p:cNvSpPr>
          <p:nvPr/>
        </p:nvSpPr>
        <p:spPr bwMode="auto">
          <a:xfrm>
            <a:off x="898525" y="2036763"/>
            <a:ext cx="1371600" cy="0"/>
          </a:xfrm>
          <a:prstGeom prst="rect">
            <a:avLst/>
          </a:prstGeom>
          <a:noFill/>
          <a:ln w="9525">
            <a:noFill/>
            <a:miter lim="800000"/>
            <a:headEnd/>
            <a:tailEnd/>
          </a:ln>
        </p:spPr>
        <p:txBody>
          <a:bodyPr wrap="none" anchor="ctr">
            <a:spAutoFit/>
          </a:bodyPr>
          <a:lstStyle/>
          <a:p>
            <a:endParaRPr lang="tr-TR"/>
          </a:p>
        </p:txBody>
      </p:sp>
      <p:sp>
        <p:nvSpPr>
          <p:cNvPr id="28705" name="Rectangle 406"/>
          <p:cNvSpPr>
            <a:spLocks noChangeArrowheads="1"/>
          </p:cNvSpPr>
          <p:nvPr/>
        </p:nvSpPr>
        <p:spPr bwMode="auto">
          <a:xfrm>
            <a:off x="898525" y="2036763"/>
            <a:ext cx="914400" cy="0"/>
          </a:xfrm>
          <a:prstGeom prst="rect">
            <a:avLst/>
          </a:prstGeom>
          <a:noFill/>
          <a:ln w="9525">
            <a:noFill/>
            <a:miter lim="800000"/>
            <a:headEnd/>
            <a:tailEnd/>
          </a:ln>
        </p:spPr>
        <p:txBody>
          <a:bodyPr wrap="none" anchor="ctr">
            <a:spAutoFit/>
          </a:bodyPr>
          <a:lstStyle/>
          <a:p>
            <a:endParaRPr lang="tr-TR"/>
          </a:p>
        </p:txBody>
      </p:sp>
      <p:sp>
        <p:nvSpPr>
          <p:cNvPr id="28706" name="Rectangle 410"/>
          <p:cNvSpPr>
            <a:spLocks noChangeArrowheads="1"/>
          </p:cNvSpPr>
          <p:nvPr/>
        </p:nvSpPr>
        <p:spPr bwMode="auto">
          <a:xfrm>
            <a:off x="898525" y="2036763"/>
            <a:ext cx="1371600" cy="0"/>
          </a:xfrm>
          <a:prstGeom prst="rect">
            <a:avLst/>
          </a:prstGeom>
          <a:noFill/>
          <a:ln w="9525">
            <a:noFill/>
            <a:miter lim="800000"/>
            <a:headEnd/>
            <a:tailEnd/>
          </a:ln>
        </p:spPr>
        <p:txBody>
          <a:bodyPr wrap="none" anchor="ctr">
            <a:spAutoFit/>
          </a:bodyPr>
          <a:lstStyle/>
          <a:p>
            <a:endParaRPr lang="tr-TR"/>
          </a:p>
        </p:txBody>
      </p:sp>
      <p:sp>
        <p:nvSpPr>
          <p:cNvPr id="28707" name="Rectangle 420"/>
          <p:cNvSpPr>
            <a:spLocks noChangeArrowheads="1"/>
          </p:cNvSpPr>
          <p:nvPr/>
        </p:nvSpPr>
        <p:spPr bwMode="auto">
          <a:xfrm>
            <a:off x="898525" y="2036763"/>
            <a:ext cx="914400" cy="0"/>
          </a:xfrm>
          <a:prstGeom prst="rect">
            <a:avLst/>
          </a:prstGeom>
          <a:noFill/>
          <a:ln w="9525">
            <a:noFill/>
            <a:miter lim="800000"/>
            <a:headEnd/>
            <a:tailEnd/>
          </a:ln>
        </p:spPr>
        <p:txBody>
          <a:bodyPr wrap="none" anchor="ctr">
            <a:spAutoFit/>
          </a:bodyPr>
          <a:lstStyle/>
          <a:p>
            <a:endParaRPr lang="tr-TR"/>
          </a:p>
        </p:txBody>
      </p:sp>
      <p:sp>
        <p:nvSpPr>
          <p:cNvPr id="28708" name="Rectangle 424"/>
          <p:cNvSpPr>
            <a:spLocks noChangeArrowheads="1"/>
          </p:cNvSpPr>
          <p:nvPr/>
        </p:nvSpPr>
        <p:spPr bwMode="auto">
          <a:xfrm>
            <a:off x="898525" y="2036763"/>
            <a:ext cx="1371600" cy="0"/>
          </a:xfrm>
          <a:prstGeom prst="rect">
            <a:avLst/>
          </a:prstGeom>
          <a:noFill/>
          <a:ln w="9525">
            <a:noFill/>
            <a:miter lim="800000"/>
            <a:headEnd/>
            <a:tailEnd/>
          </a:ln>
        </p:spPr>
        <p:txBody>
          <a:bodyPr wrap="none" anchor="ctr">
            <a:spAutoFit/>
          </a:bodyPr>
          <a:lstStyle/>
          <a:p>
            <a:endParaRPr lang="tr-TR"/>
          </a:p>
        </p:txBody>
      </p:sp>
      <p:graphicFrame>
        <p:nvGraphicFramePr>
          <p:cNvPr id="30363" name="Group 667"/>
          <p:cNvGraphicFramePr>
            <a:graphicFrameLocks noGrp="1"/>
          </p:cNvGraphicFramePr>
          <p:nvPr>
            <p:extLst>
              <p:ext uri="{D42A27DB-BD31-4B8C-83A1-F6EECF244321}">
                <p14:modId xmlns:p14="http://schemas.microsoft.com/office/powerpoint/2010/main" val="4163302222"/>
              </p:ext>
            </p:extLst>
          </p:nvPr>
        </p:nvGraphicFramePr>
        <p:xfrm>
          <a:off x="827087" y="1989138"/>
          <a:ext cx="7489825" cy="3897317"/>
        </p:xfrm>
        <a:graphic>
          <a:graphicData uri="http://schemas.openxmlformats.org/drawingml/2006/table">
            <a:tbl>
              <a:tblPr/>
              <a:tblGrid>
                <a:gridCol w="1439862">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2305050">
                  <a:extLst>
                    <a:ext uri="{9D8B030D-6E8A-4147-A177-3AD203B41FA5}">
                      <a16:colId xmlns:a16="http://schemas.microsoft.com/office/drawing/2014/main" val="20002"/>
                    </a:ext>
                  </a:extLst>
                </a:gridCol>
                <a:gridCol w="2160588">
                  <a:extLst>
                    <a:ext uri="{9D8B030D-6E8A-4147-A177-3AD203B41FA5}">
                      <a16:colId xmlns:a16="http://schemas.microsoft.com/office/drawing/2014/main" val="20003"/>
                    </a:ext>
                  </a:extLst>
                </a:gridCol>
              </a:tblGrid>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Calibri" pitchFamily="34" charset="0"/>
                          <a:cs typeface="Times New Roman" pitchFamily="18" charset="0"/>
                        </a:rPr>
                        <a:t>ÖN-EKİ</a:t>
                      </a:r>
                      <a:endParaRPr kumimoji="0" lang="tr-TR" sz="1600" b="0" i="0" u="sng" strike="noStrike" cap="none" normalizeH="0" baseline="0">
                        <a:ln>
                          <a:noFill/>
                        </a:ln>
                        <a:solidFill>
                          <a:schemeClr val="tx1"/>
                        </a:solidFill>
                        <a:effectLst/>
                        <a:latin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Calibri" pitchFamily="34" charset="0"/>
                          <a:cs typeface="Times New Roman" pitchFamily="18" charset="0"/>
                        </a:rPr>
                        <a:t>SEMBOL</a:t>
                      </a:r>
                      <a:endParaRPr kumimoji="0" lang="tr-TR" sz="1600" b="0" i="0" u="sng" strike="noStrike" cap="none" normalizeH="0" baseline="0">
                        <a:ln>
                          <a:noFill/>
                        </a:ln>
                        <a:solidFill>
                          <a:schemeClr val="tx1"/>
                        </a:solidFill>
                        <a:effectLst/>
                        <a:latin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Calibri" pitchFamily="34" charset="0"/>
                          <a:cs typeface="Times New Roman" pitchFamily="18" charset="0"/>
                        </a:rPr>
                        <a:t>ÇARPAN DEĞERİ</a:t>
                      </a:r>
                      <a:endParaRPr kumimoji="0" lang="tr-TR" sz="1600" b="0" i="0" u="sng" strike="noStrike" cap="none" normalizeH="0" baseline="0">
                        <a:ln>
                          <a:noFill/>
                        </a:ln>
                        <a:solidFill>
                          <a:schemeClr val="tx1"/>
                        </a:solidFill>
                        <a:effectLst/>
                        <a:latin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Calibri" pitchFamily="34" charset="0"/>
                          <a:cs typeface="Times New Roman" pitchFamily="18" charset="0"/>
                        </a:rPr>
                        <a:t>10’ UN KUVVETİ</a:t>
                      </a:r>
                      <a:endParaRPr kumimoji="0" lang="tr-TR" sz="1600" b="0" i="0" u="sng" strike="noStrike" cap="none" normalizeH="0" baseline="0">
                        <a:ln>
                          <a:noFill/>
                        </a:ln>
                        <a:solidFill>
                          <a:schemeClr val="tx1"/>
                        </a:solidFill>
                        <a:effectLst/>
                        <a:latin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51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Tera   Volt</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 1 TV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1 000 000 000 000 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10</a:t>
                      </a:r>
                      <a:r>
                        <a:rPr kumimoji="0" lang="tr-TR" sz="1600" b="0" i="0" u="none" strike="noStrike" cap="none" normalizeH="0" baseline="30000">
                          <a:ln>
                            <a:noFill/>
                          </a:ln>
                          <a:solidFill>
                            <a:schemeClr val="tx1"/>
                          </a:solidFill>
                          <a:effectLst/>
                          <a:latin typeface="Calibri" pitchFamily="34" charset="0"/>
                          <a:cs typeface="Times New Roman" pitchFamily="18" charset="0"/>
                        </a:rPr>
                        <a:t>12</a:t>
                      </a:r>
                      <a:r>
                        <a:rPr kumimoji="0" lang="tr-TR" sz="1600" b="0" i="0" u="none" strike="noStrike" cap="none" normalizeH="0" baseline="0">
                          <a:ln>
                            <a:noFill/>
                          </a:ln>
                          <a:solidFill>
                            <a:schemeClr val="tx1"/>
                          </a:solidFill>
                          <a:effectLst/>
                          <a:latin typeface="Calibri" pitchFamily="34" charset="0"/>
                          <a:cs typeface="Times New Roman" pitchFamily="18" charset="0"/>
                        </a:rPr>
                        <a:t> 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667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Giga  Volt</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 1 GV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1 000 000 000 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10</a:t>
                      </a:r>
                      <a:r>
                        <a:rPr kumimoji="0" lang="tr-TR" sz="1600" b="0" i="0" u="none" strike="noStrike" cap="none" normalizeH="0" baseline="30000">
                          <a:ln>
                            <a:noFill/>
                          </a:ln>
                          <a:solidFill>
                            <a:schemeClr val="tx1"/>
                          </a:solidFill>
                          <a:effectLst/>
                          <a:latin typeface="Calibri" pitchFamily="34" charset="0"/>
                          <a:cs typeface="Times New Roman" pitchFamily="18" charset="0"/>
                        </a:rPr>
                        <a:t>9</a:t>
                      </a:r>
                      <a:r>
                        <a:rPr kumimoji="0" lang="tr-TR" sz="1600" b="0" i="0" u="none" strike="noStrike" cap="none" normalizeH="0" baseline="0">
                          <a:ln>
                            <a:noFill/>
                          </a:ln>
                          <a:solidFill>
                            <a:schemeClr val="tx1"/>
                          </a:solidFill>
                          <a:effectLst/>
                          <a:latin typeface="Calibri" pitchFamily="34" charset="0"/>
                          <a:cs typeface="Times New Roman" pitchFamily="18" charset="0"/>
                        </a:rPr>
                        <a:t> 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667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Mega Volt</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 1 MV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1 000 000 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10</a:t>
                      </a:r>
                      <a:r>
                        <a:rPr kumimoji="0" lang="tr-TR" sz="1600" b="0" i="0" u="none" strike="noStrike" cap="none" normalizeH="0" baseline="30000">
                          <a:ln>
                            <a:noFill/>
                          </a:ln>
                          <a:solidFill>
                            <a:schemeClr val="tx1"/>
                          </a:solidFill>
                          <a:effectLst/>
                          <a:latin typeface="Calibri" pitchFamily="34" charset="0"/>
                          <a:cs typeface="Times New Roman" pitchFamily="18" charset="0"/>
                        </a:rPr>
                        <a:t>6</a:t>
                      </a:r>
                      <a:r>
                        <a:rPr kumimoji="0" lang="tr-TR" sz="1600" b="0" i="0" u="none" strike="noStrike" cap="none" normalizeH="0" baseline="0">
                          <a:ln>
                            <a:noFill/>
                          </a:ln>
                          <a:solidFill>
                            <a:schemeClr val="tx1"/>
                          </a:solidFill>
                          <a:effectLst/>
                          <a:latin typeface="Calibri" pitchFamily="34" charset="0"/>
                          <a:cs typeface="Times New Roman" pitchFamily="18" charset="0"/>
                        </a:rPr>
                        <a:t> 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67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Kilo   Volt</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 1 KV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1 000 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10</a:t>
                      </a:r>
                      <a:r>
                        <a:rPr kumimoji="0" lang="tr-TR" sz="1600" b="0" i="0" u="none" strike="noStrike" cap="none" normalizeH="0" baseline="30000">
                          <a:ln>
                            <a:noFill/>
                          </a:ln>
                          <a:solidFill>
                            <a:schemeClr val="tx1"/>
                          </a:solidFill>
                          <a:effectLst/>
                          <a:latin typeface="Calibri" pitchFamily="34" charset="0"/>
                          <a:cs typeface="Times New Roman" pitchFamily="18" charset="0"/>
                        </a:rPr>
                        <a:t>3</a:t>
                      </a:r>
                      <a:r>
                        <a:rPr kumimoji="0" lang="tr-TR" sz="1600" b="0" i="0" u="none" strike="noStrike" cap="none" normalizeH="0" baseline="0">
                          <a:ln>
                            <a:noFill/>
                          </a:ln>
                          <a:solidFill>
                            <a:schemeClr val="tx1"/>
                          </a:solidFill>
                          <a:effectLst/>
                          <a:latin typeface="Calibri" pitchFamily="34" charset="0"/>
                          <a:cs typeface="Times New Roman" pitchFamily="18" charset="0"/>
                        </a:rPr>
                        <a:t> 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667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    -     Volt</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    1 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alibri" pitchFamily="34" charset="0"/>
                          <a:cs typeface="Times New Roman" pitchFamily="18" charset="0"/>
                        </a:rPr>
                        <a:t>1 V</a:t>
                      </a:r>
                      <a:endParaRPr kumimoji="0" lang="tr-TR" sz="1600" b="0" i="0" u="none" strike="noStrike" cap="none" normalizeH="0" baseline="0" dirty="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10</a:t>
                      </a:r>
                      <a:r>
                        <a:rPr kumimoji="0" lang="tr-TR" sz="1600" b="0" i="0" u="none" strike="noStrike" cap="none" normalizeH="0" baseline="30000">
                          <a:ln>
                            <a:noFill/>
                          </a:ln>
                          <a:solidFill>
                            <a:schemeClr val="tx1"/>
                          </a:solidFill>
                          <a:effectLst/>
                          <a:latin typeface="Calibri" pitchFamily="34" charset="0"/>
                          <a:cs typeface="Times New Roman" pitchFamily="18" charset="0"/>
                        </a:rPr>
                        <a:t>0</a:t>
                      </a:r>
                      <a:r>
                        <a:rPr kumimoji="0" lang="tr-TR" sz="1600" b="0" i="0" u="none" strike="noStrike" cap="none" normalizeH="0" baseline="0">
                          <a:ln>
                            <a:noFill/>
                          </a:ln>
                          <a:solidFill>
                            <a:schemeClr val="tx1"/>
                          </a:solidFill>
                          <a:effectLst/>
                          <a:latin typeface="Calibri" pitchFamily="34" charset="0"/>
                          <a:cs typeface="Times New Roman" pitchFamily="18" charset="0"/>
                        </a:rPr>
                        <a:t> 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667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mili    Volt</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 mV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alibri" pitchFamily="34" charset="0"/>
                          <a:cs typeface="Times New Roman" pitchFamily="18" charset="0"/>
                        </a:rPr>
                        <a:t>0,001 V</a:t>
                      </a:r>
                      <a:endParaRPr kumimoji="0" lang="tr-TR" sz="1600" b="0" i="0" u="none" strike="noStrike" cap="none" normalizeH="0" baseline="0" dirty="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10</a:t>
                      </a:r>
                      <a:r>
                        <a:rPr kumimoji="0" lang="tr-TR" sz="1600" b="0" i="0" u="none" strike="noStrike" cap="none" normalizeH="0" baseline="30000">
                          <a:ln>
                            <a:noFill/>
                          </a:ln>
                          <a:solidFill>
                            <a:schemeClr val="tx1"/>
                          </a:solidFill>
                          <a:effectLst/>
                          <a:latin typeface="Calibri" pitchFamily="34" charset="0"/>
                          <a:cs typeface="Times New Roman" pitchFamily="18" charset="0"/>
                        </a:rPr>
                        <a:t>-3</a:t>
                      </a:r>
                      <a:r>
                        <a:rPr kumimoji="0" lang="tr-TR" sz="1600" b="0" i="0" u="none" strike="noStrike" cap="none" normalizeH="0" baseline="0">
                          <a:ln>
                            <a:noFill/>
                          </a:ln>
                          <a:solidFill>
                            <a:schemeClr val="tx1"/>
                          </a:solidFill>
                          <a:effectLst/>
                          <a:latin typeface="Calibri" pitchFamily="34" charset="0"/>
                          <a:cs typeface="Times New Roman" pitchFamily="18" charset="0"/>
                        </a:rPr>
                        <a:t> 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667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mikro Volt</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 </a:t>
                      </a:r>
                      <a:r>
                        <a:rPr kumimoji="0" lang="tr-TR" sz="1600" b="0" i="0" u="none" strike="noStrike" cap="none" normalizeH="0" baseline="0">
                          <a:ln>
                            <a:noFill/>
                          </a:ln>
                          <a:solidFill>
                            <a:schemeClr val="tx1"/>
                          </a:solidFill>
                          <a:effectLst/>
                          <a:latin typeface="Calibri" pitchFamily="34" charset="0"/>
                          <a:cs typeface="Times New Roman" pitchFamily="18" charset="0"/>
                          <a:sym typeface="Symbol" pitchFamily="18" charset="2"/>
                        </a:rPr>
                        <a:t></a:t>
                      </a:r>
                      <a:r>
                        <a:rPr kumimoji="0" lang="tr-TR" sz="1600" b="0" i="0" u="none" strike="noStrike" cap="none" normalizeH="0" baseline="0">
                          <a:ln>
                            <a:noFill/>
                          </a:ln>
                          <a:solidFill>
                            <a:schemeClr val="tx1"/>
                          </a:solidFill>
                          <a:effectLst/>
                          <a:latin typeface="Calibri" pitchFamily="34" charset="0"/>
                          <a:cs typeface="Times New Roman" pitchFamily="18" charset="0"/>
                        </a:rPr>
                        <a:t>V</a:t>
                      </a:r>
                      <a:endParaRPr kumimoji="0" lang="tr-TR" sz="1600" b="0" i="0" u="none" strike="noStrike" cap="none" normalizeH="0" baseline="0">
                        <a:ln>
                          <a:noFill/>
                        </a:ln>
                        <a:solidFill>
                          <a:schemeClr val="tx1"/>
                        </a:solidFill>
                        <a:effectLst/>
                        <a:latin typeface="Calibri" pitchFamily="34"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0,000 001 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10</a:t>
                      </a:r>
                      <a:r>
                        <a:rPr kumimoji="0" lang="tr-TR" sz="1600" b="0" i="0" u="none" strike="noStrike" cap="none" normalizeH="0" baseline="30000">
                          <a:ln>
                            <a:noFill/>
                          </a:ln>
                          <a:solidFill>
                            <a:schemeClr val="tx1"/>
                          </a:solidFill>
                          <a:effectLst/>
                          <a:latin typeface="Calibri" pitchFamily="34" charset="0"/>
                          <a:cs typeface="Times New Roman" pitchFamily="18" charset="0"/>
                        </a:rPr>
                        <a:t>-6</a:t>
                      </a:r>
                      <a:r>
                        <a:rPr kumimoji="0" lang="tr-TR" sz="1600" b="0" i="0" u="none" strike="noStrike" cap="none" normalizeH="0" baseline="0">
                          <a:ln>
                            <a:noFill/>
                          </a:ln>
                          <a:solidFill>
                            <a:schemeClr val="tx1"/>
                          </a:solidFill>
                          <a:effectLst/>
                          <a:latin typeface="Calibri" pitchFamily="34" charset="0"/>
                          <a:cs typeface="Times New Roman" pitchFamily="18" charset="0"/>
                        </a:rPr>
                        <a:t> 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667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nano   Volt</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 nV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0,000 000 001V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10</a:t>
                      </a:r>
                      <a:r>
                        <a:rPr kumimoji="0" lang="tr-TR" sz="1600" b="0" i="0" u="none" strike="noStrike" cap="none" normalizeH="0" baseline="30000">
                          <a:ln>
                            <a:noFill/>
                          </a:ln>
                          <a:solidFill>
                            <a:schemeClr val="tx1"/>
                          </a:solidFill>
                          <a:effectLst/>
                          <a:latin typeface="Calibri" pitchFamily="34" charset="0"/>
                          <a:cs typeface="Times New Roman" pitchFamily="18" charset="0"/>
                        </a:rPr>
                        <a:t>-9</a:t>
                      </a:r>
                      <a:r>
                        <a:rPr kumimoji="0" lang="tr-TR" sz="1600" b="0" i="0" u="none" strike="noStrike" cap="none" normalizeH="0" baseline="0">
                          <a:ln>
                            <a:noFill/>
                          </a:ln>
                          <a:solidFill>
                            <a:schemeClr val="tx1"/>
                          </a:solidFill>
                          <a:effectLst/>
                          <a:latin typeface="Calibri" pitchFamily="34" charset="0"/>
                          <a:cs typeface="Times New Roman" pitchFamily="18" charset="0"/>
                        </a:rPr>
                        <a:t> 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667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piko    Volt</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1 pV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Calibri" pitchFamily="34" charset="0"/>
                          <a:cs typeface="Times New Roman" pitchFamily="18" charset="0"/>
                        </a:rPr>
                        <a:t>0,000 000 000 001V</a:t>
                      </a:r>
                      <a:endParaRPr kumimoji="0" lang="tr-TR" sz="16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alibri" pitchFamily="34" charset="0"/>
                          <a:cs typeface="Times New Roman" pitchFamily="18" charset="0"/>
                        </a:rPr>
                        <a:t>10</a:t>
                      </a:r>
                      <a:r>
                        <a:rPr kumimoji="0" lang="tr-TR" sz="1600" b="0" i="0" u="none" strike="noStrike" cap="none" normalizeH="0" baseline="30000" dirty="0">
                          <a:ln>
                            <a:noFill/>
                          </a:ln>
                          <a:solidFill>
                            <a:schemeClr val="tx1"/>
                          </a:solidFill>
                          <a:effectLst/>
                          <a:latin typeface="Calibri" pitchFamily="34" charset="0"/>
                          <a:cs typeface="Times New Roman" pitchFamily="18" charset="0"/>
                        </a:rPr>
                        <a:t>-12</a:t>
                      </a:r>
                      <a:r>
                        <a:rPr kumimoji="0" lang="tr-TR" sz="1600" b="0" i="0" u="none" strike="noStrike" cap="none" normalizeH="0" baseline="0" dirty="0">
                          <a:ln>
                            <a:noFill/>
                          </a:ln>
                          <a:solidFill>
                            <a:schemeClr val="tx1"/>
                          </a:solidFill>
                          <a:effectLst/>
                          <a:latin typeface="Calibri" pitchFamily="34" charset="0"/>
                          <a:cs typeface="Times New Roman" pitchFamily="18" charset="0"/>
                        </a:rPr>
                        <a:t> V</a:t>
                      </a:r>
                      <a:endParaRPr kumimoji="0" lang="tr-TR" sz="1600" b="0" i="0" u="none" strike="noStrike" cap="none" normalizeH="0" baseline="0" dirty="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Başlık"/>
          <p:cNvSpPr>
            <a:spLocks noGrp="1"/>
          </p:cNvSpPr>
          <p:nvPr>
            <p:ph type="title" idx="4294967295"/>
          </p:nvPr>
        </p:nvSpPr>
        <p:spPr>
          <a:xfrm>
            <a:off x="1241425" y="216561"/>
            <a:ext cx="8229600" cy="777875"/>
          </a:xfrm>
        </p:spPr>
        <p:txBody>
          <a:bodyPr/>
          <a:lstStyle/>
          <a:p>
            <a:pPr eaLnBrk="1" hangingPunct="1"/>
            <a:r>
              <a:rPr lang="tr-TR" sz="3000" b="1" dirty="0"/>
              <a:t>ÖRNEK-1:</a:t>
            </a:r>
            <a:r>
              <a:rPr lang="tr-TR" sz="2000" b="1" dirty="0"/>
              <a:t> </a:t>
            </a:r>
            <a:endParaRPr lang="tr-TR" sz="2000" dirty="0"/>
          </a:p>
        </p:txBody>
      </p:sp>
      <p:sp>
        <p:nvSpPr>
          <p:cNvPr id="29698" name="2 İçerik Yer Tutucusu"/>
          <p:cNvSpPr>
            <a:spLocks noGrp="1"/>
          </p:cNvSpPr>
          <p:nvPr>
            <p:ph idx="4294967295"/>
          </p:nvPr>
        </p:nvSpPr>
        <p:spPr>
          <a:xfrm>
            <a:off x="1005270" y="698501"/>
            <a:ext cx="7887210" cy="5394783"/>
          </a:xfrm>
        </p:spPr>
        <p:txBody>
          <a:bodyPr>
            <a:normAutofit/>
          </a:bodyPr>
          <a:lstStyle/>
          <a:p>
            <a:pPr algn="just" eaLnBrk="1" hangingPunct="1">
              <a:buFont typeface="Arial" charset="0"/>
              <a:buNone/>
            </a:pPr>
            <a:r>
              <a:rPr lang="tr-TR" sz="1600" dirty="0"/>
              <a:t>	</a:t>
            </a:r>
          </a:p>
          <a:p>
            <a:pPr eaLnBrk="1" hangingPunct="1">
              <a:buFont typeface="Arial" charset="0"/>
              <a:buNone/>
            </a:pPr>
            <a:r>
              <a:rPr lang="tr-TR" sz="2200" dirty="0"/>
              <a:t>Aşağıdaki rakamları 10’un kuvveti şeklinde yazınız.</a:t>
            </a:r>
          </a:p>
          <a:p>
            <a:pPr eaLnBrk="1" hangingPunct="1">
              <a:buFont typeface="Arial" charset="0"/>
              <a:buNone/>
            </a:pPr>
            <a:r>
              <a:rPr lang="tr-TR" sz="2200" dirty="0"/>
              <a:t>a) 100000	b) 0,0000001	    c) 0,0001	</a:t>
            </a:r>
          </a:p>
          <a:p>
            <a:pPr eaLnBrk="1" hangingPunct="1">
              <a:buFont typeface="Arial" charset="0"/>
              <a:buNone/>
            </a:pPr>
            <a:r>
              <a:rPr lang="tr-TR" sz="2200" dirty="0"/>
              <a:t>d) ,001	            e) 100000000	    f) 1</a:t>
            </a:r>
          </a:p>
          <a:p>
            <a:pPr eaLnBrk="1" hangingPunct="1">
              <a:buFont typeface="Arial" charset="0"/>
              <a:buNone/>
            </a:pPr>
            <a:endParaRPr lang="tr-TR" sz="2200" dirty="0"/>
          </a:p>
          <a:p>
            <a:pPr eaLnBrk="1" hangingPunct="1">
              <a:buFont typeface="Arial" charset="0"/>
              <a:buNone/>
            </a:pPr>
            <a:r>
              <a:rPr lang="tr-TR" sz="2800" b="1" dirty="0"/>
              <a:t>   ÇÖZÜM:</a:t>
            </a:r>
          </a:p>
          <a:p>
            <a:pPr eaLnBrk="1" hangingPunct="1">
              <a:buFont typeface="Arial" charset="0"/>
              <a:buNone/>
            </a:pPr>
            <a:r>
              <a:rPr lang="tr-TR" sz="2200" dirty="0"/>
              <a:t>a) 100000 = 10</a:t>
            </a:r>
            <a:r>
              <a:rPr lang="tr-TR" sz="2200" baseline="30000" dirty="0"/>
              <a:t>5</a:t>
            </a:r>
            <a:r>
              <a:rPr lang="tr-TR" sz="2200" dirty="0"/>
              <a:t>	b) 0,0000001 = 10</a:t>
            </a:r>
            <a:r>
              <a:rPr lang="tr-TR" sz="2200" baseline="30000" dirty="0"/>
              <a:t>-7</a:t>
            </a:r>
            <a:r>
              <a:rPr lang="tr-TR" sz="2200" dirty="0"/>
              <a:t>	   c) 0,0001 = 10</a:t>
            </a:r>
            <a:r>
              <a:rPr lang="tr-TR" sz="2200" baseline="30000" dirty="0"/>
              <a:t>-4 </a:t>
            </a:r>
            <a:r>
              <a:rPr lang="tr-TR" sz="2200" dirty="0"/>
              <a:t>     </a:t>
            </a:r>
          </a:p>
          <a:p>
            <a:pPr eaLnBrk="1" hangingPunct="1">
              <a:buFont typeface="Arial" charset="0"/>
              <a:buNone/>
            </a:pPr>
            <a:r>
              <a:rPr lang="tr-TR" sz="2200" dirty="0"/>
              <a:t>d) ,001 = 10</a:t>
            </a:r>
            <a:r>
              <a:rPr lang="tr-TR" sz="2200" baseline="30000" dirty="0"/>
              <a:t>-3</a:t>
            </a:r>
            <a:r>
              <a:rPr lang="tr-TR" sz="2200" dirty="0"/>
              <a:t>		e) 100000000 = 10</a:t>
            </a:r>
            <a:r>
              <a:rPr lang="tr-TR" sz="2200" baseline="30000" dirty="0"/>
              <a:t>8</a:t>
            </a:r>
            <a:r>
              <a:rPr lang="tr-TR" sz="2200" dirty="0"/>
              <a:t>	   f) 1 = 10</a:t>
            </a:r>
            <a:r>
              <a:rPr lang="tr-TR" sz="2200" baseline="30000" dirty="0"/>
              <a:t>0</a:t>
            </a:r>
            <a:r>
              <a:rPr lang="tr-TR" sz="2000" dirty="0"/>
              <a:t> </a:t>
            </a:r>
          </a:p>
        </p:txBody>
      </p:sp>
      <p:sp>
        <p:nvSpPr>
          <p:cNvPr id="29700"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29701" name="Rectangle 6"/>
          <p:cNvSpPr>
            <a:spLocks noChangeArrowheads="1"/>
          </p:cNvSpPr>
          <p:nvPr/>
        </p:nvSpPr>
        <p:spPr bwMode="auto">
          <a:xfrm>
            <a:off x="0" y="23177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9702"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dirty="0">
                <a:latin typeface="Calibri" pitchFamily="34" charset="0"/>
                <a:cs typeface="Times New Roman" pitchFamily="18" charset="0"/>
              </a:rPr>
              <a:t>  			 </a:t>
            </a:r>
            <a:endParaRPr lang="tr-TR" dirty="0">
              <a:latin typeface="Calibri" pitchFamily="34" charset="0"/>
            </a:endParaRPr>
          </a:p>
        </p:txBody>
      </p:sp>
      <p:sp>
        <p:nvSpPr>
          <p:cNvPr id="29703"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970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29705" name="Rectangle 10"/>
          <p:cNvSpPr>
            <a:spLocks noChangeArrowheads="1"/>
          </p:cNvSpPr>
          <p:nvPr/>
        </p:nvSpPr>
        <p:spPr bwMode="auto">
          <a:xfrm>
            <a:off x="34925" y="1090638"/>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9706"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9707" name="Rectangle 12"/>
          <p:cNvSpPr>
            <a:spLocks noChangeArrowheads="1"/>
          </p:cNvSpPr>
          <p:nvPr/>
        </p:nvSpPr>
        <p:spPr bwMode="auto">
          <a:xfrm>
            <a:off x="0" y="1397000"/>
            <a:ext cx="9144000" cy="0"/>
          </a:xfrm>
          <a:prstGeom prst="rect">
            <a:avLst/>
          </a:prstGeom>
          <a:noFill/>
          <a:ln w="9525">
            <a:noFill/>
            <a:miter lim="800000"/>
            <a:headEnd/>
            <a:tailEnd/>
          </a:ln>
        </p:spPr>
        <p:txBody>
          <a:bodyPr wrap="none" anchor="ctr">
            <a:spAutoFit/>
          </a:bodyPr>
          <a:lstStyle/>
          <a:p>
            <a:endParaRPr lang="tr-TR"/>
          </a:p>
        </p:txBody>
      </p:sp>
      <p:sp>
        <p:nvSpPr>
          <p:cNvPr id="29708" name="Rectangle 13"/>
          <p:cNvSpPr>
            <a:spLocks noChangeArrowheads="1"/>
          </p:cNvSpPr>
          <p:nvPr/>
        </p:nvSpPr>
        <p:spPr bwMode="auto">
          <a:xfrm>
            <a:off x="0" y="2644775"/>
            <a:ext cx="29273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9710"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29712" name="Rectangle 17"/>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9713" name="Rectangle 18"/>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29714" name="Rectangle 19"/>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9715" name="Rectangle 20"/>
          <p:cNvSpPr>
            <a:spLocks noChangeArrowheads="1"/>
          </p:cNvSpPr>
          <p:nvPr/>
        </p:nvSpPr>
        <p:spPr bwMode="auto">
          <a:xfrm>
            <a:off x="0" y="1263650"/>
            <a:ext cx="9144000" cy="0"/>
          </a:xfrm>
          <a:prstGeom prst="rect">
            <a:avLst/>
          </a:prstGeom>
          <a:noFill/>
          <a:ln w="9525">
            <a:noFill/>
            <a:miter lim="800000"/>
            <a:headEnd/>
            <a:tailEnd/>
          </a:ln>
        </p:spPr>
        <p:txBody>
          <a:bodyPr wrap="none" anchor="ctr">
            <a:spAutoFit/>
          </a:bodyPr>
          <a:lstStyle/>
          <a:p>
            <a:endParaRPr lang="tr-TR"/>
          </a:p>
        </p:txBody>
      </p:sp>
      <p:sp>
        <p:nvSpPr>
          <p:cNvPr id="29716" name="Rectangle 21"/>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9717" name="Rectangle 22"/>
          <p:cNvSpPr>
            <a:spLocks noChangeArrowheads="1"/>
          </p:cNvSpPr>
          <p:nvPr/>
        </p:nvSpPr>
        <p:spPr bwMode="auto">
          <a:xfrm>
            <a:off x="0" y="4005263"/>
            <a:ext cx="144780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9718" name="Rectangle 23"/>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9719" name="Rectangle 24"/>
          <p:cNvSpPr>
            <a:spLocks noChangeArrowheads="1"/>
          </p:cNvSpPr>
          <p:nvPr/>
        </p:nvSpPr>
        <p:spPr bwMode="auto">
          <a:xfrm>
            <a:off x="0" y="13874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9720" name="Rectangle 26"/>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9721" name="Rectangle 2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tr-TR"/>
          </a:p>
        </p:txBody>
      </p:sp>
      <p:sp>
        <p:nvSpPr>
          <p:cNvPr id="29722" name="Rectangle 28"/>
          <p:cNvSpPr>
            <a:spLocks noChangeArrowheads="1"/>
          </p:cNvSpPr>
          <p:nvPr/>
        </p:nvSpPr>
        <p:spPr bwMode="auto">
          <a:xfrm>
            <a:off x="0" y="3284538"/>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29723" name="Rectangle 29"/>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9724"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29725" name="Rectangle 31"/>
          <p:cNvSpPr>
            <a:spLocks noChangeArrowheads="1"/>
          </p:cNvSpPr>
          <p:nvPr/>
        </p:nvSpPr>
        <p:spPr bwMode="auto">
          <a:xfrm>
            <a:off x="0" y="2276475"/>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29726" name="Rectangle 32"/>
          <p:cNvSpPr>
            <a:spLocks noChangeArrowheads="1"/>
          </p:cNvSpPr>
          <p:nvPr/>
        </p:nvSpPr>
        <p:spPr bwMode="auto">
          <a:xfrm>
            <a:off x="0" y="4614863"/>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Başlık"/>
          <p:cNvSpPr>
            <a:spLocks noGrp="1"/>
          </p:cNvSpPr>
          <p:nvPr>
            <p:ph type="title" idx="4294967295"/>
          </p:nvPr>
        </p:nvSpPr>
        <p:spPr>
          <a:xfrm>
            <a:off x="1098550" y="218452"/>
            <a:ext cx="8589963" cy="777875"/>
          </a:xfrm>
        </p:spPr>
        <p:txBody>
          <a:bodyPr/>
          <a:lstStyle/>
          <a:p>
            <a:pPr algn="l" eaLnBrk="1" hangingPunct="1"/>
            <a:r>
              <a:rPr lang="tr-TR" sz="3000" b="1" dirty="0"/>
              <a:t> ÖRNEK-2:</a:t>
            </a:r>
            <a:r>
              <a:rPr lang="tr-TR" dirty="0"/>
              <a:t> </a:t>
            </a:r>
          </a:p>
        </p:txBody>
      </p:sp>
      <p:sp>
        <p:nvSpPr>
          <p:cNvPr id="30722" name="2 İçerik Yer Tutucusu"/>
          <p:cNvSpPr>
            <a:spLocks noGrp="1"/>
          </p:cNvSpPr>
          <p:nvPr>
            <p:ph idx="4294967295"/>
          </p:nvPr>
        </p:nvSpPr>
        <p:spPr>
          <a:xfrm>
            <a:off x="844550" y="1003300"/>
            <a:ext cx="8713788" cy="5172075"/>
          </a:xfrm>
        </p:spPr>
        <p:txBody>
          <a:bodyPr>
            <a:normAutofit fontScale="85000" lnSpcReduction="10000"/>
          </a:bodyPr>
          <a:lstStyle/>
          <a:p>
            <a:pPr algn="just" eaLnBrk="1" hangingPunct="1">
              <a:buFont typeface="Arial" charset="0"/>
              <a:buNone/>
            </a:pPr>
            <a:r>
              <a:rPr lang="tr-TR" sz="1800" dirty="0"/>
              <a:t>Aşağıdaki birimlerin dönüşümleri yapınız?</a:t>
            </a:r>
          </a:p>
          <a:p>
            <a:pPr eaLnBrk="1" hangingPunct="1">
              <a:buFont typeface="Arial" charset="0"/>
              <a:buNone/>
            </a:pPr>
            <a:endParaRPr lang="tr-TR" sz="1800" b="1" dirty="0"/>
          </a:p>
          <a:p>
            <a:pPr eaLnBrk="1" hangingPunct="1">
              <a:buFont typeface="Arial" charset="0"/>
              <a:buNone/>
            </a:pPr>
            <a:r>
              <a:rPr lang="tr-TR" sz="1800" b="1" dirty="0"/>
              <a:t>a) </a:t>
            </a:r>
            <a:r>
              <a:rPr lang="tr-TR" sz="1800" dirty="0"/>
              <a:t>0,035</a:t>
            </a:r>
            <a:r>
              <a:rPr lang="tr-TR" sz="1800" dirty="0">
                <a:sym typeface="Symbol" pitchFamily="18" charset="2"/>
              </a:rPr>
              <a:t></a:t>
            </a:r>
            <a:r>
              <a:rPr lang="tr-TR" sz="1800" dirty="0"/>
              <a:t>A = …..</a:t>
            </a:r>
            <a:r>
              <a:rPr lang="tr-TR" sz="1800" dirty="0" err="1"/>
              <a:t>nA</a:t>
            </a:r>
            <a:r>
              <a:rPr lang="tr-TR" sz="1800" dirty="0"/>
              <a:t>	     </a:t>
            </a:r>
            <a:r>
              <a:rPr lang="tr-TR" sz="1800" b="1" dirty="0"/>
              <a:t>b) </a:t>
            </a:r>
            <a:r>
              <a:rPr lang="tr-TR" sz="1800" dirty="0"/>
              <a:t>0,0005A = .....</a:t>
            </a:r>
            <a:r>
              <a:rPr lang="tr-TR" sz="1800" dirty="0" err="1"/>
              <a:t>mA</a:t>
            </a:r>
            <a:r>
              <a:rPr lang="tr-TR" sz="1800" dirty="0"/>
              <a:t>       </a:t>
            </a:r>
            <a:r>
              <a:rPr lang="tr-TR" sz="1800" b="1" dirty="0"/>
              <a:t>c) </a:t>
            </a:r>
            <a:r>
              <a:rPr lang="tr-TR" sz="1800" dirty="0"/>
              <a:t>100nA = ….</a:t>
            </a:r>
            <a:r>
              <a:rPr lang="tr-TR" sz="1800" dirty="0">
                <a:sym typeface="Symbol" pitchFamily="18" charset="2"/>
              </a:rPr>
              <a:t></a:t>
            </a:r>
            <a:r>
              <a:rPr lang="tr-TR" sz="1800" dirty="0"/>
              <a:t>A         </a:t>
            </a:r>
            <a:r>
              <a:rPr lang="tr-TR" sz="1800" b="1" dirty="0"/>
              <a:t>d) </a:t>
            </a:r>
            <a:r>
              <a:rPr lang="tr-TR" sz="1800" dirty="0"/>
              <a:t>1000000</a:t>
            </a:r>
            <a:r>
              <a:rPr lang="tr-TR" sz="1800" dirty="0">
                <a:sym typeface="Symbol" pitchFamily="18" charset="2"/>
              </a:rPr>
              <a:t></a:t>
            </a:r>
            <a:r>
              <a:rPr lang="tr-TR" sz="1800" dirty="0"/>
              <a:t>A = …A</a:t>
            </a:r>
            <a:endParaRPr lang="tr-TR" sz="1800" b="1" dirty="0"/>
          </a:p>
          <a:p>
            <a:pPr eaLnBrk="1" hangingPunct="1">
              <a:buFont typeface="Arial" charset="0"/>
              <a:buNone/>
            </a:pPr>
            <a:r>
              <a:rPr lang="tr-TR" sz="1800" b="1" dirty="0"/>
              <a:t>e) </a:t>
            </a:r>
            <a:r>
              <a:rPr lang="tr-TR" sz="1800" dirty="0"/>
              <a:t>0,00023V = ….</a:t>
            </a:r>
            <a:r>
              <a:rPr lang="tr-TR" sz="1800" dirty="0">
                <a:sym typeface="Symbol" pitchFamily="18" charset="2"/>
              </a:rPr>
              <a:t></a:t>
            </a:r>
            <a:r>
              <a:rPr lang="tr-TR" sz="1800" dirty="0"/>
              <a:t>V        </a:t>
            </a:r>
            <a:r>
              <a:rPr lang="tr-TR" sz="1800" b="1" dirty="0"/>
              <a:t>f) </a:t>
            </a:r>
            <a:r>
              <a:rPr lang="tr-TR" sz="1800" dirty="0"/>
              <a:t>50000KV = ....MV       </a:t>
            </a:r>
            <a:r>
              <a:rPr lang="tr-TR" sz="1800" b="1" dirty="0"/>
              <a:t>g) </a:t>
            </a:r>
            <a:r>
              <a:rPr lang="tr-TR" sz="1800" dirty="0"/>
              <a:t>48V = …... </a:t>
            </a:r>
            <a:r>
              <a:rPr lang="tr-TR" sz="1800" dirty="0" err="1"/>
              <a:t>Mv</a:t>
            </a:r>
            <a:r>
              <a:rPr lang="tr-TR" sz="1800" dirty="0"/>
              <a:t>          </a:t>
            </a:r>
            <a:r>
              <a:rPr lang="tr-TR" sz="1800" b="1" dirty="0"/>
              <a:t>h) </a:t>
            </a:r>
            <a:r>
              <a:rPr lang="tr-TR" sz="1800" dirty="0"/>
              <a:t>150000nV = ..…</a:t>
            </a:r>
            <a:r>
              <a:rPr lang="tr-TR" sz="1800" dirty="0">
                <a:sym typeface="Symbol" pitchFamily="18" charset="2"/>
              </a:rPr>
              <a:t></a:t>
            </a:r>
            <a:r>
              <a:rPr lang="tr-TR" sz="1800" dirty="0"/>
              <a:t>V</a:t>
            </a:r>
            <a:endParaRPr lang="tr-TR" sz="1800" b="1" dirty="0"/>
          </a:p>
          <a:p>
            <a:pPr eaLnBrk="1" hangingPunct="1">
              <a:buFont typeface="Arial" charset="0"/>
              <a:buNone/>
            </a:pPr>
            <a:r>
              <a:rPr lang="tr-TR" sz="1800" b="1" dirty="0"/>
              <a:t>ı) </a:t>
            </a:r>
            <a:r>
              <a:rPr lang="tr-TR" sz="1800" dirty="0"/>
              <a:t>22000</a:t>
            </a:r>
            <a:r>
              <a:rPr lang="tr-TR" sz="1800" dirty="0">
                <a:sym typeface="Symbol" pitchFamily="18" charset="2"/>
              </a:rPr>
              <a:t></a:t>
            </a:r>
            <a:r>
              <a:rPr lang="tr-TR" sz="1800" dirty="0"/>
              <a:t> = …. K</a:t>
            </a:r>
            <a:r>
              <a:rPr lang="tr-TR" sz="1800" dirty="0">
                <a:sym typeface="Symbol" pitchFamily="18" charset="2"/>
              </a:rPr>
              <a:t></a:t>
            </a:r>
            <a:r>
              <a:rPr lang="tr-TR" sz="1800" dirty="0"/>
              <a:t>	</a:t>
            </a:r>
            <a:r>
              <a:rPr lang="tr-TR" sz="1800" b="1" dirty="0"/>
              <a:t>     i) </a:t>
            </a:r>
            <a:r>
              <a:rPr lang="tr-TR" sz="1800" dirty="0"/>
              <a:t>0,027</a:t>
            </a:r>
            <a:r>
              <a:rPr lang="tr-TR" sz="1800" dirty="0">
                <a:sym typeface="Symbol" pitchFamily="18" charset="2"/>
              </a:rPr>
              <a:t></a:t>
            </a:r>
            <a:r>
              <a:rPr lang="tr-TR" sz="1800" dirty="0"/>
              <a:t> = …. M</a:t>
            </a:r>
            <a:r>
              <a:rPr lang="tr-TR" sz="1800" dirty="0">
                <a:sym typeface="Symbol" pitchFamily="18" charset="2"/>
              </a:rPr>
              <a:t>	</a:t>
            </a:r>
            <a:r>
              <a:rPr lang="tr-TR" sz="1800" dirty="0"/>
              <a:t>        </a:t>
            </a:r>
            <a:r>
              <a:rPr lang="tr-TR" sz="1800" b="1" dirty="0"/>
              <a:t>j)</a:t>
            </a:r>
            <a:r>
              <a:rPr lang="tr-TR" sz="1800" dirty="0"/>
              <a:t>  4,7K</a:t>
            </a:r>
            <a:r>
              <a:rPr lang="tr-TR" sz="1800" dirty="0">
                <a:sym typeface="Symbol" pitchFamily="18" charset="2"/>
              </a:rPr>
              <a:t></a:t>
            </a:r>
            <a:r>
              <a:rPr lang="tr-TR" sz="1800" dirty="0"/>
              <a:t> = …. </a:t>
            </a:r>
            <a:r>
              <a:rPr lang="tr-TR" sz="1800" dirty="0">
                <a:sym typeface="Symbol" pitchFamily="18" charset="2"/>
              </a:rPr>
              <a:t></a:t>
            </a:r>
            <a:r>
              <a:rPr lang="tr-TR" sz="1800" dirty="0"/>
              <a:t>         </a:t>
            </a:r>
            <a:r>
              <a:rPr lang="tr-TR" sz="1800" b="1" dirty="0"/>
              <a:t>k)</a:t>
            </a:r>
            <a:r>
              <a:rPr lang="tr-TR" sz="1800" dirty="0"/>
              <a:t> 3,9K</a:t>
            </a:r>
            <a:r>
              <a:rPr lang="tr-TR" sz="1800" dirty="0">
                <a:sym typeface="Symbol" pitchFamily="18" charset="2"/>
              </a:rPr>
              <a:t></a:t>
            </a:r>
            <a:r>
              <a:rPr lang="tr-TR" sz="1800" dirty="0"/>
              <a:t> = ….…..</a:t>
            </a:r>
            <a:r>
              <a:rPr lang="tr-TR" sz="1800" dirty="0">
                <a:sym typeface="Symbol" pitchFamily="18" charset="2"/>
              </a:rPr>
              <a:t></a:t>
            </a:r>
            <a:endParaRPr lang="tr-TR" sz="1800" b="1" dirty="0"/>
          </a:p>
          <a:p>
            <a:pPr eaLnBrk="1" hangingPunct="1">
              <a:buFont typeface="Arial" charset="0"/>
              <a:buNone/>
            </a:pPr>
            <a:r>
              <a:rPr lang="tr-TR" sz="1800" b="1" dirty="0"/>
              <a:t>l) </a:t>
            </a:r>
            <a:r>
              <a:rPr lang="tr-TR" sz="1800" dirty="0"/>
              <a:t>3600mSn = ….</a:t>
            </a:r>
            <a:r>
              <a:rPr lang="tr-TR" sz="1800" dirty="0" err="1"/>
              <a:t>Sn</a:t>
            </a:r>
            <a:r>
              <a:rPr lang="tr-TR" sz="1800" dirty="0"/>
              <a:t>	    </a:t>
            </a:r>
            <a:r>
              <a:rPr lang="tr-TR" sz="1800" b="1" dirty="0"/>
              <a:t>m) </a:t>
            </a:r>
            <a:r>
              <a:rPr lang="tr-TR" sz="1800" dirty="0"/>
              <a:t>5000Hz = ...KHz        </a:t>
            </a:r>
            <a:r>
              <a:rPr lang="tr-TR" sz="1800" b="1" dirty="0"/>
              <a:t>n) </a:t>
            </a:r>
            <a:r>
              <a:rPr lang="tr-TR" sz="1800" dirty="0"/>
              <a:t>5000W = …KW       </a:t>
            </a:r>
            <a:r>
              <a:rPr lang="tr-TR" sz="1800" b="1" dirty="0"/>
              <a:t>o) </a:t>
            </a:r>
            <a:r>
              <a:rPr lang="tr-TR" sz="1800" dirty="0"/>
              <a:t>47</a:t>
            </a:r>
            <a:r>
              <a:rPr lang="tr-TR" sz="1800" dirty="0">
                <a:sym typeface="Symbol" pitchFamily="18" charset="2"/>
              </a:rPr>
              <a:t></a:t>
            </a:r>
            <a:r>
              <a:rPr lang="tr-TR" sz="1800" dirty="0"/>
              <a:t>F = …….….</a:t>
            </a:r>
            <a:r>
              <a:rPr lang="tr-TR" sz="1800" dirty="0" err="1"/>
              <a:t>nF</a:t>
            </a:r>
            <a:endParaRPr lang="tr-TR" sz="1800" dirty="0"/>
          </a:p>
          <a:p>
            <a:pPr eaLnBrk="1" hangingPunct="1">
              <a:buFont typeface="Arial" charset="0"/>
              <a:buNone/>
            </a:pPr>
            <a:endParaRPr lang="tr-TR" sz="1800" dirty="0"/>
          </a:p>
          <a:p>
            <a:pPr eaLnBrk="1" hangingPunct="1">
              <a:buFont typeface="Arial" charset="0"/>
              <a:buNone/>
            </a:pPr>
            <a:r>
              <a:rPr lang="tr-TR" sz="2400" b="1" dirty="0"/>
              <a:t>ÇÖZÜM:</a:t>
            </a:r>
          </a:p>
          <a:p>
            <a:pPr eaLnBrk="1" hangingPunct="1">
              <a:buFont typeface="Arial" charset="0"/>
              <a:buNone/>
            </a:pPr>
            <a:r>
              <a:rPr lang="tr-TR" sz="1800" b="1" dirty="0"/>
              <a:t>a) </a:t>
            </a:r>
            <a:r>
              <a:rPr lang="tr-TR" sz="1800" dirty="0"/>
              <a:t>0,035</a:t>
            </a:r>
            <a:r>
              <a:rPr lang="tr-TR" sz="1800" dirty="0">
                <a:sym typeface="Symbol" pitchFamily="18" charset="2"/>
              </a:rPr>
              <a:t></a:t>
            </a:r>
            <a:r>
              <a:rPr lang="tr-TR" sz="1800" dirty="0"/>
              <a:t>A = </a:t>
            </a:r>
            <a:r>
              <a:rPr lang="tr-TR" sz="1800" b="1" dirty="0"/>
              <a:t>35nA</a:t>
            </a:r>
            <a:r>
              <a:rPr lang="tr-TR" sz="1800" dirty="0"/>
              <a:t>	     </a:t>
            </a:r>
            <a:r>
              <a:rPr lang="tr-TR" sz="1800" b="1" dirty="0"/>
              <a:t>b) </a:t>
            </a:r>
            <a:r>
              <a:rPr lang="tr-TR" sz="1800" dirty="0"/>
              <a:t>0,0005A = </a:t>
            </a:r>
            <a:r>
              <a:rPr lang="tr-TR" sz="1800" b="1" dirty="0"/>
              <a:t>0,5mA</a:t>
            </a:r>
            <a:r>
              <a:rPr lang="tr-TR" sz="1800" dirty="0"/>
              <a:t>       </a:t>
            </a:r>
            <a:r>
              <a:rPr lang="tr-TR" sz="1800" b="1" dirty="0"/>
              <a:t>c) </a:t>
            </a:r>
            <a:r>
              <a:rPr lang="tr-TR" sz="1800" dirty="0"/>
              <a:t>100nA = </a:t>
            </a:r>
            <a:r>
              <a:rPr lang="tr-TR" sz="1800" b="1" dirty="0"/>
              <a:t>0,1</a:t>
            </a:r>
            <a:r>
              <a:rPr lang="tr-TR" sz="1800" b="1" dirty="0">
                <a:sym typeface="Symbol" pitchFamily="18" charset="2"/>
              </a:rPr>
              <a:t></a:t>
            </a:r>
            <a:r>
              <a:rPr lang="tr-TR" sz="1800" b="1" dirty="0"/>
              <a:t>A</a:t>
            </a:r>
            <a:r>
              <a:rPr lang="tr-TR" sz="1800" dirty="0"/>
              <a:t>          </a:t>
            </a:r>
            <a:r>
              <a:rPr lang="tr-TR" sz="1800" b="1" dirty="0"/>
              <a:t>d) </a:t>
            </a:r>
            <a:r>
              <a:rPr lang="tr-TR" sz="1800" dirty="0"/>
              <a:t>1000000</a:t>
            </a:r>
            <a:r>
              <a:rPr lang="tr-TR" sz="1800" dirty="0">
                <a:sym typeface="Symbol" pitchFamily="18" charset="2"/>
              </a:rPr>
              <a:t></a:t>
            </a:r>
            <a:r>
              <a:rPr lang="tr-TR" sz="1800" dirty="0"/>
              <a:t>A = </a:t>
            </a:r>
            <a:r>
              <a:rPr lang="tr-TR" sz="1800" b="1" dirty="0"/>
              <a:t>1A</a:t>
            </a:r>
          </a:p>
          <a:p>
            <a:pPr eaLnBrk="1" hangingPunct="1">
              <a:buFont typeface="Arial" charset="0"/>
              <a:buNone/>
            </a:pPr>
            <a:r>
              <a:rPr lang="tr-TR" sz="1800" b="1" dirty="0"/>
              <a:t>e) </a:t>
            </a:r>
            <a:r>
              <a:rPr lang="tr-TR" sz="1800" dirty="0"/>
              <a:t>0,00023V = </a:t>
            </a:r>
            <a:r>
              <a:rPr lang="tr-TR" sz="1800" b="1" dirty="0"/>
              <a:t>230</a:t>
            </a:r>
            <a:r>
              <a:rPr lang="tr-TR" sz="1800" b="1" dirty="0">
                <a:sym typeface="Symbol" pitchFamily="18" charset="2"/>
              </a:rPr>
              <a:t></a:t>
            </a:r>
            <a:r>
              <a:rPr lang="tr-TR" sz="1800" b="1" dirty="0"/>
              <a:t>V</a:t>
            </a:r>
            <a:r>
              <a:rPr lang="tr-TR" sz="1800" dirty="0"/>
              <a:t>      </a:t>
            </a:r>
            <a:r>
              <a:rPr lang="tr-TR" sz="1800" b="1" dirty="0"/>
              <a:t>f) </a:t>
            </a:r>
            <a:r>
              <a:rPr lang="tr-TR" sz="1800" dirty="0"/>
              <a:t>50000KV = </a:t>
            </a:r>
            <a:r>
              <a:rPr lang="tr-TR" sz="1800" b="1" dirty="0"/>
              <a:t>50MV</a:t>
            </a:r>
            <a:r>
              <a:rPr lang="tr-TR" sz="1800" dirty="0"/>
              <a:t>        </a:t>
            </a:r>
            <a:r>
              <a:rPr lang="tr-TR" sz="1800" b="1" dirty="0"/>
              <a:t>g) </a:t>
            </a:r>
            <a:r>
              <a:rPr lang="tr-TR" sz="1800" dirty="0"/>
              <a:t>48V = </a:t>
            </a:r>
            <a:r>
              <a:rPr lang="tr-TR" sz="1800" b="1" dirty="0"/>
              <a:t>48000mV</a:t>
            </a:r>
            <a:r>
              <a:rPr lang="tr-TR" sz="1800" dirty="0"/>
              <a:t>        </a:t>
            </a:r>
            <a:r>
              <a:rPr lang="tr-TR" sz="1800" b="1" dirty="0"/>
              <a:t>h) </a:t>
            </a:r>
            <a:r>
              <a:rPr lang="tr-TR" sz="1800" dirty="0"/>
              <a:t>150000nV = </a:t>
            </a:r>
            <a:r>
              <a:rPr lang="tr-TR" sz="1800" b="1" dirty="0"/>
              <a:t>150</a:t>
            </a:r>
            <a:r>
              <a:rPr lang="tr-TR" sz="1800" b="1" dirty="0">
                <a:sym typeface="Symbol" pitchFamily="18" charset="2"/>
              </a:rPr>
              <a:t></a:t>
            </a:r>
            <a:r>
              <a:rPr lang="tr-TR" sz="1800" b="1" dirty="0"/>
              <a:t>V</a:t>
            </a:r>
          </a:p>
          <a:p>
            <a:pPr eaLnBrk="1" hangingPunct="1">
              <a:buFont typeface="Arial" charset="0"/>
              <a:buNone/>
            </a:pPr>
            <a:r>
              <a:rPr lang="tr-TR" sz="1800" b="1" dirty="0"/>
              <a:t>ı) </a:t>
            </a:r>
            <a:r>
              <a:rPr lang="tr-TR" sz="1800" dirty="0"/>
              <a:t>22000</a:t>
            </a:r>
            <a:r>
              <a:rPr lang="tr-TR" sz="1800" dirty="0">
                <a:sym typeface="Symbol" pitchFamily="18" charset="2"/>
              </a:rPr>
              <a:t></a:t>
            </a:r>
            <a:r>
              <a:rPr lang="tr-TR" sz="1800" dirty="0"/>
              <a:t> = </a:t>
            </a:r>
            <a:r>
              <a:rPr lang="tr-TR" sz="1800" b="1" dirty="0"/>
              <a:t>22K</a:t>
            </a:r>
            <a:r>
              <a:rPr lang="tr-TR" sz="1800" b="1" dirty="0">
                <a:sym typeface="Symbol" pitchFamily="18" charset="2"/>
              </a:rPr>
              <a:t></a:t>
            </a:r>
            <a:r>
              <a:rPr lang="tr-TR" sz="1800" dirty="0"/>
              <a:t>	     </a:t>
            </a:r>
            <a:r>
              <a:rPr lang="tr-TR" sz="1800" b="1" dirty="0"/>
              <a:t>i) </a:t>
            </a:r>
            <a:r>
              <a:rPr lang="tr-TR" sz="1800" dirty="0"/>
              <a:t>0,027</a:t>
            </a:r>
            <a:r>
              <a:rPr lang="tr-TR" sz="1800" dirty="0">
                <a:sym typeface="Symbol" pitchFamily="18" charset="2"/>
              </a:rPr>
              <a:t></a:t>
            </a:r>
            <a:r>
              <a:rPr lang="tr-TR" sz="1800" dirty="0"/>
              <a:t> = </a:t>
            </a:r>
            <a:r>
              <a:rPr lang="tr-TR" sz="1800" b="1" dirty="0"/>
              <a:t>27m</a:t>
            </a:r>
            <a:r>
              <a:rPr lang="tr-TR" sz="1800" b="1" dirty="0">
                <a:sym typeface="Symbol" pitchFamily="18" charset="2"/>
              </a:rPr>
              <a:t></a:t>
            </a:r>
            <a:r>
              <a:rPr lang="tr-TR" sz="1800" dirty="0"/>
              <a:t>          </a:t>
            </a:r>
            <a:r>
              <a:rPr lang="tr-TR" sz="1800" b="1" dirty="0"/>
              <a:t>j) </a:t>
            </a:r>
            <a:r>
              <a:rPr lang="tr-TR" sz="1800" dirty="0"/>
              <a:t>4,7K</a:t>
            </a:r>
            <a:r>
              <a:rPr lang="tr-TR" sz="1800" dirty="0">
                <a:sym typeface="Symbol" pitchFamily="18" charset="2"/>
              </a:rPr>
              <a:t></a:t>
            </a:r>
            <a:r>
              <a:rPr lang="tr-TR" sz="1800" dirty="0"/>
              <a:t> = </a:t>
            </a:r>
            <a:r>
              <a:rPr lang="tr-TR" sz="1800" b="1" dirty="0"/>
              <a:t>4700 </a:t>
            </a:r>
            <a:r>
              <a:rPr lang="tr-TR" sz="1800" b="1" dirty="0">
                <a:sym typeface="Symbol" pitchFamily="18" charset="2"/>
              </a:rPr>
              <a:t></a:t>
            </a:r>
            <a:r>
              <a:rPr lang="tr-TR" sz="1800" dirty="0"/>
              <a:t>         </a:t>
            </a:r>
            <a:r>
              <a:rPr lang="tr-TR" sz="1800" b="1" dirty="0"/>
              <a:t>k) </a:t>
            </a:r>
            <a:r>
              <a:rPr lang="tr-TR" sz="1800" dirty="0"/>
              <a:t>3,9K</a:t>
            </a:r>
            <a:r>
              <a:rPr lang="tr-TR" sz="1800" dirty="0">
                <a:sym typeface="Symbol" pitchFamily="18" charset="2"/>
              </a:rPr>
              <a:t></a:t>
            </a:r>
            <a:r>
              <a:rPr lang="tr-TR" sz="1800" dirty="0"/>
              <a:t> = </a:t>
            </a:r>
            <a:r>
              <a:rPr lang="tr-TR" sz="1800" b="1" dirty="0"/>
              <a:t>3900</a:t>
            </a:r>
            <a:r>
              <a:rPr lang="tr-TR" sz="1800" b="1" dirty="0">
                <a:sym typeface="Symbol" pitchFamily="18" charset="2"/>
              </a:rPr>
              <a:t></a:t>
            </a:r>
            <a:endParaRPr lang="tr-TR" sz="1800" b="1" dirty="0"/>
          </a:p>
          <a:p>
            <a:pPr eaLnBrk="1" hangingPunct="1">
              <a:buFont typeface="Arial" charset="0"/>
              <a:buNone/>
            </a:pPr>
            <a:r>
              <a:rPr lang="tr-TR" sz="1800" b="1" dirty="0"/>
              <a:t>l) </a:t>
            </a:r>
            <a:r>
              <a:rPr lang="tr-TR" sz="1800" dirty="0"/>
              <a:t>3600mSn = </a:t>
            </a:r>
            <a:r>
              <a:rPr lang="tr-TR" sz="1800" b="1" dirty="0"/>
              <a:t>3,6Sn</a:t>
            </a:r>
            <a:r>
              <a:rPr lang="tr-TR" sz="1800" dirty="0"/>
              <a:t>	    </a:t>
            </a:r>
            <a:r>
              <a:rPr lang="tr-TR" sz="1800" b="1" dirty="0"/>
              <a:t>m) </a:t>
            </a:r>
            <a:r>
              <a:rPr lang="tr-TR" sz="1800" dirty="0"/>
              <a:t>5000Hz = </a:t>
            </a:r>
            <a:r>
              <a:rPr lang="tr-TR" sz="1800" b="1" dirty="0"/>
              <a:t>5KHz</a:t>
            </a:r>
            <a:r>
              <a:rPr lang="tr-TR" sz="1800" dirty="0"/>
              <a:t>          </a:t>
            </a:r>
            <a:r>
              <a:rPr lang="tr-TR" sz="1800" b="1" dirty="0"/>
              <a:t>n) </a:t>
            </a:r>
            <a:r>
              <a:rPr lang="tr-TR" sz="1800" dirty="0"/>
              <a:t>5000W = </a:t>
            </a:r>
            <a:r>
              <a:rPr lang="tr-TR" sz="1800" b="1" dirty="0"/>
              <a:t>5KW</a:t>
            </a:r>
            <a:r>
              <a:rPr lang="tr-TR" sz="1800" dirty="0"/>
              <a:t>          </a:t>
            </a:r>
            <a:r>
              <a:rPr lang="tr-TR" sz="1800" b="1" dirty="0"/>
              <a:t>o) </a:t>
            </a:r>
            <a:r>
              <a:rPr lang="tr-TR" sz="1800" dirty="0"/>
              <a:t>47</a:t>
            </a:r>
            <a:r>
              <a:rPr lang="tr-TR" sz="1800" dirty="0">
                <a:sym typeface="Symbol" pitchFamily="18" charset="2"/>
              </a:rPr>
              <a:t></a:t>
            </a:r>
            <a:r>
              <a:rPr lang="tr-TR" sz="1800" dirty="0"/>
              <a:t>F = </a:t>
            </a:r>
            <a:r>
              <a:rPr lang="tr-TR" sz="1800" b="1" dirty="0"/>
              <a:t>47000nF</a:t>
            </a:r>
          </a:p>
        </p:txBody>
      </p:sp>
      <p:sp>
        <p:nvSpPr>
          <p:cNvPr id="30724"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30725" name="Rectangle 6"/>
          <p:cNvSpPr>
            <a:spLocks noChangeArrowheads="1"/>
          </p:cNvSpPr>
          <p:nvPr/>
        </p:nvSpPr>
        <p:spPr bwMode="auto">
          <a:xfrm>
            <a:off x="0" y="23177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0726"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0727"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072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0729" name="Rectangle 10"/>
          <p:cNvSpPr>
            <a:spLocks noChangeArrowheads="1"/>
          </p:cNvSpPr>
          <p:nvPr/>
        </p:nvSpPr>
        <p:spPr bwMode="auto">
          <a:xfrm>
            <a:off x="0" y="1052513"/>
            <a:ext cx="292735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0730"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0731" name="Rectangle 12"/>
          <p:cNvSpPr>
            <a:spLocks noChangeArrowheads="1"/>
          </p:cNvSpPr>
          <p:nvPr/>
        </p:nvSpPr>
        <p:spPr bwMode="auto">
          <a:xfrm>
            <a:off x="0" y="1412875"/>
            <a:ext cx="9144000" cy="0"/>
          </a:xfrm>
          <a:prstGeom prst="rect">
            <a:avLst/>
          </a:prstGeom>
          <a:noFill/>
          <a:ln w="9525">
            <a:noFill/>
            <a:miter lim="800000"/>
            <a:headEnd/>
            <a:tailEnd/>
          </a:ln>
        </p:spPr>
        <p:txBody>
          <a:bodyPr wrap="none" anchor="ctr">
            <a:spAutoFit/>
          </a:bodyPr>
          <a:lstStyle/>
          <a:p>
            <a:endParaRPr lang="tr-TR"/>
          </a:p>
        </p:txBody>
      </p:sp>
      <p:sp>
        <p:nvSpPr>
          <p:cNvPr id="30732" name="Rectangle 13"/>
          <p:cNvSpPr>
            <a:spLocks noChangeArrowheads="1"/>
          </p:cNvSpPr>
          <p:nvPr/>
        </p:nvSpPr>
        <p:spPr bwMode="auto">
          <a:xfrm>
            <a:off x="0" y="2644775"/>
            <a:ext cx="29273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0733" name="Rectangle 14"/>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0734"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30735" name="Rectangle 16"/>
          <p:cNvSpPr>
            <a:spLocks noChangeArrowheads="1"/>
          </p:cNvSpPr>
          <p:nvPr/>
        </p:nvSpPr>
        <p:spPr bwMode="auto">
          <a:xfrm>
            <a:off x="0" y="1068388"/>
            <a:ext cx="9144000" cy="0"/>
          </a:xfrm>
          <a:prstGeom prst="rect">
            <a:avLst/>
          </a:prstGeom>
          <a:noFill/>
          <a:ln w="9525">
            <a:noFill/>
            <a:miter lim="800000"/>
            <a:headEnd/>
            <a:tailEnd/>
          </a:ln>
        </p:spPr>
        <p:txBody>
          <a:bodyPr wrap="none" anchor="ctr">
            <a:spAutoFit/>
          </a:bodyPr>
          <a:lstStyle/>
          <a:p>
            <a:endParaRPr lang="tr-TR"/>
          </a:p>
        </p:txBody>
      </p:sp>
      <p:sp>
        <p:nvSpPr>
          <p:cNvPr id="30736" name="Rectangle 17"/>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30737" name="Rectangle 18"/>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30738" name="Rectangle 19"/>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30739" name="Rectangle 20"/>
          <p:cNvSpPr>
            <a:spLocks noChangeArrowheads="1"/>
          </p:cNvSpPr>
          <p:nvPr/>
        </p:nvSpPr>
        <p:spPr bwMode="auto">
          <a:xfrm>
            <a:off x="0" y="1263650"/>
            <a:ext cx="9144000" cy="0"/>
          </a:xfrm>
          <a:prstGeom prst="rect">
            <a:avLst/>
          </a:prstGeom>
          <a:noFill/>
          <a:ln w="9525">
            <a:noFill/>
            <a:miter lim="800000"/>
            <a:headEnd/>
            <a:tailEnd/>
          </a:ln>
        </p:spPr>
        <p:txBody>
          <a:bodyPr wrap="none" anchor="ctr">
            <a:spAutoFit/>
          </a:bodyPr>
          <a:lstStyle/>
          <a:p>
            <a:endParaRPr lang="tr-TR"/>
          </a:p>
        </p:txBody>
      </p:sp>
      <p:sp>
        <p:nvSpPr>
          <p:cNvPr id="30740" name="Rectangle 21"/>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0741" name="Rectangle 22"/>
          <p:cNvSpPr>
            <a:spLocks noChangeArrowheads="1"/>
          </p:cNvSpPr>
          <p:nvPr/>
        </p:nvSpPr>
        <p:spPr bwMode="auto">
          <a:xfrm>
            <a:off x="0" y="4076700"/>
            <a:ext cx="144780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0742" name="Rectangle 23"/>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30743" name="Rectangle 24"/>
          <p:cNvSpPr>
            <a:spLocks noChangeArrowheads="1"/>
          </p:cNvSpPr>
          <p:nvPr/>
        </p:nvSpPr>
        <p:spPr bwMode="auto">
          <a:xfrm>
            <a:off x="0" y="14128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30744" name="Rectangle 25"/>
          <p:cNvSpPr>
            <a:spLocks noChangeArrowheads="1"/>
          </p:cNvSpPr>
          <p:nvPr/>
        </p:nvSpPr>
        <p:spPr bwMode="auto">
          <a:xfrm>
            <a:off x="0" y="27813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30745" name="Rectangle 26"/>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30746" name="Rectangle 27"/>
          <p:cNvSpPr>
            <a:spLocks noChangeArrowheads="1"/>
          </p:cNvSpPr>
          <p:nvPr/>
        </p:nvSpPr>
        <p:spPr bwMode="auto">
          <a:xfrm>
            <a:off x="0" y="1196975"/>
            <a:ext cx="9144000" cy="0"/>
          </a:xfrm>
          <a:prstGeom prst="rect">
            <a:avLst/>
          </a:prstGeom>
          <a:noFill/>
          <a:ln w="9525">
            <a:noFill/>
            <a:miter lim="800000"/>
            <a:headEnd/>
            <a:tailEnd/>
          </a:ln>
        </p:spPr>
        <p:txBody>
          <a:bodyPr wrap="none" anchor="ctr">
            <a:spAutoFit/>
          </a:bodyPr>
          <a:lstStyle/>
          <a:p>
            <a:endParaRPr lang="tr-TR"/>
          </a:p>
        </p:txBody>
      </p:sp>
      <p:sp>
        <p:nvSpPr>
          <p:cNvPr id="30747" name="Rectangle 28"/>
          <p:cNvSpPr>
            <a:spLocks noChangeArrowheads="1"/>
          </p:cNvSpPr>
          <p:nvPr/>
        </p:nvSpPr>
        <p:spPr bwMode="auto">
          <a:xfrm>
            <a:off x="0" y="3284538"/>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30748" name="Rectangle 29"/>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30749"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0750" name="Rectangle 31"/>
          <p:cNvSpPr>
            <a:spLocks noChangeArrowheads="1"/>
          </p:cNvSpPr>
          <p:nvPr/>
        </p:nvSpPr>
        <p:spPr bwMode="auto">
          <a:xfrm>
            <a:off x="0" y="2286000"/>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30751" name="Rectangle 32"/>
          <p:cNvSpPr>
            <a:spLocks noChangeArrowheads="1"/>
          </p:cNvSpPr>
          <p:nvPr/>
        </p:nvSpPr>
        <p:spPr bwMode="auto">
          <a:xfrm>
            <a:off x="0" y="4614863"/>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Başlık"/>
          <p:cNvSpPr>
            <a:spLocks noGrp="1"/>
          </p:cNvSpPr>
          <p:nvPr>
            <p:ph type="title" idx="4294967295"/>
          </p:nvPr>
        </p:nvSpPr>
        <p:spPr>
          <a:xfrm>
            <a:off x="-11687" y="837445"/>
            <a:ext cx="8589963" cy="777875"/>
          </a:xfrm>
        </p:spPr>
        <p:txBody>
          <a:bodyPr/>
          <a:lstStyle/>
          <a:p>
            <a:pPr algn="ctr" eaLnBrk="1" hangingPunct="1"/>
            <a:r>
              <a:rPr lang="tr-TR" sz="3000" b="1" dirty="0"/>
              <a:t> </a:t>
            </a:r>
            <a:r>
              <a:rPr lang="tr-TR" sz="3000" b="1" dirty="0">
                <a:latin typeface="Arial" charset="0"/>
              </a:rPr>
              <a:t>ÖZET</a:t>
            </a:r>
            <a:r>
              <a:rPr lang="tr-TR" dirty="0"/>
              <a:t> </a:t>
            </a:r>
          </a:p>
        </p:txBody>
      </p:sp>
      <p:sp>
        <p:nvSpPr>
          <p:cNvPr id="31746" name="2 İçerik Yer Tutucusu"/>
          <p:cNvSpPr>
            <a:spLocks noGrp="1"/>
          </p:cNvSpPr>
          <p:nvPr>
            <p:ph idx="4294967295"/>
          </p:nvPr>
        </p:nvSpPr>
        <p:spPr>
          <a:xfrm>
            <a:off x="649612" y="1991434"/>
            <a:ext cx="8207325" cy="4551533"/>
          </a:xfrm>
        </p:spPr>
        <p:txBody>
          <a:bodyPr/>
          <a:lstStyle/>
          <a:p>
            <a:pPr marL="3175" indent="-3175" algn="just" eaLnBrk="1" hangingPunct="1">
              <a:buFont typeface="Arial" charset="0"/>
              <a:buNone/>
            </a:pPr>
            <a:r>
              <a:rPr lang="tr-TR" sz="2200" dirty="0">
                <a:latin typeface="Arial" charset="0"/>
              </a:rPr>
              <a:t>Bu derste temel elektriksel elemanlar ve birimleri üzerine genel bir bakış yapılmıştır. Burada bahsedilen devre elemanları hakkında bundan sonraki derslerde daha fazla detaylı bilgi verilecektir. Burada elektriksel birimler ve semboller üzerine odaklaşmamız gerekmektedir. Çünkü bu sembol ve birimler her zaman kullanılacaktır.</a:t>
            </a:r>
            <a:endParaRPr lang="tr-TR" sz="2200" b="1" dirty="0">
              <a:latin typeface="Arial" charset="0"/>
            </a:endParaRPr>
          </a:p>
        </p:txBody>
      </p:sp>
      <p:sp>
        <p:nvSpPr>
          <p:cNvPr id="31748"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31749" name="Rectangle 6"/>
          <p:cNvSpPr>
            <a:spLocks noChangeArrowheads="1"/>
          </p:cNvSpPr>
          <p:nvPr/>
        </p:nvSpPr>
        <p:spPr bwMode="auto">
          <a:xfrm>
            <a:off x="0" y="23177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1750"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1751"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175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1753" name="Rectangle 10"/>
          <p:cNvSpPr>
            <a:spLocks noChangeArrowheads="1"/>
          </p:cNvSpPr>
          <p:nvPr/>
        </p:nvSpPr>
        <p:spPr bwMode="auto">
          <a:xfrm>
            <a:off x="0" y="1052513"/>
            <a:ext cx="292735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1754"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1755" name="Rectangle 12"/>
          <p:cNvSpPr>
            <a:spLocks noChangeArrowheads="1"/>
          </p:cNvSpPr>
          <p:nvPr/>
        </p:nvSpPr>
        <p:spPr bwMode="auto">
          <a:xfrm>
            <a:off x="0" y="1412875"/>
            <a:ext cx="9144000" cy="0"/>
          </a:xfrm>
          <a:prstGeom prst="rect">
            <a:avLst/>
          </a:prstGeom>
          <a:noFill/>
          <a:ln w="9525">
            <a:noFill/>
            <a:miter lim="800000"/>
            <a:headEnd/>
            <a:tailEnd/>
          </a:ln>
        </p:spPr>
        <p:txBody>
          <a:bodyPr wrap="none" anchor="ctr">
            <a:spAutoFit/>
          </a:bodyPr>
          <a:lstStyle/>
          <a:p>
            <a:endParaRPr lang="tr-TR"/>
          </a:p>
        </p:txBody>
      </p:sp>
      <p:sp>
        <p:nvSpPr>
          <p:cNvPr id="31756" name="Rectangle 13"/>
          <p:cNvSpPr>
            <a:spLocks noChangeArrowheads="1"/>
          </p:cNvSpPr>
          <p:nvPr/>
        </p:nvSpPr>
        <p:spPr bwMode="auto">
          <a:xfrm>
            <a:off x="0" y="2644775"/>
            <a:ext cx="29273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1757" name="Rectangle 14"/>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1758"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31759" name="Rectangle 16"/>
          <p:cNvSpPr>
            <a:spLocks noChangeArrowheads="1"/>
          </p:cNvSpPr>
          <p:nvPr/>
        </p:nvSpPr>
        <p:spPr bwMode="auto">
          <a:xfrm>
            <a:off x="0" y="1068388"/>
            <a:ext cx="9144000" cy="0"/>
          </a:xfrm>
          <a:prstGeom prst="rect">
            <a:avLst/>
          </a:prstGeom>
          <a:noFill/>
          <a:ln w="9525">
            <a:noFill/>
            <a:miter lim="800000"/>
            <a:headEnd/>
            <a:tailEnd/>
          </a:ln>
        </p:spPr>
        <p:txBody>
          <a:bodyPr wrap="none" anchor="ctr">
            <a:spAutoFit/>
          </a:bodyPr>
          <a:lstStyle/>
          <a:p>
            <a:endParaRPr lang="tr-TR"/>
          </a:p>
        </p:txBody>
      </p:sp>
      <p:sp>
        <p:nvSpPr>
          <p:cNvPr id="31760" name="Rectangle 17"/>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31761" name="Rectangle 18"/>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31762" name="Rectangle 19"/>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31763" name="Rectangle 20"/>
          <p:cNvSpPr>
            <a:spLocks noChangeArrowheads="1"/>
          </p:cNvSpPr>
          <p:nvPr/>
        </p:nvSpPr>
        <p:spPr bwMode="auto">
          <a:xfrm>
            <a:off x="0" y="1052513"/>
            <a:ext cx="184150" cy="366712"/>
          </a:xfrm>
          <a:prstGeom prst="rect">
            <a:avLst/>
          </a:prstGeom>
          <a:noFill/>
          <a:ln w="9525">
            <a:noFill/>
            <a:miter lim="800000"/>
            <a:headEnd/>
            <a:tailEnd/>
          </a:ln>
        </p:spPr>
        <p:txBody>
          <a:bodyPr wrap="none" anchor="ctr">
            <a:spAutoFit/>
          </a:bodyPr>
          <a:lstStyle/>
          <a:p>
            <a:endParaRPr lang="tr-TR"/>
          </a:p>
        </p:txBody>
      </p:sp>
      <p:sp>
        <p:nvSpPr>
          <p:cNvPr id="31764" name="Rectangle 21"/>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1765" name="Rectangle 22"/>
          <p:cNvSpPr>
            <a:spLocks noChangeArrowheads="1"/>
          </p:cNvSpPr>
          <p:nvPr/>
        </p:nvSpPr>
        <p:spPr bwMode="auto">
          <a:xfrm>
            <a:off x="0" y="4076700"/>
            <a:ext cx="144780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1766" name="Rectangle 23"/>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31767" name="Rectangle 24"/>
          <p:cNvSpPr>
            <a:spLocks noChangeArrowheads="1"/>
          </p:cNvSpPr>
          <p:nvPr/>
        </p:nvSpPr>
        <p:spPr bwMode="auto">
          <a:xfrm>
            <a:off x="0" y="14128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31768" name="Rectangle 25"/>
          <p:cNvSpPr>
            <a:spLocks noChangeArrowheads="1"/>
          </p:cNvSpPr>
          <p:nvPr/>
        </p:nvSpPr>
        <p:spPr bwMode="auto">
          <a:xfrm>
            <a:off x="0" y="27813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31769" name="Rectangle 26"/>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31770" name="Rectangle 27"/>
          <p:cNvSpPr>
            <a:spLocks noChangeArrowheads="1"/>
          </p:cNvSpPr>
          <p:nvPr/>
        </p:nvSpPr>
        <p:spPr bwMode="auto">
          <a:xfrm>
            <a:off x="0" y="1196975"/>
            <a:ext cx="9144000" cy="0"/>
          </a:xfrm>
          <a:prstGeom prst="rect">
            <a:avLst/>
          </a:prstGeom>
          <a:noFill/>
          <a:ln w="9525">
            <a:noFill/>
            <a:miter lim="800000"/>
            <a:headEnd/>
            <a:tailEnd/>
          </a:ln>
        </p:spPr>
        <p:txBody>
          <a:bodyPr wrap="none" anchor="ctr">
            <a:spAutoFit/>
          </a:bodyPr>
          <a:lstStyle/>
          <a:p>
            <a:endParaRPr lang="tr-TR"/>
          </a:p>
        </p:txBody>
      </p:sp>
      <p:sp>
        <p:nvSpPr>
          <p:cNvPr id="31771" name="Rectangle 28"/>
          <p:cNvSpPr>
            <a:spLocks noChangeArrowheads="1"/>
          </p:cNvSpPr>
          <p:nvPr/>
        </p:nvSpPr>
        <p:spPr bwMode="auto">
          <a:xfrm>
            <a:off x="0" y="3284538"/>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31772" name="Rectangle 29"/>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31773"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1774" name="Rectangle 31"/>
          <p:cNvSpPr>
            <a:spLocks noChangeArrowheads="1"/>
          </p:cNvSpPr>
          <p:nvPr/>
        </p:nvSpPr>
        <p:spPr bwMode="auto">
          <a:xfrm>
            <a:off x="0" y="2286000"/>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31775" name="Rectangle 32"/>
          <p:cNvSpPr>
            <a:spLocks noChangeArrowheads="1"/>
          </p:cNvSpPr>
          <p:nvPr/>
        </p:nvSpPr>
        <p:spPr bwMode="auto">
          <a:xfrm>
            <a:off x="0" y="4614863"/>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Başlık"/>
          <p:cNvSpPr>
            <a:spLocks noGrp="1"/>
          </p:cNvSpPr>
          <p:nvPr>
            <p:ph type="title"/>
          </p:nvPr>
        </p:nvSpPr>
        <p:spPr>
          <a:xfrm>
            <a:off x="457200" y="1412776"/>
            <a:ext cx="8229600" cy="777875"/>
          </a:xfrm>
        </p:spPr>
        <p:txBody>
          <a:bodyPr/>
          <a:lstStyle/>
          <a:p>
            <a:pPr algn="ctr" eaLnBrk="1" hangingPunct="1"/>
            <a:r>
              <a:rPr lang="tr-TR" sz="4000" b="1" dirty="0"/>
              <a:t>BÖLÜM 1</a:t>
            </a:r>
            <a:endParaRPr lang="tr-TR" b="1" dirty="0"/>
          </a:p>
        </p:txBody>
      </p:sp>
      <p:sp>
        <p:nvSpPr>
          <p:cNvPr id="14338" name="2 İçerik Yer Tutucusu"/>
          <p:cNvSpPr>
            <a:spLocks noGrp="1"/>
          </p:cNvSpPr>
          <p:nvPr>
            <p:ph idx="1"/>
          </p:nvPr>
        </p:nvSpPr>
        <p:spPr>
          <a:xfrm>
            <a:off x="827584" y="1352128"/>
            <a:ext cx="7756881" cy="4093096"/>
          </a:xfrm>
        </p:spPr>
        <p:txBody>
          <a:bodyPr>
            <a:normAutofit fontScale="77500" lnSpcReduction="20000"/>
          </a:bodyPr>
          <a:lstStyle/>
          <a:p>
            <a:pPr marL="179388" indent="-88900" eaLnBrk="1" hangingPunct="1">
              <a:buFont typeface="Arial" charset="0"/>
              <a:buNone/>
            </a:pPr>
            <a:r>
              <a:rPr lang="tr-TR" sz="2800" b="1" dirty="0"/>
              <a:t>	</a:t>
            </a:r>
          </a:p>
          <a:p>
            <a:pPr marL="179388" indent="-88900" eaLnBrk="1" hangingPunct="1">
              <a:buFont typeface="Arial" charset="0"/>
              <a:buNone/>
            </a:pPr>
            <a:r>
              <a:rPr lang="tr-TR" sz="3000" b="1" dirty="0"/>
              <a:t> </a:t>
            </a:r>
          </a:p>
          <a:p>
            <a:pPr marL="179388" indent="-88900" eaLnBrk="1" hangingPunct="1">
              <a:buFont typeface="Arial" charset="0"/>
              <a:buNone/>
            </a:pPr>
            <a:endParaRPr lang="tr-TR" sz="3000" b="1" dirty="0"/>
          </a:p>
          <a:p>
            <a:pPr marL="179388" indent="-88900" algn="ctr" eaLnBrk="1" hangingPunct="1">
              <a:buFont typeface="Arial" charset="0"/>
              <a:buNone/>
            </a:pPr>
            <a:r>
              <a:rPr lang="tr-TR" sz="5200" b="1" dirty="0"/>
              <a:t>ELEKTRİKSEL ELEMANLAR, SEMBOLLER, BİRİMLER</a:t>
            </a:r>
          </a:p>
          <a:p>
            <a:pPr marL="179388" indent="-88900" algn="just" eaLnBrk="1" hangingPunct="1">
              <a:buFont typeface="Arial" charset="0"/>
              <a:buNone/>
            </a:pPr>
            <a:r>
              <a:rPr lang="tr-TR" sz="2200" dirty="0"/>
              <a:t>	</a:t>
            </a:r>
          </a:p>
          <a:p>
            <a:pPr marL="179388" indent="-88900" algn="just" eaLnBrk="1" hangingPunct="1">
              <a:buFont typeface="Arial" charset="0"/>
              <a:buNone/>
            </a:pPr>
            <a:endParaRPr lang="tr-TR" sz="2200" dirty="0"/>
          </a:p>
          <a:p>
            <a:pPr marL="179388" indent="-88900" algn="just" eaLnBrk="1" hangingPunct="1">
              <a:buFont typeface="Arial" charset="0"/>
              <a:buNone/>
            </a:pPr>
            <a:r>
              <a:rPr lang="tr-TR" sz="2200" dirty="0"/>
              <a:t>	</a:t>
            </a:r>
            <a:endParaRPr lang="tr-TR" sz="1800" b="1" i="1" dirty="0"/>
          </a:p>
          <a:p>
            <a:pPr marL="179388" indent="-88900" eaLnBrk="1" hangingPunct="1">
              <a:buFont typeface="Arial" charset="0"/>
              <a:buNone/>
            </a:pPr>
            <a:endParaRPr lang="tr-TR" sz="1800"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Başlık"/>
          <p:cNvSpPr>
            <a:spLocks noGrp="1"/>
          </p:cNvSpPr>
          <p:nvPr>
            <p:ph type="title"/>
          </p:nvPr>
        </p:nvSpPr>
        <p:spPr>
          <a:xfrm>
            <a:off x="136441" y="1066949"/>
            <a:ext cx="8229600" cy="777875"/>
          </a:xfrm>
        </p:spPr>
        <p:txBody>
          <a:bodyPr/>
          <a:lstStyle/>
          <a:p>
            <a:pPr algn="ctr" eaLnBrk="1" hangingPunct="1"/>
            <a:r>
              <a:rPr lang="tr-TR" sz="3000" b="1" dirty="0"/>
              <a:t>   1. DİRENÇLER</a:t>
            </a:r>
          </a:p>
        </p:txBody>
      </p:sp>
      <p:sp>
        <p:nvSpPr>
          <p:cNvPr id="15362" name="2 İçerik Yer Tutucusu"/>
          <p:cNvSpPr>
            <a:spLocks noGrp="1"/>
          </p:cNvSpPr>
          <p:nvPr>
            <p:ph idx="1"/>
          </p:nvPr>
        </p:nvSpPr>
        <p:spPr>
          <a:xfrm>
            <a:off x="534194" y="1490663"/>
            <a:ext cx="8075612" cy="5029200"/>
          </a:xfrm>
        </p:spPr>
        <p:txBody>
          <a:bodyPr/>
          <a:lstStyle/>
          <a:p>
            <a:pPr algn="just" eaLnBrk="1" hangingPunct="1">
              <a:buFont typeface="Arial" charset="0"/>
              <a:buNone/>
            </a:pPr>
            <a:r>
              <a:rPr lang="tr-TR" sz="1800" dirty="0"/>
              <a:t>	</a:t>
            </a:r>
          </a:p>
          <a:p>
            <a:pPr algn="just" eaLnBrk="1" hangingPunct="1">
              <a:buFont typeface="Arial" charset="0"/>
              <a:buNone/>
            </a:pPr>
            <a:r>
              <a:rPr lang="tr-TR" sz="1800" dirty="0"/>
              <a:t>	</a:t>
            </a:r>
            <a:r>
              <a:rPr lang="tr-TR" sz="2400" dirty="0"/>
              <a:t>Bir devrede elektrik akımına karşı gösterilen zorluğa </a:t>
            </a:r>
            <a:r>
              <a:rPr lang="tr-TR" sz="2400" b="1" dirty="0"/>
              <a:t>direnç</a:t>
            </a:r>
            <a:r>
              <a:rPr lang="tr-TR" sz="2400" dirty="0"/>
              <a:t> denir. Bu zorluğu gösteren elemanların adı da direnç olarak isimlendirilir.</a:t>
            </a:r>
            <a:endParaRPr lang="tr-TR" sz="2400" b="1" dirty="0"/>
          </a:p>
          <a:p>
            <a:pPr eaLnBrk="1" hangingPunct="1"/>
            <a:endParaRPr lang="tr-TR" sz="2400" b="1" dirty="0"/>
          </a:p>
          <a:p>
            <a:pPr eaLnBrk="1" hangingPunct="1">
              <a:buFont typeface="Arial" charset="0"/>
              <a:buNone/>
            </a:pPr>
            <a:endParaRPr lang="tr-TR" sz="1800" b="1" dirty="0"/>
          </a:p>
        </p:txBody>
      </p:sp>
      <p:pic>
        <p:nvPicPr>
          <p:cNvPr id="15364" name="Picture 5"/>
          <p:cNvPicPr>
            <a:picLocks noChangeAspect="1" noChangeArrowheads="1"/>
          </p:cNvPicPr>
          <p:nvPr/>
        </p:nvPicPr>
        <p:blipFill>
          <a:blip r:embed="rId2"/>
          <a:srcRect/>
          <a:stretch>
            <a:fillRect/>
          </a:stretch>
        </p:blipFill>
        <p:spPr bwMode="auto">
          <a:xfrm>
            <a:off x="914248" y="3916828"/>
            <a:ext cx="2016125" cy="955675"/>
          </a:xfrm>
          <a:prstGeom prst="rect">
            <a:avLst/>
          </a:prstGeom>
          <a:noFill/>
          <a:ln w="9525">
            <a:noFill/>
            <a:miter lim="800000"/>
            <a:headEnd/>
            <a:tailEnd/>
          </a:ln>
        </p:spPr>
      </p:pic>
      <p:pic>
        <p:nvPicPr>
          <p:cNvPr id="15365" name="Picture 6"/>
          <p:cNvPicPr>
            <a:picLocks noChangeAspect="1" noChangeArrowheads="1"/>
          </p:cNvPicPr>
          <p:nvPr/>
        </p:nvPicPr>
        <p:blipFill>
          <a:blip r:embed="rId3"/>
          <a:srcRect/>
          <a:stretch>
            <a:fillRect/>
          </a:stretch>
        </p:blipFill>
        <p:spPr bwMode="auto">
          <a:xfrm>
            <a:off x="3923928" y="3602503"/>
            <a:ext cx="1944688" cy="1270000"/>
          </a:xfrm>
          <a:prstGeom prst="rect">
            <a:avLst/>
          </a:prstGeom>
          <a:noFill/>
          <a:ln w="9525">
            <a:noFill/>
            <a:miter lim="800000"/>
            <a:headEnd/>
            <a:tailEnd/>
          </a:ln>
        </p:spPr>
      </p:pic>
      <p:pic>
        <p:nvPicPr>
          <p:cNvPr id="15366" name="Picture 7"/>
          <p:cNvPicPr>
            <a:picLocks noChangeAspect="1" noChangeArrowheads="1"/>
          </p:cNvPicPr>
          <p:nvPr/>
        </p:nvPicPr>
        <p:blipFill>
          <a:blip r:embed="rId4"/>
          <a:srcRect r="44637"/>
          <a:stretch>
            <a:fillRect/>
          </a:stretch>
        </p:blipFill>
        <p:spPr bwMode="auto">
          <a:xfrm>
            <a:off x="7380312" y="3577103"/>
            <a:ext cx="1006475" cy="1295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Başlık"/>
          <p:cNvSpPr>
            <a:spLocks noGrp="1"/>
          </p:cNvSpPr>
          <p:nvPr>
            <p:ph type="title" idx="4294967295"/>
          </p:nvPr>
        </p:nvSpPr>
        <p:spPr>
          <a:xfrm>
            <a:off x="207773" y="843805"/>
            <a:ext cx="8229600" cy="777875"/>
          </a:xfrm>
        </p:spPr>
        <p:txBody>
          <a:bodyPr/>
          <a:lstStyle/>
          <a:p>
            <a:pPr algn="ctr" eaLnBrk="1" hangingPunct="1"/>
            <a:r>
              <a:rPr lang="tr-TR" sz="3000" b="1" dirty="0"/>
              <a:t>    2.KONDANSATÖRLER</a:t>
            </a:r>
            <a:r>
              <a:rPr lang="tr-TR" sz="3000" dirty="0"/>
              <a:t> </a:t>
            </a:r>
          </a:p>
        </p:txBody>
      </p:sp>
      <p:sp>
        <p:nvSpPr>
          <p:cNvPr id="16386" name="2 İçerik Yer Tutucusu"/>
          <p:cNvSpPr>
            <a:spLocks noGrp="1"/>
          </p:cNvSpPr>
          <p:nvPr>
            <p:ph idx="4294967295"/>
          </p:nvPr>
        </p:nvSpPr>
        <p:spPr>
          <a:xfrm>
            <a:off x="417817" y="1294155"/>
            <a:ext cx="8208963" cy="5029200"/>
          </a:xfrm>
        </p:spPr>
        <p:txBody>
          <a:bodyPr/>
          <a:lstStyle/>
          <a:p>
            <a:pPr algn="just" eaLnBrk="1" hangingPunct="1">
              <a:buFont typeface="Arial" charset="0"/>
              <a:buNone/>
            </a:pPr>
            <a:r>
              <a:rPr lang="tr-TR" sz="1800" dirty="0"/>
              <a:t>	</a:t>
            </a:r>
          </a:p>
          <a:p>
            <a:pPr algn="just" eaLnBrk="1" hangingPunct="1">
              <a:buFont typeface="Arial" charset="0"/>
              <a:buNone/>
            </a:pPr>
            <a:r>
              <a:rPr lang="tr-TR" sz="1800" dirty="0"/>
              <a:t>	</a:t>
            </a:r>
            <a:r>
              <a:rPr lang="tr-TR" sz="2400" dirty="0"/>
              <a:t>Elektrik yükünü depo ederler ve DC akıma zorluk AC akıma kolaylık gösterirler. Elektrolitik kondansatörlerde artı ve eksi kutuplar vardır.</a:t>
            </a:r>
          </a:p>
          <a:p>
            <a:pPr eaLnBrk="1" hangingPunct="1">
              <a:buFont typeface="Arial" charset="0"/>
              <a:buNone/>
            </a:pPr>
            <a:endParaRPr lang="tr-TR" sz="1800" b="1" dirty="0"/>
          </a:p>
        </p:txBody>
      </p:sp>
      <p:pic>
        <p:nvPicPr>
          <p:cNvPr id="16388" name="Picture 10"/>
          <p:cNvPicPr>
            <a:picLocks noChangeAspect="1" noChangeArrowheads="1"/>
          </p:cNvPicPr>
          <p:nvPr/>
        </p:nvPicPr>
        <p:blipFill>
          <a:blip r:embed="rId2"/>
          <a:srcRect/>
          <a:stretch>
            <a:fillRect/>
          </a:stretch>
        </p:blipFill>
        <p:spPr bwMode="auto">
          <a:xfrm>
            <a:off x="827088" y="3357563"/>
            <a:ext cx="1873250" cy="1873250"/>
          </a:xfrm>
          <a:prstGeom prst="rect">
            <a:avLst/>
          </a:prstGeom>
          <a:noFill/>
          <a:ln w="9525">
            <a:noFill/>
            <a:miter lim="800000"/>
            <a:headEnd/>
            <a:tailEnd/>
          </a:ln>
        </p:spPr>
      </p:pic>
      <p:pic>
        <p:nvPicPr>
          <p:cNvPr id="16389" name="Picture 8"/>
          <p:cNvPicPr>
            <a:picLocks noChangeAspect="1" noChangeArrowheads="1"/>
          </p:cNvPicPr>
          <p:nvPr/>
        </p:nvPicPr>
        <p:blipFill>
          <a:blip r:embed="rId3"/>
          <a:srcRect t="11375"/>
          <a:stretch>
            <a:fillRect/>
          </a:stretch>
        </p:blipFill>
        <p:spPr bwMode="auto">
          <a:xfrm>
            <a:off x="3421063" y="3357563"/>
            <a:ext cx="2087562" cy="1871662"/>
          </a:xfrm>
          <a:prstGeom prst="rect">
            <a:avLst/>
          </a:prstGeom>
          <a:noFill/>
          <a:ln w="9525">
            <a:noFill/>
            <a:miter lim="800000"/>
            <a:headEnd/>
            <a:tailEnd/>
          </a:ln>
        </p:spPr>
      </p:pic>
      <p:sp>
        <p:nvSpPr>
          <p:cNvPr id="1639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6391" name="Rectangle 12"/>
          <p:cNvSpPr>
            <a:spLocks noChangeArrowheads="1"/>
          </p:cNvSpPr>
          <p:nvPr/>
        </p:nvSpPr>
        <p:spPr bwMode="auto">
          <a:xfrm>
            <a:off x="0" y="115252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6392" name="Rectangle 13"/>
          <p:cNvSpPr>
            <a:spLocks noChangeArrowheads="1"/>
          </p:cNvSpPr>
          <p:nvPr/>
        </p:nvSpPr>
        <p:spPr bwMode="auto">
          <a:xfrm>
            <a:off x="0" y="2513013"/>
            <a:ext cx="2117725"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pic>
        <p:nvPicPr>
          <p:cNvPr id="16393" name="Picture 28"/>
          <p:cNvPicPr>
            <a:picLocks noChangeAspect="1" noChangeArrowheads="1"/>
          </p:cNvPicPr>
          <p:nvPr/>
        </p:nvPicPr>
        <p:blipFill>
          <a:blip r:embed="rId4"/>
          <a:srcRect/>
          <a:stretch>
            <a:fillRect/>
          </a:stretch>
        </p:blipFill>
        <p:spPr bwMode="auto">
          <a:xfrm>
            <a:off x="6356350" y="3357563"/>
            <a:ext cx="2103438" cy="1871662"/>
          </a:xfrm>
          <a:prstGeom prst="rect">
            <a:avLst/>
          </a:prstGeom>
          <a:noFill/>
          <a:ln w="9525">
            <a:noFill/>
            <a:miter lim="800000"/>
            <a:headEnd/>
            <a:tailEnd/>
          </a:ln>
        </p:spPr>
      </p:pic>
      <p:sp>
        <p:nvSpPr>
          <p:cNvPr id="16394" name="Rectangle 29"/>
          <p:cNvSpPr>
            <a:spLocks noChangeArrowheads="1"/>
          </p:cNvSpPr>
          <p:nvPr/>
        </p:nvSpPr>
        <p:spPr bwMode="auto">
          <a:xfrm>
            <a:off x="0" y="1920875"/>
            <a:ext cx="9144000" cy="0"/>
          </a:xfrm>
          <a:prstGeom prst="rect">
            <a:avLst/>
          </a:prstGeom>
          <a:noFill/>
          <a:ln w="9525">
            <a:noFill/>
            <a:miter lim="800000"/>
            <a:headEnd/>
            <a:tailEnd/>
          </a:ln>
        </p:spPr>
        <p:txBody>
          <a:bodyPr wrap="none" anchor="ctr">
            <a:spAutoFit/>
          </a:bodyPr>
          <a:lstStyle/>
          <a:p>
            <a:endParaRPr lang="tr-TR"/>
          </a:p>
        </p:txBody>
      </p:sp>
      <p:sp>
        <p:nvSpPr>
          <p:cNvPr id="16395" name="Rectangle 30"/>
          <p:cNvSpPr>
            <a:spLocks noChangeArrowheads="1"/>
          </p:cNvSpPr>
          <p:nvPr/>
        </p:nvSpPr>
        <p:spPr bwMode="auto">
          <a:xfrm>
            <a:off x="0" y="2835275"/>
            <a:ext cx="13779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6396" name="Rectangle 31"/>
          <p:cNvSpPr>
            <a:spLocks noChangeArrowheads="1"/>
          </p:cNvSpPr>
          <p:nvPr/>
        </p:nvSpPr>
        <p:spPr bwMode="auto">
          <a:xfrm>
            <a:off x="0" y="3748088"/>
            <a:ext cx="201295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Başlık"/>
          <p:cNvSpPr>
            <a:spLocks noGrp="1"/>
          </p:cNvSpPr>
          <p:nvPr>
            <p:ph type="title" idx="4294967295"/>
          </p:nvPr>
        </p:nvSpPr>
        <p:spPr>
          <a:xfrm>
            <a:off x="147222" y="1031875"/>
            <a:ext cx="8229600" cy="777875"/>
          </a:xfrm>
        </p:spPr>
        <p:txBody>
          <a:bodyPr/>
          <a:lstStyle/>
          <a:p>
            <a:pPr algn="ctr" eaLnBrk="1" hangingPunct="1"/>
            <a:r>
              <a:rPr lang="tr-TR" sz="3000" b="1" dirty="0"/>
              <a:t>   3. BOBİNLER</a:t>
            </a:r>
            <a:r>
              <a:rPr lang="tr-TR" dirty="0"/>
              <a:t> </a:t>
            </a:r>
          </a:p>
        </p:txBody>
      </p:sp>
      <p:sp>
        <p:nvSpPr>
          <p:cNvPr id="17410" name="2 İçerik Yer Tutucusu"/>
          <p:cNvSpPr>
            <a:spLocks noGrp="1"/>
          </p:cNvSpPr>
          <p:nvPr>
            <p:ph idx="4294967295"/>
          </p:nvPr>
        </p:nvSpPr>
        <p:spPr>
          <a:xfrm>
            <a:off x="670841" y="1446857"/>
            <a:ext cx="8075612" cy="5029200"/>
          </a:xfrm>
        </p:spPr>
        <p:txBody>
          <a:bodyPr/>
          <a:lstStyle/>
          <a:p>
            <a:pPr algn="just" eaLnBrk="1" hangingPunct="1">
              <a:buFont typeface="Arial" charset="0"/>
              <a:buNone/>
            </a:pPr>
            <a:r>
              <a:rPr lang="tr-TR" sz="1800" dirty="0"/>
              <a:t>	</a:t>
            </a:r>
          </a:p>
          <a:p>
            <a:pPr algn="just" eaLnBrk="1" hangingPunct="1">
              <a:buFont typeface="Arial" charset="0"/>
              <a:buNone/>
            </a:pPr>
            <a:r>
              <a:rPr lang="tr-TR" sz="1800" dirty="0"/>
              <a:t>	</a:t>
            </a:r>
            <a:r>
              <a:rPr lang="tr-TR" sz="2400" dirty="0"/>
              <a:t>Bir elektromanyetik alan içinde enerji depolamak için kullanılır. AC akıma zorluk DC akıma kolaylık gösterirler. </a:t>
            </a:r>
          </a:p>
          <a:p>
            <a:pPr eaLnBrk="1" hangingPunct="1">
              <a:buFont typeface="Arial" charset="0"/>
              <a:buNone/>
            </a:pPr>
            <a:endParaRPr lang="tr-TR" sz="2400" dirty="0"/>
          </a:p>
        </p:txBody>
      </p:sp>
      <p:pic>
        <p:nvPicPr>
          <p:cNvPr id="17412" name="Picture 10"/>
          <p:cNvPicPr>
            <a:picLocks noChangeAspect="1" noChangeArrowheads="1"/>
          </p:cNvPicPr>
          <p:nvPr/>
        </p:nvPicPr>
        <p:blipFill>
          <a:blip r:embed="rId2"/>
          <a:srcRect/>
          <a:stretch>
            <a:fillRect/>
          </a:stretch>
        </p:blipFill>
        <p:spPr bwMode="auto">
          <a:xfrm>
            <a:off x="971550" y="3141663"/>
            <a:ext cx="1584325" cy="1584325"/>
          </a:xfrm>
          <a:prstGeom prst="rect">
            <a:avLst/>
          </a:prstGeom>
          <a:noFill/>
          <a:ln w="9525">
            <a:noFill/>
            <a:miter lim="800000"/>
            <a:headEnd/>
            <a:tailEnd/>
          </a:ln>
        </p:spPr>
      </p:pic>
      <p:pic>
        <p:nvPicPr>
          <p:cNvPr id="17413" name="Picture 9"/>
          <p:cNvPicPr>
            <a:picLocks noChangeAspect="1" noChangeArrowheads="1"/>
          </p:cNvPicPr>
          <p:nvPr/>
        </p:nvPicPr>
        <p:blipFill>
          <a:blip r:embed="rId3"/>
          <a:srcRect/>
          <a:stretch>
            <a:fillRect/>
          </a:stretch>
        </p:blipFill>
        <p:spPr bwMode="auto">
          <a:xfrm>
            <a:off x="3708400" y="3141663"/>
            <a:ext cx="1584325" cy="1584325"/>
          </a:xfrm>
          <a:prstGeom prst="rect">
            <a:avLst/>
          </a:prstGeom>
          <a:noFill/>
          <a:ln w="9525">
            <a:noFill/>
            <a:miter lim="800000"/>
            <a:headEnd/>
            <a:tailEnd/>
          </a:ln>
        </p:spPr>
      </p:pic>
      <p:sp>
        <p:nvSpPr>
          <p:cNvPr id="17414" name="Rectangle 11"/>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17415" name="Rectangle 12"/>
          <p:cNvSpPr>
            <a:spLocks noChangeArrowheads="1"/>
          </p:cNvSpPr>
          <p:nvPr/>
        </p:nvSpPr>
        <p:spPr bwMode="auto">
          <a:xfrm>
            <a:off x="0" y="23177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7416" name="Rectangle 13"/>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7417" name="Rectangle 14"/>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pic>
        <p:nvPicPr>
          <p:cNvPr id="17418" name="Picture 16"/>
          <p:cNvPicPr>
            <a:picLocks noChangeAspect="1" noChangeArrowheads="1"/>
          </p:cNvPicPr>
          <p:nvPr/>
        </p:nvPicPr>
        <p:blipFill>
          <a:blip r:embed="rId4"/>
          <a:srcRect/>
          <a:stretch>
            <a:fillRect/>
          </a:stretch>
        </p:blipFill>
        <p:spPr bwMode="auto">
          <a:xfrm>
            <a:off x="6765925" y="3141663"/>
            <a:ext cx="1693863" cy="1452562"/>
          </a:xfrm>
          <a:prstGeom prst="rect">
            <a:avLst/>
          </a:prstGeom>
          <a:noFill/>
          <a:ln w="9525">
            <a:noFill/>
            <a:miter lim="800000"/>
            <a:headEnd/>
            <a:tailEnd/>
          </a:ln>
        </p:spPr>
      </p:pic>
      <p:sp>
        <p:nvSpPr>
          <p:cNvPr id="17419"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7420" name="Rectangle 19"/>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7421" name="Rectangle 20"/>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Başlık"/>
          <p:cNvSpPr>
            <a:spLocks noGrp="1"/>
          </p:cNvSpPr>
          <p:nvPr>
            <p:ph type="title" idx="4294967295"/>
          </p:nvPr>
        </p:nvSpPr>
        <p:spPr>
          <a:xfrm>
            <a:off x="303212" y="763516"/>
            <a:ext cx="8229600" cy="777875"/>
          </a:xfrm>
        </p:spPr>
        <p:txBody>
          <a:bodyPr/>
          <a:lstStyle/>
          <a:p>
            <a:pPr algn="ctr" eaLnBrk="1" hangingPunct="1"/>
            <a:r>
              <a:rPr lang="tr-TR" sz="3000" b="1" dirty="0"/>
              <a:t>    4. TRANSFORMATÖRLER</a:t>
            </a:r>
            <a:r>
              <a:rPr lang="tr-TR" dirty="0"/>
              <a:t> </a:t>
            </a:r>
          </a:p>
        </p:txBody>
      </p:sp>
      <p:sp>
        <p:nvSpPr>
          <p:cNvPr id="18434" name="2 İçerik Yer Tutucusu"/>
          <p:cNvSpPr>
            <a:spLocks noGrp="1"/>
          </p:cNvSpPr>
          <p:nvPr>
            <p:ph idx="4294967295"/>
          </p:nvPr>
        </p:nvSpPr>
        <p:spPr>
          <a:xfrm>
            <a:off x="611188" y="1268412"/>
            <a:ext cx="8075612" cy="5029200"/>
          </a:xfrm>
        </p:spPr>
        <p:txBody>
          <a:bodyPr/>
          <a:lstStyle/>
          <a:p>
            <a:pPr algn="just" eaLnBrk="1" hangingPunct="1">
              <a:buFont typeface="Arial" charset="0"/>
              <a:buNone/>
            </a:pPr>
            <a:r>
              <a:rPr lang="tr-TR" sz="1800" dirty="0"/>
              <a:t>	</a:t>
            </a:r>
          </a:p>
          <a:p>
            <a:pPr algn="just" eaLnBrk="1" hangingPunct="1">
              <a:buFont typeface="Arial" charset="0"/>
              <a:buNone/>
            </a:pPr>
            <a:r>
              <a:rPr lang="tr-TR" sz="1800" dirty="0"/>
              <a:t>	</a:t>
            </a:r>
            <a:r>
              <a:rPr lang="tr-TR" sz="2400" dirty="0"/>
              <a:t>Transformatörler AC gerilimi düşürmek veya yükseltmek için kullanılırlar. Aynı zamanda AC gerilimi bir noktadan başka bir noktaya bağlamak (</a:t>
            </a:r>
            <a:r>
              <a:rPr lang="tr-TR" sz="2400" dirty="0" err="1"/>
              <a:t>kuplaj</a:t>
            </a:r>
            <a:r>
              <a:rPr lang="tr-TR" sz="2400" dirty="0"/>
              <a:t>) için kullanılırlar.</a:t>
            </a:r>
          </a:p>
        </p:txBody>
      </p:sp>
      <p:sp>
        <p:nvSpPr>
          <p:cNvPr id="18436" name="Rectangle 7"/>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18437" name="Rectangle 8"/>
          <p:cNvSpPr>
            <a:spLocks noChangeArrowheads="1"/>
          </p:cNvSpPr>
          <p:nvPr/>
        </p:nvSpPr>
        <p:spPr bwMode="auto">
          <a:xfrm>
            <a:off x="0" y="23177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8438" name="Rectangle 9"/>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8439" name="Rectangle 10"/>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844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8441" name="Rectangle 13"/>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8442" name="Rectangle 14"/>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pic>
        <p:nvPicPr>
          <p:cNvPr id="18443" name="Picture 17"/>
          <p:cNvPicPr>
            <a:picLocks noChangeAspect="1" noChangeArrowheads="1"/>
          </p:cNvPicPr>
          <p:nvPr/>
        </p:nvPicPr>
        <p:blipFill>
          <a:blip r:embed="rId2"/>
          <a:srcRect/>
          <a:stretch>
            <a:fillRect/>
          </a:stretch>
        </p:blipFill>
        <p:spPr bwMode="auto">
          <a:xfrm>
            <a:off x="900113" y="3573463"/>
            <a:ext cx="1738312" cy="2016125"/>
          </a:xfrm>
          <a:prstGeom prst="rect">
            <a:avLst/>
          </a:prstGeom>
          <a:noFill/>
          <a:ln w="9525">
            <a:noFill/>
            <a:miter lim="800000"/>
            <a:headEnd/>
            <a:tailEnd/>
          </a:ln>
        </p:spPr>
      </p:pic>
      <p:pic>
        <p:nvPicPr>
          <p:cNvPr id="18444" name="Picture 16"/>
          <p:cNvPicPr>
            <a:picLocks noChangeAspect="1" noChangeArrowheads="1"/>
          </p:cNvPicPr>
          <p:nvPr/>
        </p:nvPicPr>
        <p:blipFill>
          <a:blip r:embed="rId3"/>
          <a:srcRect/>
          <a:stretch>
            <a:fillRect/>
          </a:stretch>
        </p:blipFill>
        <p:spPr bwMode="auto">
          <a:xfrm>
            <a:off x="3563938" y="3573463"/>
            <a:ext cx="1871662" cy="2016125"/>
          </a:xfrm>
          <a:prstGeom prst="rect">
            <a:avLst/>
          </a:prstGeom>
          <a:noFill/>
          <a:ln w="9525">
            <a:noFill/>
            <a:miter lim="800000"/>
            <a:headEnd/>
            <a:tailEnd/>
          </a:ln>
        </p:spPr>
      </p:pic>
      <p:pic>
        <p:nvPicPr>
          <p:cNvPr id="18445" name="Picture 15"/>
          <p:cNvPicPr>
            <a:picLocks noChangeAspect="1" noChangeArrowheads="1"/>
          </p:cNvPicPr>
          <p:nvPr/>
        </p:nvPicPr>
        <p:blipFill>
          <a:blip r:embed="rId4"/>
          <a:srcRect/>
          <a:stretch>
            <a:fillRect/>
          </a:stretch>
        </p:blipFill>
        <p:spPr bwMode="auto">
          <a:xfrm>
            <a:off x="6445250" y="3590925"/>
            <a:ext cx="2087563" cy="1919288"/>
          </a:xfrm>
          <a:prstGeom prst="rect">
            <a:avLst/>
          </a:prstGeom>
          <a:noFill/>
          <a:ln w="9525">
            <a:noFill/>
            <a:miter lim="800000"/>
            <a:headEnd/>
            <a:tailEnd/>
          </a:ln>
        </p:spPr>
      </p:pic>
      <p:sp>
        <p:nvSpPr>
          <p:cNvPr id="18446" name="Rectangle 18"/>
          <p:cNvSpPr>
            <a:spLocks noChangeArrowheads="1"/>
          </p:cNvSpPr>
          <p:nvPr/>
        </p:nvSpPr>
        <p:spPr bwMode="auto">
          <a:xfrm>
            <a:off x="0" y="1397000"/>
            <a:ext cx="9144000" cy="0"/>
          </a:xfrm>
          <a:prstGeom prst="rect">
            <a:avLst/>
          </a:prstGeom>
          <a:noFill/>
          <a:ln w="9525">
            <a:noFill/>
            <a:miter lim="800000"/>
            <a:headEnd/>
            <a:tailEnd/>
          </a:ln>
        </p:spPr>
        <p:txBody>
          <a:bodyPr wrap="none" anchor="ctr">
            <a:spAutoFit/>
          </a:bodyPr>
          <a:lstStyle/>
          <a:p>
            <a:endParaRPr lang="tr-TR"/>
          </a:p>
        </p:txBody>
      </p:sp>
      <p:sp>
        <p:nvSpPr>
          <p:cNvPr id="18447" name="Rectangle 19"/>
          <p:cNvSpPr>
            <a:spLocks noChangeArrowheads="1"/>
          </p:cNvSpPr>
          <p:nvPr/>
        </p:nvSpPr>
        <p:spPr bwMode="auto">
          <a:xfrm>
            <a:off x="0" y="2644775"/>
            <a:ext cx="29273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8448" name="Rectangle 20"/>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5" name="1 Başlık"/>
          <p:cNvSpPr>
            <a:spLocks noGrp="1"/>
          </p:cNvSpPr>
          <p:nvPr>
            <p:ph type="title" idx="4294967295"/>
          </p:nvPr>
        </p:nvSpPr>
        <p:spPr>
          <a:xfrm>
            <a:off x="330200" y="806450"/>
            <a:ext cx="8229600" cy="777875"/>
          </a:xfrm>
        </p:spPr>
        <p:txBody>
          <a:bodyPr/>
          <a:lstStyle/>
          <a:p>
            <a:pPr algn="ctr" eaLnBrk="1" hangingPunct="1"/>
            <a:r>
              <a:rPr lang="tr-TR" sz="3000" b="1" dirty="0"/>
              <a:t>    5. YARIİLETKEN ELEMANLAR</a:t>
            </a:r>
            <a:r>
              <a:rPr lang="tr-TR" dirty="0"/>
              <a:t> </a:t>
            </a:r>
          </a:p>
        </p:txBody>
      </p:sp>
      <p:sp>
        <p:nvSpPr>
          <p:cNvPr id="24596" name="2 İçerik Yer Tutucusu"/>
          <p:cNvSpPr>
            <a:spLocks noGrp="1"/>
          </p:cNvSpPr>
          <p:nvPr>
            <p:ph idx="4294967295"/>
          </p:nvPr>
        </p:nvSpPr>
        <p:spPr>
          <a:xfrm>
            <a:off x="584200" y="1312862"/>
            <a:ext cx="8075613" cy="5029200"/>
          </a:xfrm>
        </p:spPr>
        <p:txBody>
          <a:bodyPr/>
          <a:lstStyle/>
          <a:p>
            <a:pPr algn="just" eaLnBrk="1" hangingPunct="1">
              <a:buFont typeface="Arial" charset="0"/>
              <a:buNone/>
            </a:pPr>
            <a:r>
              <a:rPr lang="tr-TR" sz="1800" dirty="0"/>
              <a:t>	</a:t>
            </a:r>
          </a:p>
          <a:p>
            <a:pPr algn="just" eaLnBrk="1" hangingPunct="1">
              <a:buFont typeface="Arial" charset="0"/>
              <a:buNone/>
            </a:pPr>
            <a:r>
              <a:rPr lang="tr-TR" sz="1800" dirty="0"/>
              <a:t>	</a:t>
            </a:r>
            <a:r>
              <a:rPr lang="tr-TR" sz="2400" dirty="0"/>
              <a:t>Diyotlar, transistörler, entegreler ve mikroişlemciler yarıiletkenler sınıfına girerler. Elektronikte sürekli kullanılan vazgeçilmez devre elemanlarıdır. </a:t>
            </a:r>
          </a:p>
        </p:txBody>
      </p:sp>
      <p:sp>
        <p:nvSpPr>
          <p:cNvPr id="24598"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24599" name="Rectangle 6"/>
          <p:cNvSpPr>
            <a:spLocks noChangeArrowheads="1"/>
          </p:cNvSpPr>
          <p:nvPr/>
        </p:nvSpPr>
        <p:spPr bwMode="auto">
          <a:xfrm>
            <a:off x="0" y="23177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4600"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4601"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46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24603" name="Rectangle 10"/>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4604"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4605" name="Rectangle 15"/>
          <p:cNvSpPr>
            <a:spLocks noChangeArrowheads="1"/>
          </p:cNvSpPr>
          <p:nvPr/>
        </p:nvSpPr>
        <p:spPr bwMode="auto">
          <a:xfrm>
            <a:off x="0" y="1397000"/>
            <a:ext cx="9144000" cy="0"/>
          </a:xfrm>
          <a:prstGeom prst="rect">
            <a:avLst/>
          </a:prstGeom>
          <a:noFill/>
          <a:ln w="9525">
            <a:noFill/>
            <a:miter lim="800000"/>
            <a:headEnd/>
            <a:tailEnd/>
          </a:ln>
        </p:spPr>
        <p:txBody>
          <a:bodyPr wrap="none" anchor="ctr">
            <a:spAutoFit/>
          </a:bodyPr>
          <a:lstStyle/>
          <a:p>
            <a:endParaRPr lang="tr-TR"/>
          </a:p>
        </p:txBody>
      </p:sp>
      <p:sp>
        <p:nvSpPr>
          <p:cNvPr id="24606" name="Rectangle 16"/>
          <p:cNvSpPr>
            <a:spLocks noChangeArrowheads="1"/>
          </p:cNvSpPr>
          <p:nvPr/>
        </p:nvSpPr>
        <p:spPr bwMode="auto">
          <a:xfrm>
            <a:off x="0" y="2644775"/>
            <a:ext cx="29273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4607" name="Rectangle 17"/>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4608" name="Rectangle 19"/>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graphicFrame>
        <p:nvGraphicFramePr>
          <p:cNvPr id="24594" name="Object 18"/>
          <p:cNvGraphicFramePr>
            <a:graphicFrameLocks noChangeAspect="1"/>
          </p:cNvGraphicFramePr>
          <p:nvPr/>
        </p:nvGraphicFramePr>
        <p:xfrm>
          <a:off x="827088" y="3500438"/>
          <a:ext cx="1485900" cy="1485900"/>
        </p:xfrm>
        <a:graphic>
          <a:graphicData uri="http://schemas.openxmlformats.org/presentationml/2006/ole">
            <mc:AlternateContent xmlns:mc="http://schemas.openxmlformats.org/markup-compatibility/2006">
              <mc:Choice xmlns:v="urn:schemas-microsoft-com:vml" Requires="v">
                <p:oleObj spid="_x0000_s24602" name="Visio" r:id="rId3" imgW="1729889" imgH="1729996" progId="Visio.Drawing.11">
                  <p:embed/>
                </p:oleObj>
              </mc:Choice>
              <mc:Fallback>
                <p:oleObj name="Visio" r:id="rId3" imgW="1729889" imgH="1729996" progId="Visio.Drawing.11">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500438"/>
                        <a:ext cx="1485900" cy="1485900"/>
                      </a:xfrm>
                      <a:prstGeom prst="rect">
                        <a:avLst/>
                      </a:prstGeom>
                      <a:solidFill>
                        <a:schemeClr val="bg1"/>
                      </a:solidFill>
                    </p:spPr>
                  </p:pic>
                </p:oleObj>
              </mc:Fallback>
            </mc:AlternateContent>
          </a:graphicData>
        </a:graphic>
      </p:graphicFrame>
      <p:pic>
        <p:nvPicPr>
          <p:cNvPr id="24609" name="Picture 25" descr="http://www.nutchip.com/components/to92-cbe.gif"/>
          <p:cNvPicPr>
            <a:picLocks noChangeAspect="1" noChangeArrowheads="1"/>
          </p:cNvPicPr>
          <p:nvPr/>
        </p:nvPicPr>
        <p:blipFill>
          <a:blip r:embed="rId5" r:link="rId6"/>
          <a:srcRect/>
          <a:stretch>
            <a:fillRect/>
          </a:stretch>
        </p:blipFill>
        <p:spPr bwMode="auto">
          <a:xfrm>
            <a:off x="2843213" y="3500438"/>
            <a:ext cx="1314450" cy="1504950"/>
          </a:xfrm>
          <a:prstGeom prst="rect">
            <a:avLst/>
          </a:prstGeom>
          <a:noFill/>
          <a:ln w="9525">
            <a:noFill/>
            <a:miter lim="800000"/>
            <a:headEnd/>
            <a:tailEnd/>
          </a:ln>
        </p:spPr>
      </p:pic>
      <p:sp>
        <p:nvSpPr>
          <p:cNvPr id="24610" name="Rectangle 26"/>
          <p:cNvSpPr>
            <a:spLocks noChangeArrowheads="1"/>
          </p:cNvSpPr>
          <p:nvPr/>
        </p:nvSpPr>
        <p:spPr bwMode="auto">
          <a:xfrm>
            <a:off x="0" y="1068388"/>
            <a:ext cx="9144000" cy="0"/>
          </a:xfrm>
          <a:prstGeom prst="rect">
            <a:avLst/>
          </a:prstGeom>
          <a:noFill/>
          <a:ln w="9525">
            <a:noFill/>
            <a:miter lim="800000"/>
            <a:headEnd/>
            <a:tailEnd/>
          </a:ln>
        </p:spPr>
        <p:txBody>
          <a:bodyPr wrap="none" anchor="ctr">
            <a:spAutoFit/>
          </a:bodyPr>
          <a:lstStyle/>
          <a:p>
            <a:endParaRPr lang="tr-TR"/>
          </a:p>
        </p:txBody>
      </p:sp>
      <p:sp>
        <p:nvSpPr>
          <p:cNvPr id="24611" name="Rectangle 27"/>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4612" name="Rectangle 28"/>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24613" name="Rectangle 29"/>
          <p:cNvSpPr>
            <a:spLocks noChangeArrowheads="1"/>
          </p:cNvSpPr>
          <p:nvPr/>
        </p:nvSpPr>
        <p:spPr bwMode="auto">
          <a:xfrm>
            <a:off x="0" y="5622925"/>
            <a:ext cx="184150" cy="366713"/>
          </a:xfrm>
          <a:prstGeom prst="rect">
            <a:avLst/>
          </a:prstGeom>
          <a:noFill/>
          <a:ln w="9525">
            <a:noFill/>
            <a:miter lim="800000"/>
            <a:headEnd/>
            <a:tailEnd/>
          </a:ln>
        </p:spPr>
        <p:txBody>
          <a:bodyPr wrap="none" anchor="ctr">
            <a:spAutoFit/>
          </a:bodyPr>
          <a:lstStyle/>
          <a:p>
            <a:endParaRPr lang="tr-TR">
              <a:latin typeface="Calibri" pitchFamily="34" charset="0"/>
            </a:endParaRPr>
          </a:p>
        </p:txBody>
      </p:sp>
      <p:pic>
        <p:nvPicPr>
          <p:cNvPr id="24614" name="Picture 33" descr="http://media.digikey.com/photos/Linear%20Tech%20Photos/161-36-SSOP.jpg"/>
          <p:cNvPicPr>
            <a:picLocks noChangeAspect="1" noChangeArrowheads="1"/>
          </p:cNvPicPr>
          <p:nvPr/>
        </p:nvPicPr>
        <p:blipFill>
          <a:blip r:embed="rId7" r:link="rId8"/>
          <a:srcRect l="13136" t="15637" r="11865" b="18739"/>
          <a:stretch>
            <a:fillRect/>
          </a:stretch>
        </p:blipFill>
        <p:spPr bwMode="auto">
          <a:xfrm>
            <a:off x="4716463" y="3500438"/>
            <a:ext cx="1511300" cy="1512887"/>
          </a:xfrm>
          <a:prstGeom prst="rect">
            <a:avLst/>
          </a:prstGeom>
          <a:noFill/>
          <a:ln w="9525">
            <a:noFill/>
            <a:miter lim="800000"/>
            <a:headEnd/>
            <a:tailEnd/>
          </a:ln>
        </p:spPr>
      </p:pic>
      <p:sp>
        <p:nvSpPr>
          <p:cNvPr id="24615" name="Rectangle 35"/>
          <p:cNvSpPr>
            <a:spLocks noChangeArrowheads="1"/>
          </p:cNvSpPr>
          <p:nvPr/>
        </p:nvSpPr>
        <p:spPr bwMode="auto">
          <a:xfrm>
            <a:off x="0" y="1263650"/>
            <a:ext cx="9144000" cy="0"/>
          </a:xfrm>
          <a:prstGeom prst="rect">
            <a:avLst/>
          </a:prstGeom>
          <a:noFill/>
          <a:ln w="9525">
            <a:noFill/>
            <a:miter lim="800000"/>
            <a:headEnd/>
            <a:tailEnd/>
          </a:ln>
        </p:spPr>
        <p:txBody>
          <a:bodyPr wrap="none" anchor="ctr">
            <a:spAutoFit/>
          </a:bodyPr>
          <a:lstStyle/>
          <a:p>
            <a:endParaRPr lang="tr-TR"/>
          </a:p>
        </p:txBody>
      </p:sp>
      <p:sp>
        <p:nvSpPr>
          <p:cNvPr id="24616" name="Rectangle 36"/>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4617" name="Rectangle 37"/>
          <p:cNvSpPr>
            <a:spLocks noChangeArrowheads="1"/>
          </p:cNvSpPr>
          <p:nvPr/>
        </p:nvSpPr>
        <p:spPr bwMode="auto">
          <a:xfrm>
            <a:off x="0" y="4005263"/>
            <a:ext cx="144780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pic>
        <p:nvPicPr>
          <p:cNvPr id="24618" name="Picture 38" descr="http://img.tomshardware.com/us/2007/11/19/the_spider_weaves_its_web/phenom_fx.png"/>
          <p:cNvPicPr>
            <a:picLocks noChangeAspect="1" noChangeArrowheads="1"/>
          </p:cNvPicPr>
          <p:nvPr/>
        </p:nvPicPr>
        <p:blipFill>
          <a:blip r:embed="rId9" r:link="rId10"/>
          <a:srcRect/>
          <a:stretch>
            <a:fillRect/>
          </a:stretch>
        </p:blipFill>
        <p:spPr bwMode="auto">
          <a:xfrm>
            <a:off x="6732588" y="3581400"/>
            <a:ext cx="1584325" cy="1482725"/>
          </a:xfrm>
          <a:prstGeom prst="rect">
            <a:avLst/>
          </a:prstGeom>
          <a:noFill/>
          <a:ln w="9525">
            <a:noFill/>
            <a:miter lim="800000"/>
            <a:headEnd/>
            <a:tailEnd/>
          </a:ln>
        </p:spPr>
      </p:pic>
      <p:sp>
        <p:nvSpPr>
          <p:cNvPr id="24619" name="Rectangle 41"/>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4620" name="Rectangle 42"/>
          <p:cNvSpPr>
            <a:spLocks noChangeArrowheads="1"/>
          </p:cNvSpPr>
          <p:nvPr/>
        </p:nvSpPr>
        <p:spPr bwMode="auto">
          <a:xfrm>
            <a:off x="0" y="13874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4621" name="Rectangle 43"/>
          <p:cNvSpPr>
            <a:spLocks noChangeArrowheads="1"/>
          </p:cNvSpPr>
          <p:nvPr/>
        </p:nvSpPr>
        <p:spPr bwMode="auto">
          <a:xfrm>
            <a:off x="0" y="27559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4622" name="Rectangle 44"/>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Başlık"/>
          <p:cNvSpPr>
            <a:spLocks noGrp="1"/>
          </p:cNvSpPr>
          <p:nvPr>
            <p:ph type="title" idx="4294967295"/>
          </p:nvPr>
        </p:nvSpPr>
        <p:spPr>
          <a:xfrm>
            <a:off x="385952" y="682795"/>
            <a:ext cx="8229600" cy="777875"/>
          </a:xfrm>
        </p:spPr>
        <p:txBody>
          <a:bodyPr/>
          <a:lstStyle/>
          <a:p>
            <a:pPr algn="ctr" eaLnBrk="1" hangingPunct="1"/>
            <a:r>
              <a:rPr lang="tr-TR" sz="3000" b="1" dirty="0"/>
              <a:t>    6. ELEKTRONİK ÖLÇÜ ALETLERİ VE CİHAZLARI</a:t>
            </a:r>
            <a:r>
              <a:rPr lang="tr-TR" dirty="0"/>
              <a:t> </a:t>
            </a:r>
          </a:p>
        </p:txBody>
      </p:sp>
      <p:sp>
        <p:nvSpPr>
          <p:cNvPr id="25602" name="2 İçerik Yer Tutucusu"/>
          <p:cNvSpPr>
            <a:spLocks noGrp="1"/>
          </p:cNvSpPr>
          <p:nvPr>
            <p:ph idx="4294967295"/>
          </p:nvPr>
        </p:nvSpPr>
        <p:spPr>
          <a:xfrm>
            <a:off x="608806" y="1052512"/>
            <a:ext cx="8075613" cy="5100638"/>
          </a:xfrm>
        </p:spPr>
        <p:txBody>
          <a:bodyPr/>
          <a:lstStyle/>
          <a:p>
            <a:pPr algn="just" eaLnBrk="1" hangingPunct="1">
              <a:buFont typeface="Arial" charset="0"/>
              <a:buNone/>
            </a:pPr>
            <a:r>
              <a:rPr lang="tr-TR" sz="1800" dirty="0"/>
              <a:t>	</a:t>
            </a:r>
          </a:p>
          <a:p>
            <a:pPr algn="just" eaLnBrk="1" hangingPunct="1">
              <a:buFont typeface="Arial" charset="0"/>
              <a:buNone/>
            </a:pPr>
            <a:r>
              <a:rPr lang="tr-TR" sz="1800" dirty="0"/>
              <a:t>	</a:t>
            </a:r>
            <a:r>
              <a:rPr lang="tr-TR" sz="2200" dirty="0"/>
              <a:t>Bir Temel Elektronik laboratuvarında bulunması gereken ölçü aletleri ve cihazlardır. Bu sınıf içerisine elektronik devrelerine güç sağlayan </a:t>
            </a:r>
            <a:r>
              <a:rPr lang="tr-TR" sz="2200" b="1" dirty="0"/>
              <a:t>DC Güç Kaynağını</a:t>
            </a:r>
            <a:r>
              <a:rPr lang="tr-TR" sz="2200" dirty="0"/>
              <a:t>, elektronik sinyal üreten </a:t>
            </a:r>
            <a:r>
              <a:rPr lang="tr-TR" sz="2200" b="1" dirty="0"/>
              <a:t>Fonksiyon Jeneratörünü</a:t>
            </a:r>
            <a:r>
              <a:rPr lang="tr-TR" sz="2200" dirty="0"/>
              <a:t> (Sinyal Üreteci), akım, gerilim, direnç, sıcaklık ve frekans gibi bir çok büyüklüğü ölçebilen </a:t>
            </a:r>
            <a:r>
              <a:rPr lang="tr-TR" sz="2200" b="1" dirty="0"/>
              <a:t>Dijital </a:t>
            </a:r>
            <a:r>
              <a:rPr lang="tr-TR" sz="2200" b="1" dirty="0" err="1"/>
              <a:t>Multimetreyi</a:t>
            </a:r>
            <a:r>
              <a:rPr lang="tr-TR" sz="2200" dirty="0"/>
              <a:t> ve gerilimi bize görsel olarak gösteren </a:t>
            </a:r>
            <a:r>
              <a:rPr lang="tr-TR" sz="2200" b="1" dirty="0" err="1"/>
              <a:t>Osilaskopu</a:t>
            </a:r>
            <a:r>
              <a:rPr lang="tr-TR" sz="2200" dirty="0"/>
              <a:t> dahil edebiliriz.</a:t>
            </a:r>
          </a:p>
        </p:txBody>
      </p:sp>
      <p:sp>
        <p:nvSpPr>
          <p:cNvPr id="25604"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25605" name="Rectangle 6"/>
          <p:cNvSpPr>
            <a:spLocks noChangeArrowheads="1"/>
          </p:cNvSpPr>
          <p:nvPr/>
        </p:nvSpPr>
        <p:spPr bwMode="auto">
          <a:xfrm>
            <a:off x="0" y="23177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5606"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5607"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560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25609" name="Rectangle 10"/>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5610"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5611" name="Rectangle 12"/>
          <p:cNvSpPr>
            <a:spLocks noChangeArrowheads="1"/>
          </p:cNvSpPr>
          <p:nvPr/>
        </p:nvSpPr>
        <p:spPr bwMode="auto">
          <a:xfrm>
            <a:off x="0" y="1397000"/>
            <a:ext cx="9144000" cy="0"/>
          </a:xfrm>
          <a:prstGeom prst="rect">
            <a:avLst/>
          </a:prstGeom>
          <a:noFill/>
          <a:ln w="9525">
            <a:noFill/>
            <a:miter lim="800000"/>
            <a:headEnd/>
            <a:tailEnd/>
          </a:ln>
        </p:spPr>
        <p:txBody>
          <a:bodyPr wrap="none" anchor="ctr">
            <a:spAutoFit/>
          </a:bodyPr>
          <a:lstStyle/>
          <a:p>
            <a:endParaRPr lang="tr-TR"/>
          </a:p>
        </p:txBody>
      </p:sp>
      <p:sp>
        <p:nvSpPr>
          <p:cNvPr id="25612" name="Rectangle 13"/>
          <p:cNvSpPr>
            <a:spLocks noChangeArrowheads="1"/>
          </p:cNvSpPr>
          <p:nvPr/>
        </p:nvSpPr>
        <p:spPr bwMode="auto">
          <a:xfrm>
            <a:off x="0" y="2644775"/>
            <a:ext cx="29273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5613" name="Rectangle 14"/>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5614" name="Rectangle 15"/>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sp>
        <p:nvSpPr>
          <p:cNvPr id="25616" name="Rectangle 19"/>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5617" name="Rectangle 20"/>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25618" name="Rectangle 21"/>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5619" name="Rectangle 23"/>
          <p:cNvSpPr>
            <a:spLocks noChangeArrowheads="1"/>
          </p:cNvSpPr>
          <p:nvPr/>
        </p:nvSpPr>
        <p:spPr bwMode="auto">
          <a:xfrm>
            <a:off x="0" y="1263650"/>
            <a:ext cx="9144000" cy="0"/>
          </a:xfrm>
          <a:prstGeom prst="rect">
            <a:avLst/>
          </a:prstGeom>
          <a:noFill/>
          <a:ln w="9525">
            <a:noFill/>
            <a:miter lim="800000"/>
            <a:headEnd/>
            <a:tailEnd/>
          </a:ln>
        </p:spPr>
        <p:txBody>
          <a:bodyPr wrap="none" anchor="ctr">
            <a:spAutoFit/>
          </a:bodyPr>
          <a:lstStyle/>
          <a:p>
            <a:endParaRPr lang="tr-TR"/>
          </a:p>
        </p:txBody>
      </p:sp>
      <p:sp>
        <p:nvSpPr>
          <p:cNvPr id="25620" name="Rectangle 24"/>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5621" name="Rectangle 25"/>
          <p:cNvSpPr>
            <a:spLocks noChangeArrowheads="1"/>
          </p:cNvSpPr>
          <p:nvPr/>
        </p:nvSpPr>
        <p:spPr bwMode="auto">
          <a:xfrm>
            <a:off x="0" y="4005263"/>
            <a:ext cx="144780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5622" name="Rectangle 27"/>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5623" name="Rectangle 28"/>
          <p:cNvSpPr>
            <a:spLocks noChangeArrowheads="1"/>
          </p:cNvSpPr>
          <p:nvPr/>
        </p:nvSpPr>
        <p:spPr bwMode="auto">
          <a:xfrm>
            <a:off x="0" y="13874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5624" name="Rectangle 29"/>
          <p:cNvSpPr>
            <a:spLocks noChangeArrowheads="1"/>
          </p:cNvSpPr>
          <p:nvPr/>
        </p:nvSpPr>
        <p:spPr bwMode="auto">
          <a:xfrm>
            <a:off x="0" y="27559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5625" name="Rectangle 30"/>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pic>
        <p:nvPicPr>
          <p:cNvPr id="25626" name="Picture 32"/>
          <p:cNvPicPr>
            <a:picLocks noChangeAspect="1" noChangeArrowheads="1"/>
          </p:cNvPicPr>
          <p:nvPr/>
        </p:nvPicPr>
        <p:blipFill>
          <a:blip r:embed="rId2">
            <a:lum bright="-12000"/>
          </a:blip>
          <a:srcRect t="6136" b="6630"/>
          <a:stretch>
            <a:fillRect/>
          </a:stretch>
        </p:blipFill>
        <p:spPr bwMode="auto">
          <a:xfrm>
            <a:off x="944072" y="4519613"/>
            <a:ext cx="1601605" cy="1408113"/>
          </a:xfrm>
          <a:prstGeom prst="rect">
            <a:avLst/>
          </a:prstGeom>
          <a:noFill/>
          <a:ln w="9525">
            <a:noFill/>
            <a:miter lim="800000"/>
            <a:headEnd/>
            <a:tailEnd/>
          </a:ln>
        </p:spPr>
      </p:pic>
      <p:pic>
        <p:nvPicPr>
          <p:cNvPr id="25627" name="Picture 31" descr="http://img.directindustry.com/images_di/photo-g/direct-digital-synthesis-dds-sweep-function-generator-277576.jpg"/>
          <p:cNvPicPr>
            <a:picLocks noChangeAspect="1" noChangeArrowheads="1"/>
          </p:cNvPicPr>
          <p:nvPr/>
        </p:nvPicPr>
        <p:blipFill>
          <a:blip r:embed="rId3" r:link="rId4"/>
          <a:srcRect/>
          <a:stretch>
            <a:fillRect/>
          </a:stretch>
        </p:blipFill>
        <p:spPr bwMode="auto">
          <a:xfrm>
            <a:off x="2833380" y="4519613"/>
            <a:ext cx="1672199" cy="1357333"/>
          </a:xfrm>
          <a:prstGeom prst="rect">
            <a:avLst/>
          </a:prstGeom>
          <a:noFill/>
          <a:ln w="9525">
            <a:noFill/>
            <a:miter lim="800000"/>
            <a:headEnd/>
            <a:tailEnd/>
          </a:ln>
        </p:spPr>
      </p:pic>
      <p:sp>
        <p:nvSpPr>
          <p:cNvPr id="25628" name="Rectangle 33"/>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tr-TR"/>
          </a:p>
        </p:txBody>
      </p:sp>
      <p:sp>
        <p:nvSpPr>
          <p:cNvPr id="25629" name="Rectangle 34"/>
          <p:cNvSpPr>
            <a:spLocks noChangeArrowheads="1"/>
          </p:cNvSpPr>
          <p:nvPr/>
        </p:nvSpPr>
        <p:spPr bwMode="auto">
          <a:xfrm>
            <a:off x="0" y="3314700"/>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25630" name="Rectangle 35"/>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pic>
        <p:nvPicPr>
          <p:cNvPr id="25631" name="Picture 37" descr="http://www.thomasnet.com/articles/image/digital-multimeter.jpg"/>
          <p:cNvPicPr>
            <a:picLocks noChangeAspect="1" noChangeArrowheads="1"/>
          </p:cNvPicPr>
          <p:nvPr/>
        </p:nvPicPr>
        <p:blipFill>
          <a:blip r:embed="rId5" r:link="rId6"/>
          <a:srcRect/>
          <a:stretch>
            <a:fillRect/>
          </a:stretch>
        </p:blipFill>
        <p:spPr bwMode="auto">
          <a:xfrm>
            <a:off x="4919753" y="4279900"/>
            <a:ext cx="1306698" cy="1552576"/>
          </a:xfrm>
          <a:prstGeom prst="rect">
            <a:avLst/>
          </a:prstGeom>
          <a:noFill/>
          <a:ln w="9525">
            <a:noFill/>
            <a:miter lim="800000"/>
            <a:headEnd/>
            <a:tailEnd/>
          </a:ln>
        </p:spPr>
      </p:pic>
      <p:pic>
        <p:nvPicPr>
          <p:cNvPr id="25632" name="Picture 36" descr="http://www.infotek.com.tr/osiloskop/yb4328.jpg"/>
          <p:cNvPicPr>
            <a:picLocks noChangeAspect="1" noChangeArrowheads="1"/>
          </p:cNvPicPr>
          <p:nvPr/>
        </p:nvPicPr>
        <p:blipFill>
          <a:blip r:embed="rId7" r:link="rId8"/>
          <a:srcRect/>
          <a:stretch>
            <a:fillRect/>
          </a:stretch>
        </p:blipFill>
        <p:spPr bwMode="auto">
          <a:xfrm>
            <a:off x="6540558" y="4444577"/>
            <a:ext cx="1802606" cy="1341690"/>
          </a:xfrm>
          <a:prstGeom prst="rect">
            <a:avLst/>
          </a:prstGeom>
          <a:noFill/>
          <a:ln w="9525">
            <a:noFill/>
            <a:miter lim="800000"/>
            <a:headEnd/>
            <a:tailEnd/>
          </a:ln>
        </p:spPr>
      </p:pic>
      <p:sp>
        <p:nvSpPr>
          <p:cNvPr id="25633" name="Rectangle 3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25634" name="Rectangle 39"/>
          <p:cNvSpPr>
            <a:spLocks noChangeArrowheads="1"/>
          </p:cNvSpPr>
          <p:nvPr/>
        </p:nvSpPr>
        <p:spPr bwMode="auto">
          <a:xfrm>
            <a:off x="0" y="2286000"/>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25635" name="Rectangle 40"/>
          <p:cNvSpPr>
            <a:spLocks noChangeArrowheads="1"/>
          </p:cNvSpPr>
          <p:nvPr/>
        </p:nvSpPr>
        <p:spPr bwMode="auto">
          <a:xfrm>
            <a:off x="0" y="47529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Başlık"/>
          <p:cNvSpPr>
            <a:spLocks noGrp="1"/>
          </p:cNvSpPr>
          <p:nvPr>
            <p:ph type="title" idx="4294967295"/>
          </p:nvPr>
        </p:nvSpPr>
        <p:spPr>
          <a:xfrm>
            <a:off x="269341" y="1005633"/>
            <a:ext cx="8229600" cy="777875"/>
          </a:xfrm>
        </p:spPr>
        <p:txBody>
          <a:bodyPr/>
          <a:lstStyle/>
          <a:p>
            <a:pPr algn="ctr" eaLnBrk="1" hangingPunct="1"/>
            <a:r>
              <a:rPr lang="tr-TR" sz="3000" b="1" dirty="0"/>
              <a:t>    7. ELEKTRİKSEL SEMBOLLER VE BİRİMLER</a:t>
            </a:r>
          </a:p>
        </p:txBody>
      </p:sp>
      <p:sp>
        <p:nvSpPr>
          <p:cNvPr id="26626" name="2 İçerik Yer Tutucusu"/>
          <p:cNvSpPr>
            <a:spLocks noGrp="1"/>
          </p:cNvSpPr>
          <p:nvPr>
            <p:ph idx="4294967295"/>
          </p:nvPr>
        </p:nvSpPr>
        <p:spPr>
          <a:xfrm>
            <a:off x="706437" y="1658937"/>
            <a:ext cx="7853883" cy="4262438"/>
          </a:xfrm>
        </p:spPr>
        <p:txBody>
          <a:bodyPr/>
          <a:lstStyle/>
          <a:p>
            <a:pPr algn="just" eaLnBrk="1" hangingPunct="1">
              <a:buFont typeface="Arial" charset="0"/>
              <a:buNone/>
            </a:pPr>
            <a:r>
              <a:rPr lang="tr-TR" sz="1800" dirty="0"/>
              <a:t>	</a:t>
            </a:r>
          </a:p>
          <a:p>
            <a:pPr algn="just" eaLnBrk="1" hangingPunct="1">
              <a:buFont typeface="Arial" charset="0"/>
              <a:buNone/>
            </a:pPr>
            <a:r>
              <a:rPr lang="tr-TR" sz="2200" dirty="0"/>
              <a:t>	</a:t>
            </a:r>
            <a:r>
              <a:rPr lang="tr-TR" sz="2400" dirty="0"/>
              <a:t>Elektrikte, ölçülebilir niceliklerle çalışılabilir. Örneğin bir devrenin herhangi bir noktasında kaç volt olduğunu, bir iletkenden kaç amper akım geçtiğini veya bir yükseltecin gücünü ifade edebilmeniz gerekmektedir. Burada bize yardımcı olacak elektriksel sembolleri ve birimleri bu bölümde göreceksiniz. </a:t>
            </a:r>
          </a:p>
        </p:txBody>
      </p:sp>
      <p:sp>
        <p:nvSpPr>
          <p:cNvPr id="26628"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26629" name="Rectangle 6"/>
          <p:cNvSpPr>
            <a:spLocks noChangeArrowheads="1"/>
          </p:cNvSpPr>
          <p:nvPr/>
        </p:nvSpPr>
        <p:spPr bwMode="auto">
          <a:xfrm>
            <a:off x="0" y="23177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6630"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6631"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663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26633" name="Rectangle 10"/>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6634"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6635" name="Rectangle 12"/>
          <p:cNvSpPr>
            <a:spLocks noChangeArrowheads="1"/>
          </p:cNvSpPr>
          <p:nvPr/>
        </p:nvSpPr>
        <p:spPr bwMode="auto">
          <a:xfrm>
            <a:off x="0" y="1397000"/>
            <a:ext cx="9144000" cy="0"/>
          </a:xfrm>
          <a:prstGeom prst="rect">
            <a:avLst/>
          </a:prstGeom>
          <a:noFill/>
          <a:ln w="9525">
            <a:noFill/>
            <a:miter lim="800000"/>
            <a:headEnd/>
            <a:tailEnd/>
          </a:ln>
        </p:spPr>
        <p:txBody>
          <a:bodyPr wrap="none" anchor="ctr">
            <a:spAutoFit/>
          </a:bodyPr>
          <a:lstStyle/>
          <a:p>
            <a:endParaRPr lang="tr-TR"/>
          </a:p>
        </p:txBody>
      </p:sp>
      <p:sp>
        <p:nvSpPr>
          <p:cNvPr id="26636" name="Rectangle 13"/>
          <p:cNvSpPr>
            <a:spLocks noChangeArrowheads="1"/>
          </p:cNvSpPr>
          <p:nvPr/>
        </p:nvSpPr>
        <p:spPr bwMode="auto">
          <a:xfrm>
            <a:off x="0" y="2644775"/>
            <a:ext cx="29273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6637" name="Rectangle 14"/>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6638" name="Rectangle 15"/>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sp>
        <p:nvSpPr>
          <p:cNvPr id="26639" name="Rectangle 16"/>
          <p:cNvSpPr>
            <a:spLocks noChangeArrowheads="1"/>
          </p:cNvSpPr>
          <p:nvPr/>
        </p:nvSpPr>
        <p:spPr bwMode="auto">
          <a:xfrm>
            <a:off x="0" y="1068388"/>
            <a:ext cx="9144000" cy="0"/>
          </a:xfrm>
          <a:prstGeom prst="rect">
            <a:avLst/>
          </a:prstGeom>
          <a:noFill/>
          <a:ln w="9525">
            <a:noFill/>
            <a:miter lim="800000"/>
            <a:headEnd/>
            <a:tailEnd/>
          </a:ln>
        </p:spPr>
        <p:txBody>
          <a:bodyPr wrap="none" anchor="ctr">
            <a:spAutoFit/>
          </a:bodyPr>
          <a:lstStyle/>
          <a:p>
            <a:endParaRPr lang="tr-TR"/>
          </a:p>
        </p:txBody>
      </p:sp>
      <p:sp>
        <p:nvSpPr>
          <p:cNvPr id="26640" name="Rectangle 17"/>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6641" name="Rectangle 18"/>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26642" name="Rectangle 19"/>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6643" name="Rectangle 20"/>
          <p:cNvSpPr>
            <a:spLocks noChangeArrowheads="1"/>
          </p:cNvSpPr>
          <p:nvPr/>
        </p:nvSpPr>
        <p:spPr bwMode="auto">
          <a:xfrm>
            <a:off x="0" y="1263650"/>
            <a:ext cx="9144000" cy="0"/>
          </a:xfrm>
          <a:prstGeom prst="rect">
            <a:avLst/>
          </a:prstGeom>
          <a:noFill/>
          <a:ln w="9525">
            <a:noFill/>
            <a:miter lim="800000"/>
            <a:headEnd/>
            <a:tailEnd/>
          </a:ln>
        </p:spPr>
        <p:txBody>
          <a:bodyPr wrap="none" anchor="ctr">
            <a:spAutoFit/>
          </a:bodyPr>
          <a:lstStyle/>
          <a:p>
            <a:endParaRPr lang="tr-TR"/>
          </a:p>
        </p:txBody>
      </p:sp>
      <p:sp>
        <p:nvSpPr>
          <p:cNvPr id="26644" name="Rectangle 21"/>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6645" name="Rectangle 22"/>
          <p:cNvSpPr>
            <a:spLocks noChangeArrowheads="1"/>
          </p:cNvSpPr>
          <p:nvPr/>
        </p:nvSpPr>
        <p:spPr bwMode="auto">
          <a:xfrm>
            <a:off x="0" y="4005263"/>
            <a:ext cx="144780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26646" name="Rectangle 23"/>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6647" name="Rectangle 24"/>
          <p:cNvSpPr>
            <a:spLocks noChangeArrowheads="1"/>
          </p:cNvSpPr>
          <p:nvPr/>
        </p:nvSpPr>
        <p:spPr bwMode="auto">
          <a:xfrm>
            <a:off x="0" y="13874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6648" name="Rectangle 25"/>
          <p:cNvSpPr>
            <a:spLocks noChangeArrowheads="1"/>
          </p:cNvSpPr>
          <p:nvPr/>
        </p:nvSpPr>
        <p:spPr bwMode="auto">
          <a:xfrm>
            <a:off x="0" y="27559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26649" name="Rectangle 26"/>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6650" name="Rectangle 29"/>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tr-TR"/>
          </a:p>
        </p:txBody>
      </p:sp>
      <p:sp>
        <p:nvSpPr>
          <p:cNvPr id="26651" name="Rectangle 30"/>
          <p:cNvSpPr>
            <a:spLocks noChangeArrowheads="1"/>
          </p:cNvSpPr>
          <p:nvPr/>
        </p:nvSpPr>
        <p:spPr bwMode="auto">
          <a:xfrm>
            <a:off x="0" y="3314700"/>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26652" name="Rectangle 31"/>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6653"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26654" name="Rectangle 35"/>
          <p:cNvSpPr>
            <a:spLocks noChangeArrowheads="1"/>
          </p:cNvSpPr>
          <p:nvPr/>
        </p:nvSpPr>
        <p:spPr bwMode="auto">
          <a:xfrm>
            <a:off x="0" y="2286000"/>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26655" name="Rectangle 36"/>
          <p:cNvSpPr>
            <a:spLocks noChangeArrowheads="1"/>
          </p:cNvSpPr>
          <p:nvPr/>
        </p:nvSpPr>
        <p:spPr bwMode="auto">
          <a:xfrm>
            <a:off x="0" y="4614863"/>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0046PHOTO" val="/9j/4AAQSkZJRgABAQAAAQABAAD/2wBDAAMCAgMCAgMDAwMEAwMEBQgFBQQEBQoHBwYIDAoMDAsKCwsNDhIQDQ4RDgsLEBYQERMUFRUVDA8XGBYUGBIUFRT/2wBDAQMEBAUEBQkFBQkUDQsNFBQUFBQUFBQUFBQUFBQUFBQUFBQUFBQUFBQUFBQUFBQUFBQUFBQUFBQUFBQUFBQUFBT/wAARCACW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QCuO9J0xTuuRSHGOa6CBDjAzTGOe3404kDHHNRSypEju7BEUbmZmACgDqT2GATk9KABmABJIUKMkk4AHr7D3rwP4q/t0fBb4PXkljrXjGC+1KM/PZaNGbyRDjoxT5FPsWz61+d/7fP7cupfGvxXN4K8B3lxH4K0+cxC4tHZW1eUEZkOOsYIIQdx83cY+dPCn7OnifxYi3N4GskblY2Xc3Xv2FZV6tHDRUq07X6dTopUKtd2pxufplrf/AAV5+D+mrIbXQvFOoOCAirBBGHBHXJlOOeMHnvXJXn/BZvwTHHm1+HeuTNg8S6hCg/RWr4gvf2SNUZFaKWQEEbtyA8cfrVJv2WNSiYiSaUjAGUTPb/GuFZpgX9p/czo/s3FL7P5H394O/wCCwvgHV9VMOu+Cdb0OwYgLd2tzFeMp4+9HiM475Uk+1fYnwk+O/gP456OdR8EeJbPXI0/1tvGxS5gP/TSFsOn1IwexNfhk/wCzJq8ErESt5WcqNhz/APXqrD4M8cfCXVIdd0C9vLS7tmDJdWMrQzoAc9VI49q2hjcLWaUJ6+ZnLBV4K8on9C6kNjmncV8G/sL/APBQ1fi/qFl8PviI8dj4xdRHpurH5ItTYf8ALKQfwT8cEcPg8BuD94hs9ua7NnqcjQ4fWngZpoI4/lTqZNh2ABRSZziigZHQSaUAY7/jSE0AMbqK+Rv+Clvxmuvhf8AZdE0uYwar4umbS1kQ4aO1C7rgj/eUrHkdPMNfXLGvy+/4Km6tNrPx08DeHw4aC00YTiIckPNcOCfrtiXj2oVk7vZa/caxjzSSPFP2WPgJBeWA8VarHvmnYi2Rl4VQfvfU/wAq+rrLwtBZxgJEMAdhUfwx0OPTvCthbxrtSOJQBjHavR9M0FrwgKCR9K/PsVUniq7lLVs/Q8JSp0KK7I4j+yotpHlgd8YqhceG43bIQD8K9JvvDL2znIx+FUW0cnoPxrGNCV7SR389N6o8vvtBRAQUGPpXMap4ct7pXSSIEHgjHWvb5fDRulII5FcrrnhdrRmJHvW3sJwXMc8nTndHwP8AtD/Ds+CtXtNf0rzLZDKpkMLFSjg5VwR0OcHI5BGa/Tb/AIJ4/tZ3P7QfgG60DxNc/aPG/h2NPtFy3Bv7VjtjnP8AtqRsf1O1v4uPlr41+EY9e8I39u6Bi0bFcjODjr/KvPf+CY+r3nhr9rbRtPDZGo2l9YXCg4AXyWlz7/NCvBr67Lq/t6LjLeP5HxWYUFTq3XX8z9pF5p47VEnSpB0r0zxR38VFHtRQAlMY0UjdKAGNX5Yf8FHZYJP2u/DcakRtHotkJnxyWM05H14IFfqe/wDkV+YH/BQLTrZP2v8AwveyxrHBd6JaKs7EFHdJ5VOPcAqD6HFRJ8sJPyf5HVh1epE9Y8AKZ9KtMggbR+eK9h0JEtLcsACxHevOPC9nFZ6VBsBwFH8qwfGH7R/hrwG8sF3cmRoR8/krvIP936459K+MoJRnzM+3k701FnrWq3vmEgjGaxcjdnGRXjuj/tceEvFV1DbxLdQySsFUzRAD8cE4/GvV4tUt5rVJgcKwzmu+8W2r6jj8KsXftAQ8AVla3El1AxIw2MVwXxB+OWifD4v/AGizgqMgKuSw+leZJ+2R4a1o7bS21Jju2sslqVx756H1qrc0XbYylKMZLU6j4g2irptyCA3ymvBv2ArEH9uPQQgBSM6hJhv9m0m59jlhXv8Ad6hb+LNCaeIFopVJyRgjjofQ15p/wT00Dyf2z9XuZIt0Om6XfmSdx8sDMyRrubopO4gZwTz710ZbaMpeh5WZO6TP1nT7tSD65qJTgVIuBXuny44jJopRz1ooAZj/APXSHpSrQRkCgDlPihcala/DvxNNoyNJqsen3DWqp94yBDjHvX5yfGf4bH4ifCTw3rIsHvdQa7tobi5t8q8SyHDSkDodxUZGCpOT6j9QpI9ygf5NfGvj7T38N+KNT0a0QxWNtrMrmOLokcqrLHkehZmHpxXmY68YqUeh9Tk3LVjOi1rvfy2OBtfG2oeDrxPDWrWNxdSlAtjqECkJfJg8k4Kq4CsWGcjaTggjPK6te+INZh1H+zfDujQJbwvNAt9D50123/PMFiFUn5jlsDOBjnj3WwgS7tBE4DKrCQKegYdD9eetZuo6DBkj7OOeTtXg180nOM07XR78sOpJq58y+Eb3xPPYafqGtaVp9hqVxcmFtNa3jiKJjhwyfcGeMEHjJ9K9oX4paJb6XLay2erS3drvinFvpszrFIhKuu8LtJDKwyuQccGtGDwRpcGpJdvbK9yp3RqV4B//AF1L/wAIdaaFoJtbeJAhkeWQxrgM7uzscduWY1rG85uUY2Lp4flsmzwLxV4hn8Ya3ZrpjRR6bdmVRd3SMpygYbdpwVHmDbkkdz05PNeCtc+ItzaahfXmkwWMdjKYorO6s0DTjcQNvzNwFCnPAJJAPevcD4H0lLH7LJBGYPNaaMqoBQsckfmSc/4VtWnh62t7cRpDuyMbvWtIPkunHU4p4Zyad2eS3XjbVNF0KCKHQ5JLy7byoYbWFyomI6MBu2p1O48AA9O6fDP4baj4Wh8d3WqztPayX63Fs5JCO5iJeTb0JBJGSOB0xkivbF0i3toQwiUPjggc1RisDrmpRaI4xDf3Nva+gO+UKw/75LVtRc/hfUcaCU1KWyPsX4D6jfax8HPB15qXmG9l0yFpDIMMflwCfqADXoAH51Vs7WKwtYraBFiggVY441GAqgYA9hwBVsdq+lirJI+FqyU5ylFWTbdvmKPpRR/hRWhkJTWpR1NB5HFADSD+teB/G/QrfT/FB1VrRWOo2ohMxXjcmeM9jgg178RmqGoaZaatbGG9tYbuLIby50Drkex71lVpqrFxZ24TE/VqvtErrZnyTYzGF1OMYwMCtLUr1LWzMgALEcVY8d6P/YXinULVFCIkpKADA2HkfhgisGZfPQb/ALgHIr53ldK8Wfd0qqqxjM5m3mu7i7uL+4ST7NGDtEalmPuB3PsK0B4o02TSojJ5sZc8rcKY2IPQbTyD9adqPjDTdJXyCjFgPuxxs5xx/dB71x2p/EKz8+YNomrO8YBUiwfEhJ/hz+eT2q6cXbQ6E5T+GJntfnWftsdrDdwSW7lN1xC0auf9jP3h7iuh8FanLc2pju1IdTj5qxrbxxaSzpHLp97bPIePPtXUZ+uMD8a6OCRJ4zNEoHGeBiplZSTMnUadpIk1GUecAp4zXU/Bzw7B4i+KOiK8O82bNfMW6BUHH6lRXEgPc3aRJkuzYA7knt+tfaPgjwHpHg6wi+w2EFrevAi3Nwq/PKwAzk+mcnA4ruoU+eXN2PFx2LVGLit2mkdTTx700dadXsHxw6ijt60UANHvRxjimlQ2Qc49iRSnpn+VAARmmNTjjnNNJHPagDyv41eDxqFkms26ZltwEnwOSmeG/AnH0rw2S4SNGQkgng19ZeJIVudCv4WAIkhZMN054z+tfI/inTJ9LvpYpUKPGdrA+vr9O9ePjaeqmup9Fl+JfK6b6fkT2VjD5T+UoG4c47/41m3fhpriUyGVgv8AdU44rPm8Tf2RCS3TFc1f/GS3gJDvjBwR0riimj24Yqx019YxwR5c7yP73JrKe/jt4yqkD2rkJfigmrylYiSPpSJeT3jg4ODzVOKauzmniruyPZPgbo0fif4h6ck+DFbk3TKRkHYAQPpuK19jrz718s/stWZtPEtze3K48+3a2gY/3shj/wCg4r6kUivZw0eWmnbc+ZxlX2lXfYkGKcOtMB9KeD/Kuo4RfaikPWigBuccmgnIJzTTnHXNZOq+ILfTUIB82fsinp9aaTk7ITdjVdwgJJAAHU8CuT8QfEXTtHhZbcnUb3kJbwA4J926Ae9ULq7vb22eed2JcZWEcKB6e5+tYKaWkcgQpunuCQWPULjn8MV0wpRT94xc30E8K+KtU8Y6tO91KPs1sSpji4Qvwce4Axyeaf8AEHwFD4qtTJBiK+QfLIRw3+y3t79qPhNpwtvDs8wjZA95OELjBdQ5w30IHf0rsiATjtTrU4TbhbQ0pTnTaknqfH/inwrc2UstpdwNDKB91h/nI9xXlHiDwYwlOEGCehHFfoB4l8F6d4qsjDdw5ODslQ4dD6g9j7dD3FfPnjj4fnwlqkFpeT20q3ZItCZFWWYDr+6J3Ejrlcj6dK+er4OcHzQ1R9BQxdOtpP3ZfgfPWj+E3hnBCY57CvR/CnhOXV70W1vGcLjz5yMrCP6sey9e/SvSfD3wevb90mvreTTtPADMzrtmkH91VPT6t0HQGvQYvDtnoVikFpAttAgJWNemT1JPc55yeTXRg8DKpLmqbfmc+MxkKK5Yay79jI0u2Hhq0s0sMxNaENG3U5Hc+ua7Lwn8cIr2Q2mt24tZ0ba08AzH9SvUD3Ga5htrjBHB44ri9Q06W38ZW6KhMVxA+WU9wR/Q19U6FOcbNbHy8K01J3d7n1XY6hb6jAs9rPHcQnkPG24H/PpVtSD3r5k0u/vdFumezuZbOYHkxtgH2I7/AI16R4Z+LEse2HXYxtyALuFcY/3l/qPyrz6mFnDWOp1xrxloeqkiiqlpew39vHPbSpPC4yrxtkEetFcZvc5TU9eubq1klYfZbXB2oDhn+p9PYVR020W+tDclt5Oct0xVC/nfWNRa3iBNvHnpyCcV0ek2yR2BtExuUAHHrXfpCOhz/E9SX7GDApcjaByT0FZ1jYG7u7i5PCBTFGMYwK09Sl+RLaM57HHeriW4trVEA7A8VN7K/ctLoZHhy3FlAbDaFEagr7j/ACRWjLCd2FGD04qgbgrqcMilViViJGP90g/lzg1w3xI1bxX4rV9E8IudCsnVhfeIZlIlRcfctk67j/z0OMDpzg0rOTG7HmPxy/bg8KfCvxovgvS2i1rxFGwOolZCsNkM/wCq8wK4M/fBBVQPnIJwPl7xd4K1Xx94suPHHwm8canrHioB7p9F166Ca3ECPnNpPuKTIMkYjICjjPOK725/YZ8FabbXM7yXt3rJZnW/kmJkVueQMgE85wc5PU185/Ffwrr3wM16xjlv7S6ElyDZ3mm3QJlkDYU+UrebDKDxngg8KxrCpCad4u/ke1gVh6lPlb5Zrq9U/J9jrfg7+214q+F+vXGneJ7u91bTkd0utP1UuJreQHLsu4F43ByWXkMMkKGAz9m/Cn9oHwh+0L4a/tbwpfl5YgDe6Xc4S7smPaRM8r2DrlT2PUD55+EHhvT/AI46Rb/EXxPY2d5r+oWx0+a9jCmSeGKQqplCgKsxwFYgAkKpwM4rsfCH7NHhzTPFw8UeHTceGdbif5J7B9gK91ZR8rKw6g8HvXdQp8kE2/keRjZxrVHaKi1o7bXR9ERwEkDsT6c0Q6St1rPnEBhCNvPbjp+tO0+Se18pNTEW48faYAQjfUfwn8x79q1tD2zwNKqtmV2Yk8cZ/wDrCuqU9NDy4waZk+KNCCwx3KDAPDY6H3rOsI1njCMAQeuec/416JdWaXdi8DrkMCOe1eYmZ9N1sw3A2IW2jHABFa05OUbdjKcWma2mavqXgbUQtrK32WU5ET5KN7Y7H3HNFT+JYfN0+CdeYlIz3x70VHs6c9ZLUvnnHS53GjWqadaCZwN7Asc+lS+HpJPP1GdxiIkCNuxz2rL8RakLS1hjBwWjIGOvWtu2jNnp1paZ+cKCwP8AeP8AnFefruzuXYsWcZluA7Dv1rWuD8gwO2KrWkPlDJHarUmGjI9qzk7s1WhhXkyafavIV+cnIHqaoxqYtLYtzIwLN7k1HrcxuL+KDkgHJHarGoHbZOAcADGKeyJe55L8QPE1j4N0LVtc1Jwllp8DXEvOMgD7v1JwPqa+GfiDaWnhP4YeJ9U8X20Wo/FLxoj3Ukd0pY+HrSb95CiAYIunARsZGxNucDCyfV/x617StC0carrLxXFpp863FvpEy5S/uoxmLzR3giYrI4H3mESfxc/DWheFfFf7SfxIvbO2v2Qys99rGuXpBjsYGJZ5pG4G9sMQOBleyISuFWbTtH5nuYGhH2brVdIp/e+iR6f+xZ43lPge40+5AS3vtRmNjIU2edOkERuQD34Kt/30O1fYvhmVEtgDknPOOtfnz8TfGFhZ+PPh34X+FaSf2doF1b2+ivJnffzSSjzbqTgE+cxHJAJQbsAPtH3x4ekEhbYQV8xhwcjg4/mMV20qiqQPMxtNwnzPRy1+89DMSzwoBw2MgitXQ8z2xZgQ6HDZ61l6exM8QA52/Wtq2At4p8DBbt7+tPyPO8y8p+XI6e9cH8RNJLWz3SDDYByB0I712kLkRjJyag1ayTUrCWBgMsvHsa3pvllcymuZHGeEtRHiDQZbZzmRVwc9jRXLeD9QOgfEabSZDsS6iLoCf4h1FFayTuZnpWof6d8R9JsJAPKiiecjscdBXc6XEtzLLPJ8zgnrRRXDU2Xod0fiNBpMA8frS5/dk+1FFYM1OPA87VpHbselT6yxjspT12iiiqluhdD83/2ntVvvF/xRTQrV1iLC2t4vOYhC8uGBbGcKC/Ye/PFR/tF3dt+zx4Hl+Ffh2NxDB5E3iHUWAEmsXk0YkAb0t1ULlP4iEU/Kp8workq/D8z6+j78qFOXw2vY82/ZY0p31jxd8U7spfXXg6NVsbafLebqNyfKilc/88035OOTk8cCvrD9kXxBL4g8AeXO8sr2l9cW5llOWkxJncfc78n3oorbD/F8jzMy1cr90fTNimy+AH8K8Vp6gxgtSc5OR0/Giiu6G58vLYSIHyozuNWnO0cE9qKKszR4R8az/wAIx448I65D986jDA6r1ZZG2n/0L9KKKK9COyJP/9k="/>
  <p:tag name="MMPROD_10046LOGO" val="/9j/4AAQSkZJRgABAQAAAQABAAD/2wBDAAMCAgMCAgMDAwMEAwMEBQgFBQQEBQoHBwYIDAoMDAsKCwsNDhIQDQ4RDgsLEBYQERMUFRUVDA8XGBYUGBIUFRT/2wBDAQMEBAUEBQkFBQkUDQsNFBQUFBQUFBQUFBQUFBQUFBQUFBQUFBQUFBQUFBQUFBQUFBQUFBQUFBQUFBQUFBQUFBT/wAARCACUAJ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qKaZLeNpJGEaKMlmOAK5m+8ZoJRFZR+ZkgGV+B+AoA6onFZtz4h061JD3SFh2T5j+lXp/8Aj3l/3T/KvKRxQB3EnjewUfKk0n0UD+Zpn/Cc2mf9RNj8P8a4qigDuk8aWEg5E0Z/2kz/ACNaNprNjfELBco7HoucH8jXmlaPh7/kOWX/AF0/oaAPSqKz9Zu5LHS7ieLHmRrkZGR1rK0vxhBckJdL9mfpvzlD/hQB0tFNBDDIOQe4p1ABRRRQAUUUUAFFFFABWfqurwaTB5kpyx+5GOrGl1XU4tJtGnkOeyp3Y+led39/NqVy087bnPQDoo9BQBPq2tXOry7pmxGD8sS/dX/E1Tg/10f+8P50ynwf66P/AHh/OgD1Of8A495f90/yrykdK9WuP9RN/un+VeUjpQAUUUUAFaPh7/kOWX/XT+hrOrR8Pf8AIcsv+un9DQB2vib/AJAd5/uf1Fec16N4m/5Ad5/uf1Fec0Aa+i+IrjSXCEma2zzGTyPp/hXc2N7DqFus0Lh42/Mex968vq/pGsS6TcCRMtE3+sj7MP8AGgD0yiobW6jvLdJom3RuMg1NQAUUUUAMpkkixIzuwVFGSScACn15H8fvFjaXocGi27lJr4lpSOohU8j8TgfQGvMx+Mhl+HliJ6qK27vsTKShFyZra5qrates+SIU+WNT6ev1NZtcF4F8c/aRHpupSfvuFhnY/f8ARWPr6HvXe1OW5lh8yoKtRenVdU+zJhNVFdBXKeK/Gy6RcxWFkwe+aRQ7jkRAkf8Aj3t2qDxt44Gjh7GxYNfEYeQciH/7L+VedaNZ3OraxawwI087yqx5565JJ/rXyGd8QuFVYHBO8m7Nrp5I56tez5Ibn2FqchGl3LqcMIWIPodprwnwT40TX4FtboiPUUX6CUDuPf1Fe8X8Jk06ZF+80TKPyNfGksF1o98Y5A9tdQN9CpHQj/GujPc0xOU1KFaKvB6SXR7dej3KrVJU5Ra2PfqK5XwX40TxBELW6Ij1FB9BKPUe/qK6qvrMFj6GOoRr0ZXT/DyfaxvGSmuZBWDpnjZJvH2jaXYMHj+0YnnHIPyn5V/qa5fxz478zzNO0yT5PuzXCnr6qp9PU1n/AAk0+e88faQ0MRaOGXzJGHRRtPWvisx4hdXHU8Dgnf3kpSXqrpf5nNKveahA+hPidfzab4E1a5t32TxxBlbGcHcK828LeKbfxNZ7lxFdRj97Dnp7j1FekfE6wm1PwLq9vbp5kzw/IucZOQcV8rWN7daPfLPA7QXMTY5H5gj+la5znFfKMdSm03SkrNed915jq1ZU5p9D3yisTwt4pt/EtnuXEV1GP3sGenuPUVsySJDE8kjiONBuZ2OAB6mvssPjKOIorEU5Xg9bnTGSkuZbG/4X1sabcGCdwttKfvMcBG9fxrvOCc18meNfGr69I1paM0enKevQyn1Pt6Cve/hF4sfxX4PtppyWu7Y/ZpmP8TKBhvxBH45rxcFn2Hx+MnhKWvKrp9Hbe3oZQrRnNxR3VFFFfUG4zGOteO/FRdO1mK9l1GQRRW+VhmHLIRx8vrk54716prWqRaNpN3fzNtit4mlY4zwBmvkrxV4quPE975j5jtkJ8qHPT3PqTXx3EWaUMDhnRnFSlNWSe3r8jmr1IwjZ9TEPH+NenWl54pX4fNfras+OI7k/63yRwZNvcAkDP49s1J8JfhQ3iR4tW1aIrpSndDAwwbgjuf8AY/n9K9/8hFu4o1RRGIWUADgDK8Yr5PhzJcU6M68pOCmmlbd36vy7GFCjKzle1z4vZy5LElmY5LE5JPrXsXw803TrTS4J7GQXEsxHnTEYbdn7uO2PT8ar/Fv4SHSDNrWiwk2Jy89rGOYj3ZR/d9R2+nTz7wl4hufD2rQyQHfFI6rLET8rjI/UeteTgE+H805cbC99FLsn1Xcyh+5qe+j7An5gk/3T/Kvnz4jabp0+k/a7mQQXkY2wuBlpD/cI7j37V77ezCKymkxkLGzY9cCvjzXtfufEN811cNgDiOMH5Y19B/jX3PFGYUMNhPYyhzyqXST2XmdeImoxs1uUYpngkSWNzHIh3KynBBr0fxVeeJYfBdjc3Vm1pHcjFxOv3gp+5uH8G7n/AOtmt/4Q/CUyPDrmuQ/KMPa2jj8ncfyH4mvY57K31CS8tbmJJYJIkR43GQwO7givAyLIcX9TqSlUcOdWSX5v1MqNGXI9bXPjWNUMiB22ISAzAZwO5x3r6C+HmnWGmy6amnFZLd2DecOTIcHkn+navOvif8Lp/BN19stQ82jSthHPLQE/wN7eh/D6s+D/AIiudP8AF2m2APm2lzNgxk/cbafmH5c15eSVP7FzF4bGU/elZKXVX2t5PuZUf3VTlmj6O8S/8gS7/wBz+or53+KGm6dF5V2riLUZDgxKP9av94+mPXvXu/xC1Q6L4N1S9EYleKLcFJwCcgf1r5QvLy61rUGmmZ7i6mYAADJJPRQP0Ar6ji3H0qdFYNw5pz1Xl5+p04iaUeS2rF0m7u7LUYJbAv8Aa9wWNUGSxP8ADjvnpiu3+JsmvWttYx3tt9jsp0Bfym3KZR95GPbHp+PNejfCj4UJ4bhj1XVI1k1V1zHGeRbg9v8Ae9T26Cu71DQbPxJpV3YX8SzwTO4KnqOeCD2I7GuDLOH8Y8snCdRxcrNR6fP1Ip0J+zabtc+R9KitZ9Rt472VoLVnAkkUZIH+e9fSnw/aDTJksrVVS0kj/dqh4yOQffIzzXhfxB+H954F1MxyAy6dKT9nusfe/wBlvRh+vUVf+G/j1vD2pWdteuWsRKuyQ8mHnn/gP8q8rh7GQyXFzwuNp8spO3N1Xl6PujGhNUpOM1Y+p6KajblBor9p3PUOJ+MNx9n+HOtMOCY1j/76ZR/WvJvhL8KH8USx6rqsbJpSHMULcG4I/wDZP517Z43i0qfw5MNbJGmeZEZucD/WLjdj+HOM+2a2rVYo4I1gCrCFAQIBtC44xjtXyeLyiljsxjWrtOMIr3e7vu/IwlSU580ugy4ubfSLPe+2OFAFVVGPoAK4t/FF42pi7XhF+UQ9tvp9fel8VNenUSLniMf6nb93H+PrWLX1UIqKtE3PTNPv4NXtBJGcqeGQ9VPoa8O+J/wkOkagmtaLCTYmVWuLWMf6o7hllH931Hb6dO78Nm8GoqLTkf8ALUN93b716EQG4PSvJzHLaGY0+WqtVs+qZFSmpqzKOqD/AIlF1/1wb/0E14p8IPhKZzb67rkOIxh7W1cdfSRx6eg/E17yQCMH8qMY6cVnicroYutSrVlfkvZdL6av7hSpqUlJ9ClquqQ6PbGSQ8nhEHVjXG23ii6i1NrqQ70k4eIdNvbHuKr6612dRk+2ffH3QPu7e232rOr3ErGh6S6WfiDTHR0S4tJ0KsjjIIPUEV4qPhfP4L+JuiXVorzaPLd/I/UwEq3yN7eh/rXoPg83v20iD/j2/wCW277v4e9dxXjY7LKGOcZzVpRaafXR3t6ESgpWb6HG/FqN5fh/rCIhd2iCqqjJJLDAA9a5n4RfClfDyJq+rRhtTYZiiPItwf8A2Y9/TpXq7KCBxnnODUF4JxaSfZQvn7fk39M1FXK6GIxkMXV1cVZLonfcXs0587M3X/ECaXGYosPdMOF7KPU/4VhaD4me0maK8cyQyNu8w9UJ7/SsK5MrXEhn3efuO/f1z71HXuGh6Jr2iWXifTJbK8iWe2mXn+jA9iOoNfL3xD8A33gPUWR901g5Jtrojhv9lvRh+vUV9IeDDdm2cSf8eg/1Rbrnvj2qbxjZ6TeeHr1Na8saaIy0zyHAQD+IHsR2x3r5XPMmoZjT9o2ozjtL9GY1KSqLzL+gXButEsJycmSBGJ+qg0Unh6OGPQ9PW3ZntxbxiMyD5iu0YJ98Yor6TDpqlFPsjVbGN8ULI3/gHW4lGT9mZwP935v6V5D8JPiy2gvDo+sTFtNYhYJ3PMB/un/Y/l9On0BeW6XtrLbyDKSoUYeoIwf518i+L/CN14Q1WW0nG+EOyxTY4cA9PY+1fn/Ek8Xga9PMMPtFWl2te9mcldyg1OJ9bXtlb6vZmN8OjDKup6ehBrim8NXi6kLNVyG+YS/w7fX/AOtXm/wm+LL6JJDo+sTFtOYhYLhzzAf7rH+5/L6dPfhIGvYnUgqYWIIPB5WvqMpzahmlD2tPRrddU/8ALzN6dRVFdDdN06HSbQRRfVnPVj6mvHvid8XSb5dC0Oc/61Y7m8Q+4yiH+Z/AVB8W/i75hn0TQ5ztGUubtD19UQ/zP4CvK/DGh3OuavbwWqcK6s7n7qLkcmvkM4z+dWusDgNZN2bX5L9Wc9Ss78lM+vNUb/iU3PY+S3/oJryX4Q/Fz+0RDomty4vMBLe6kP8ArvRGP970Pf69fXL638+xljzgtGy59MivjnVtIutCvWtbpNkicqw6MOzA125/j8XllShiaSvBXUuzvayfmXXnKm1JbH2Hq2kw6xbeXINrDlJB1U1xdr4au59Ra1dfLCcvL2A9R65rm/hH8W/7S8rRdalxecJb3Tn/AF3ojH+96Hv9evq5lW3ubuV3VY1jQlmOAAN2STX1OAzKhmOHVek9Oq6p9mbQmpx5kPt7e30iyKriKGMFmZjj6kmvJJ/iy/iX4iaRpelSNHpK3JEsydbggH8kz+fWuV+K3xWfxRLJpelStHpKnEko4NyR/wCye3frWT8IdGudS8babcxpi3tpd0kh6fdOAPevisdn9TF46ngsDrHmXM11s1dLyOadZzmoQPePipcy2fgHVp4JXgmjjV0kjOGUhlwQawvhV8Vo/F8C6fqLLDrEa/RZwP4l9/UfiOOnTfEbS21nwXqlpG6pJLDhWbpnIPP5V8oyR3eiajg+ZaXtu+QynDIw6EH+tb55mOKynHU8RFN0nGzXRtP8HYqtUlSkmtj638QeHl1NDNCAl0o69nHof8aw9A8NyX85kukaO3jbBU8FyO30rL+FPxUi8Wwrp+oMsWrxr9FnUfxL7+o/Hp07i41W20TT7q8vJlgtoXdnkc4AGa+xwmYUMXh1iacvd/Lvc6IzjKPMifUNRtNE0+W6upEtrWBNzO3Cqo/z0r5o+I3xEu/iDqiWtvvh0tZAsFv0MjE4Dv788Dt9aj+JHxLuvHV/5UW6DSYmzDAeC5/vv7+g7VY+E3gebxD4isbuYGOwt5RLkj/WlTnA9sgZNfm2Y5vXznFLA4FPkvq+/dvskcU6jqS5IbH0zY2iwWNvB1WONVH4DFFWQNoAFFfq8IKMUj0BN351ynifwBY+KhOt1IyxzAZVVGQwH3gexrq/vH2oqalONaDpzV09Gn1E0mrM8Ruv2edOslDz+IpIEzgNJEgyfTJNdMPANzpfhRtIl8WSwWh/dpNJEiukZ6xhi3Q4+uMiq3x80+51LwxYxWtrLdyLeoxSKMuQNj8kAdKytT0LWtJ1631fxNZHxTYYUKlojEWT+og6OPfrXxDw2GwOInSo0GlZJyTdrPe9n09DnUYxk0o/mRr+zfZyIrJrszKRkEQqQR+ddZ4a+G2maNZi1sb3eYnHnMApYv8A7WDwfaneNfFt9aaVbQ+H7Ke91PUFCW5ELBIAeN75GFx6HHv0riNP0LxH8Obm21ix028uo2UDVommWVrlicmRVUk7hk/5JrWFPB5ZiFLDUG1b3pK7sn2/NjShCXuxPar27gt4T9omSBG43SMFH615/rPw60TxfZG1/tVJZk5jkiKF0P4Hp7VmfG2GXxH4U0aWwtLi5WS7WTYIGLKCjfeXGR75rI8U+C7/AE/V9NubyxjbSopA5u/D1n5VyjcYDgEnb9M1147Gyqynh3R56aSu+jT6+VipN6xtdFv/AIZtthgjXLgH/riv+NdHqfgG88S+H00qTxTLLFCRFPJHEu+Xb0WQhu2eR34zU3jvxXqcOnWun+HLSe71XUVxFcCJhHbof42YjAPXAPTv78dp2ka78L7+11O00u+n0+VVj1KAyrM8shPMyqpJzk/071wSoYHB1PY0KMnFpKTTdknttvbr2I5YwdlHTruLc/s9aZYbWufEMkKE4zJGi59gSa7vwx4S0jSjbLpl9FLFb8iOMq2fckHr71y3xstptc0zw7PZ209xF9sErFbdnKLt6suM/gfpWJfaVcReKNE1DR7OXVriCXDwQ6c9hGq/3mkwAfocilS9hleJlHC0FZWV7ttp72vd6AuWEmoxPWPFerWdhYrb3Pns90wiRLWIyyZPfaOccda4Px/8O9GvH09by5uop5pPKjvIbfcqe0h6AfX3qf4oaXejxj4V1mOxnurGzcm4e3jMjRjIOdo5xVX4r6gPHWg2mlaJZ3t9dtcpIc2ckaIoDAlmdQB1Fd+Or+3p1qNaCdrcqe70T06ly95NNf8ABKY+AdnpLwXR8TTWcqOGim8tUIbqMHPWt/xn8PH8SWlrHqnig29tEMlRAkaSSHq7Zbk+3aq3xv0u8vfDGjw2tpJdTR3kZKxRl8YRuTjtms7UtD1nR/EVvq3iexPiiyIAQ2qMy2T+og/iHv1/GvN9hh8M54WGHfJpd3dters76EcsY3io6adwsv2ctPE0Usmszzw5DFBGoDj0yDXpWg+F7fQCfJfK7BGi7QoQeg/StKyuIru2imiJMbrlcqVOPoeR9KtZzX1WAy3CYFN4aCjfd73+bNY04w+FD6KKK9g0CiiigBmK5rXdbms/E+gaZC2xb0zvI+AcrGgO3npncOR6V0rcfSuS8fyaTYWNvqeqW13Ito5KXNjuEkGRgnKkEKeh7etebi3JUm4u1mm23ZWT1B6K5nN4+k02w8VXNxAboaPc7FAIQyIQrADjjG7GT1q1YfEay1PWdO06CB/PukmM0cvyS2zRhTtdCM87uD09M1xI+JHw+XSbzTvs969tektcb0dnmbjlnLbieB3qzJ8WvAsurwaoba5F/AhiS4EBDbSMEHnkfWvmP7UhFr/aI20ur36u+voYe0X8yOgsPH9xB4en1W6tmureDUpba4dSFMEKyFfMwB8wXjPfHNaTeOFkbXJLa1NzY6VAXa6EoCyyhSxjXjsMZbPU4xXG2Pxb8Dadp9xYwwXX2a4eSSWJ7dmDmQkvnJ75PFR2fxV8BaZoJ0a3guodNaN4mgEDcq2d2TnOTk85qo5pRsksRHbXVXvr5bAqq/mR2/hXxhceJUWf7FBDb+UJGKzuzrkZUYMag9+QTWR4Z+K7eIr7Tbcaai/bQ7FYbgySQKufmkUooCkjGQT1Fc7pfxV8EaMI/s0uqpHGnlpFI0roq4wAFZiOB0qG2+I/w+tIdOS3gvYl08k27pG4ePJJI3bskHJyDkGs1mitG2IjdfFqtdVtp2uL2m3vI7u18cSzeI5NMuLGKzRJjCjXc5SWcAffjXZtYH0DZ9qNH8RahqM/iFLeCK5ksb3yI45n8pdmxSfmCn17iuHm+KHgS81CO7uP7SunimFxGs3mPHHIOjKhbAI7ccVd0/4zeCNLub2W1S7R72Xzpz5LHc+AM8njgDpWkczoOXvYiNrvZq9mtOnRjVSPWSOt8M+L7/X7aa8bS4be0ieaJmF0XfdGSDhdgGCR1zUHg3x3ceLVt5Y7CC2hkQyNm4dnUdOnlhTzjo1c1pvxi8E6RZS2drFeRQSO8jL5DHLOSWOSe5Jqlo3xN8DaB5C2TatHFCpCRb5WjA9NhbHf0pf2pRUqd8TFpLXVavTbQSqLT3kdvoPjiXWdTezuLCPTnDOBDcTkXBCnhvLKAEHrlWNXfA+uTeILC+lnO4w309uuQB8qPgdK88h+J/gaLUob5hqVxcwszQG58yURFhg7AzEDI4r0rwjbWUGkiews5rKG6ke5MVwCH3OckkEkjPXFejgMS8VU92qp2ve3Z2tfp3LhLme9zoaKKK+nNQooooAKKKKACopI1mVlZQysMEEZBFS0VLSlowPEvH/wJW5MuoeHdsMhyz2LnCMf9g/w/Q8fSvE76xutMuXtry3ltbiM4aKVdrCvtYn1rG8Q+EtJ8UW3k6jZRXSgfKzDDL/usOR+Ffnub8JUcW3Wwr5Jvp0f+Rx1MOpax0Pjuum8DanaaXfyz3t+LSBQGEHkeYbhh0QttbanrjqK9F8Qfs6Fi0mi6jtBORFdjIH0Zf6iuB1b4T+KtHYh9JluEH8dqRKD+A5/SvzqeS5jltVTlSbt1Wq/A4/ZVKbvYr6Nqdja61q80ssEDzRSC1uooCYYJGYEMEIyBjKjjI9KtSa5or+MNJvLiFbqzggjjvJFiwJ5gpBl2cZGSvUDO3pzXN3Oj6hZMVuLC6gI6iSBlx+YqsInJwEYn02mvOVfEQSg6ezvqnve5nzNaWOh8T6rbX2nafELlNQ1GGSVpryOHywyEjYnIBOME9OM4FSeIPFAutEstOim+1uQJ7q7khVGMnaJOAQq+v8AEfasez8P6pfsFtdMvLgn/nnbuf6V02j/AAb8Vauy508WUbdZLqQJj/gIyf0rqp08fipS9lSb5kk7J7Ky38ylzy2W5xVX9E8P6j4lvVtdOtJLqY9Qg+Vfdm6AfWvavDf7PFjbskutXr3zg5MEA8uP6E/eP6V6ppGh2WhWi21hbRWsC9EiQKPqfU+9fSZdwdiKzU8W+SPZav8A4BvDCt/Hoee/D34LWfhl4tQ1Urf6mPmVcZihP+yD1PufwAr1IDAxRtyKOgHev1nBYChgKSpUI2X4vzbPQhCMFaI+iiivTLCiiigAooooAKKKKACiiigApCoNFFADNi/3R+VJ5af3R+VFFc3JHsAoVR/CPyp+0DtRRWkElsAtFFFagFFFFABRRRQAUUUUAf/Z"/>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BED202&quot;/&gt;&lt;property id=&quot;20148&quot; value=&quot;5&quot;/&gt;&lt;property id=&quot;20184&quot; value=&quot;7&quot;/&gt;&lt;property id=&quot;20224&quot; value=&quot;C:\Documents and Settings\User\Desktop\Şablon\deneme adobe&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BED202&amp;#x0D;&amp;#x0A;Beden Eğitimi&amp;quot;&quot;/&gt;&lt;property id=&quot;20303&quot; value=&quot;Baha ŞEN&quot;/&gt;&lt;property id=&quot;20307&quot; value=&quot;256&quot;/&gt;&lt;property id=&quot;20309&quot; value=&quot;10046&quot;/&gt;&lt;/object&gt;&lt;object type=&quot;3&quot; unique_id=&quot;10026&quot;&gt;&lt;property id=&quot;20148&quot; value=&quot;5&quot;/&gt;&lt;property id=&quot;20300&quot; value=&quot;Slide 2 - &amp;quot;ANA BAŞLIK (Calibri 30 punto Kalın)&amp;quot;&quot;/&gt;&lt;property id=&quot;20303&quot; value=&quot;Baha ŞEN&quot;/&gt;&lt;property id=&quot;20307&quot; value=&quot;257&quot;/&gt;&lt;property id=&quot;20309&quot; value=&quot;10046&quot;/&gt;&lt;/object&gt;&lt;object type=&quot;3&quot; unique_id=&quot;10103&quot;&gt;&lt;property id=&quot;20148&quot; value=&quot;5&quot;/&gt;&lt;property id=&quot;20300&quot; value=&quot;Slide 3 - &amp;quot;ANA BAŞLIK (Calibri 30 punto Kalın)&amp;quot;&quot;/&gt;&lt;property id=&quot;20307&quot; value=&quot;258&quot;/&gt;&lt;/object&gt;&lt;/object&gt;&lt;object type=&quot;10&quot; unique_id=&quot;10043&quot;&gt;&lt;object type=&quot;11&quot; unique_id=&quot;10044&quot;&gt;&lt;/object&gt;&lt;/object&gt;&lt;object type=&quot;4&quot; unique_id=&quot;10045&quot;&gt;&lt;object type=&quot;5&quot; unique_id=&quot;10046&quot;&gt;&lt;property id=&quot;20149&quot; value=&quot;Baha ŞEN&quot;/&gt;&lt;property id=&quot;20150&quot; value=&quot;Yrd. Doç.&quot;/&gt;&lt;property id=&quot;20151&quot; value=&quot;bsen.jpg&quot;/&gt;&lt;property id=&quot;20153&quot; value=&quot;a@a.com&quot;/&gt;&lt;property id=&quot;20155&quot; value=&quot;deneme bio 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amp;#x0D;&amp;#x0A;&quot;/&gt;&lt;property id=&quot;20159&quot; value=&quot;logo06.jpg&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Devre</Template>
  <TotalTime>210</TotalTime>
  <Words>377</Words>
  <Application>Microsoft Office PowerPoint</Application>
  <PresentationFormat>Ekran Gösterisi (4:3)</PresentationFormat>
  <Paragraphs>296</Paragraphs>
  <Slides>14</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14</vt:i4>
      </vt:variant>
    </vt:vector>
  </HeadingPairs>
  <TitlesOfParts>
    <vt:vector size="20" baseType="lpstr">
      <vt:lpstr>Arial</vt:lpstr>
      <vt:lpstr>Arial Narrow</vt:lpstr>
      <vt:lpstr>Calibri</vt:lpstr>
      <vt:lpstr>Tw Cen MT</vt:lpstr>
      <vt:lpstr>Devre</vt:lpstr>
      <vt:lpstr>Visio</vt:lpstr>
      <vt:lpstr>TEMEL ELEKTRİK-ELEKTRONİK </vt:lpstr>
      <vt:lpstr>BÖLÜM 1</vt:lpstr>
      <vt:lpstr>   1. DİRENÇLER</vt:lpstr>
      <vt:lpstr>    2.KONDANSATÖRLER </vt:lpstr>
      <vt:lpstr>   3. BOBİNLER </vt:lpstr>
      <vt:lpstr>    4. TRANSFORMATÖRLER </vt:lpstr>
      <vt:lpstr>    5. YARIİLETKEN ELEMANLAR </vt:lpstr>
      <vt:lpstr>    6. ELEKTRONİK ÖLÇÜ ALETLERİ VE CİHAZLARI </vt:lpstr>
      <vt:lpstr>    7. ELEKTRİKSEL SEMBOLLER VE BİRİMLER</vt:lpstr>
      <vt:lpstr>         ELEKTRİKSEL SEMBOLLER VE BİRİMLER</vt:lpstr>
      <vt:lpstr>    ELEKTRİKSEL BİRİMLERİN DÖNÜŞTÜRÜLMESİ</vt:lpstr>
      <vt:lpstr>ÖRNEK-1: </vt:lpstr>
      <vt:lpstr> ÖRNEK-2: </vt:lpstr>
      <vt:lpstr> ÖZET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BED202 Beden Eğitimi</dc:title>
  <dc:creator>DMO </dc:creator>
  <cp:lastModifiedBy>Sema ERSÖZ</cp:lastModifiedBy>
  <cp:revision>40</cp:revision>
  <dcterms:created xsi:type="dcterms:W3CDTF">2010-07-02T13:32:24Z</dcterms:created>
  <dcterms:modified xsi:type="dcterms:W3CDTF">2019-09-17T18:15:15Z</dcterms:modified>
</cp:coreProperties>
</file>