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300" r:id="rId3"/>
    <p:sldId id="273" r:id="rId4"/>
    <p:sldId id="274" r:id="rId5"/>
    <p:sldId id="275" r:id="rId6"/>
    <p:sldId id="276" r:id="rId7"/>
    <p:sldId id="277" r:id="rId8"/>
    <p:sldId id="278" r:id="rId9"/>
    <p:sldId id="279" r:id="rId10"/>
    <p:sldId id="280" r:id="rId11"/>
    <p:sldId id="281" r:id="rId12"/>
    <p:sldId id="282" r:id="rId13"/>
    <p:sldId id="284" r:id="rId14"/>
  </p:sldIdLst>
  <p:sldSz cx="9144000" cy="6858000" type="screen4x3"/>
  <p:notesSz cx="6858000" cy="9144000"/>
  <p:custDataLst>
    <p:tags r:id="rId15"/>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BD8B6C3-6A1B-4775-8F2B-4A8AC608E2C6}"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4D2B58A2-36E5-4DAD-B7F7-F386741C3BC7}" type="slidenum">
              <a:rPr lang="tr-TR" smtClean="0"/>
              <a:pPr>
                <a:defRPr/>
              </a:pPr>
              <a:t>‹#›</a:t>
            </a:fld>
            <a:endParaRPr lang="tr-TR"/>
          </a:p>
        </p:txBody>
      </p:sp>
    </p:spTree>
    <p:extLst>
      <p:ext uri="{BB962C8B-B14F-4D97-AF65-F5344CB8AC3E}">
        <p14:creationId xmlns:p14="http://schemas.microsoft.com/office/powerpoint/2010/main" val="175361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67957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31314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67944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439921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70082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130426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6762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84684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AD215-8A95-4161-8C20-B0730D8981B6}"/>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63ECA84A-0987-4186-87A9-B879CEA6D0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BB76E2B-55DA-4E24-B43A-33C6B118DDE7}"/>
              </a:ext>
            </a:extLst>
          </p:cNvPr>
          <p:cNvSpPr>
            <a:spLocks noGrp="1"/>
          </p:cNvSpPr>
          <p:nvPr>
            <p:ph type="dt" sz="half" idx="10"/>
          </p:nvPr>
        </p:nvSpPr>
        <p:spPr/>
        <p:txBody>
          <a:bodyPr/>
          <a:lstStyle/>
          <a:p>
            <a:pPr>
              <a:defRPr/>
            </a:pPr>
            <a:fld id="{602E8D0C-7705-4857-BA18-0CF164F60243}"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AC838E1B-F6D0-4834-BBCB-F13A6A1C4495}"/>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ACD6FBD-03DC-4724-A981-5C6AC6DBD43B}"/>
              </a:ext>
            </a:extLst>
          </p:cNvPr>
          <p:cNvSpPr>
            <a:spLocks noGrp="1"/>
          </p:cNvSpPr>
          <p:nvPr>
            <p:ph type="sldNum" sz="quarter" idx="12"/>
          </p:nvPr>
        </p:nvSpPr>
        <p:spPr/>
        <p:txBody>
          <a:bodyPr/>
          <a:lstStyle/>
          <a:p>
            <a:pPr>
              <a:defRPr/>
            </a:pPr>
            <a:fld id="{E77972C4-BF18-4AFF-8B91-2BA85149DDBE}" type="slidenum">
              <a:rPr lang="tr-TR" smtClean="0"/>
              <a:pPr>
                <a:defRPr/>
              </a:pPr>
              <a:t>‹#›</a:t>
            </a:fld>
            <a:endParaRPr lang="tr-TR"/>
          </a:p>
        </p:txBody>
      </p:sp>
    </p:spTree>
    <p:extLst>
      <p:ext uri="{BB962C8B-B14F-4D97-AF65-F5344CB8AC3E}">
        <p14:creationId xmlns:p14="http://schemas.microsoft.com/office/powerpoint/2010/main" val="1331057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896264-AB0A-402B-AFE3-26976BE42B7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022C65D-2166-45A1-9BF2-82631D54E74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AF28F1-13B9-4D09-A5F8-7D51642589D5}"/>
              </a:ext>
            </a:extLst>
          </p:cNvPr>
          <p:cNvSpPr>
            <a:spLocks noGrp="1"/>
          </p:cNvSpPr>
          <p:nvPr>
            <p:ph type="dt" sz="half" idx="10"/>
          </p:nvPr>
        </p:nvSpPr>
        <p:spPr/>
        <p:txBody>
          <a:bodyPr/>
          <a:lstStyle/>
          <a:p>
            <a:pPr>
              <a:defRPr/>
            </a:pPr>
            <a:fld id="{D7197FDC-BFCD-4F89-8040-DAA64953C227}"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39131DBC-6936-4684-8838-2F07BBAAF59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5A1B1752-3FBD-42D9-A240-85F9DDCF9A79}"/>
              </a:ext>
            </a:extLst>
          </p:cNvPr>
          <p:cNvSpPr>
            <a:spLocks noGrp="1"/>
          </p:cNvSpPr>
          <p:nvPr>
            <p:ph type="sldNum" sz="quarter" idx="12"/>
          </p:nvPr>
        </p:nvSpPr>
        <p:spPr/>
        <p:txBody>
          <a:bodyPr/>
          <a:lstStyle/>
          <a:p>
            <a:pPr>
              <a:defRPr/>
            </a:pPr>
            <a:fld id="{1DFFA4E7-0E07-497D-B255-CF930E5052E8}" type="slidenum">
              <a:rPr lang="tr-TR" smtClean="0"/>
              <a:pPr>
                <a:defRPr/>
              </a:pPr>
              <a:t>‹#›</a:t>
            </a:fld>
            <a:endParaRPr lang="tr-TR"/>
          </a:p>
        </p:txBody>
      </p:sp>
    </p:spTree>
    <p:extLst>
      <p:ext uri="{BB962C8B-B14F-4D97-AF65-F5344CB8AC3E}">
        <p14:creationId xmlns:p14="http://schemas.microsoft.com/office/powerpoint/2010/main" val="375749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C20BEE42-EEAA-4037-A2CF-0F98793221A4}"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919197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0EE428-806E-401F-B087-C69E06C301D1}"/>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1F4CED7-E0C0-4E1A-93D6-847392B557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D47858E-AA3F-48D3-A872-AD759C81D8D8}"/>
              </a:ext>
            </a:extLst>
          </p:cNvPr>
          <p:cNvSpPr>
            <a:spLocks noGrp="1"/>
          </p:cNvSpPr>
          <p:nvPr>
            <p:ph type="dt" sz="half" idx="10"/>
          </p:nvPr>
        </p:nvSpPr>
        <p:spPr/>
        <p:txBody>
          <a:bodyPr/>
          <a:lstStyle/>
          <a:p>
            <a:pPr>
              <a:defRPr/>
            </a:pPr>
            <a:fld id="{C3BA04F1-7E8B-4734-BF40-0DD814EAE9B0}"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459DF022-6448-441E-BF13-DDDE6CDD7AC4}"/>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9EE1B61-CAF6-4E4D-AFA1-433C0E584966}"/>
              </a:ext>
            </a:extLst>
          </p:cNvPr>
          <p:cNvSpPr>
            <a:spLocks noGrp="1"/>
          </p:cNvSpPr>
          <p:nvPr>
            <p:ph type="sldNum" sz="quarter" idx="12"/>
          </p:nvPr>
        </p:nvSpPr>
        <p:spPr/>
        <p:txBody>
          <a:bodyPr/>
          <a:lstStyle/>
          <a:p>
            <a:pPr>
              <a:defRPr/>
            </a:pPr>
            <a:fld id="{94D45677-8005-428C-86B0-0EB6DE619F6E}" type="slidenum">
              <a:rPr lang="tr-TR" smtClean="0"/>
              <a:pPr>
                <a:defRPr/>
              </a:pPr>
              <a:t>‹#›</a:t>
            </a:fld>
            <a:endParaRPr lang="tr-TR"/>
          </a:p>
        </p:txBody>
      </p:sp>
    </p:spTree>
    <p:extLst>
      <p:ext uri="{BB962C8B-B14F-4D97-AF65-F5344CB8AC3E}">
        <p14:creationId xmlns:p14="http://schemas.microsoft.com/office/powerpoint/2010/main" val="233136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98C4FE-6C92-45A6-88DB-8BE8DDCA97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FBDBD-04A5-4D6E-85FE-F9FC4BC03C7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584E02C-DFEF-4594-AB94-EA6336A6D93E}"/>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13D1233-7F89-44B3-8ECB-BDD46D17117C}"/>
              </a:ext>
            </a:extLst>
          </p:cNvPr>
          <p:cNvSpPr>
            <a:spLocks noGrp="1"/>
          </p:cNvSpPr>
          <p:nvPr>
            <p:ph type="dt" sz="half" idx="10"/>
          </p:nvPr>
        </p:nvSpPr>
        <p:spPr/>
        <p:txBody>
          <a:bodyPr/>
          <a:lstStyle/>
          <a:p>
            <a:pPr>
              <a:defRPr/>
            </a:pPr>
            <a:fld id="{8173C3B8-9925-441B-92A3-E730531F1FF7}"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B3B54F7B-45E7-4669-AF7A-3FA6230B87ED}"/>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4E17ACA1-3FBE-42C6-80DF-3A922655EC4E}"/>
              </a:ext>
            </a:extLst>
          </p:cNvPr>
          <p:cNvSpPr>
            <a:spLocks noGrp="1"/>
          </p:cNvSpPr>
          <p:nvPr>
            <p:ph type="sldNum" sz="quarter" idx="12"/>
          </p:nvPr>
        </p:nvSpPr>
        <p:spPr/>
        <p:txBody>
          <a:bodyPr/>
          <a:lstStyle/>
          <a:p>
            <a:pPr>
              <a:defRPr/>
            </a:pPr>
            <a:fld id="{74BBE568-AED1-4313-B2CA-8C1B99D816E1}" type="slidenum">
              <a:rPr lang="tr-TR" smtClean="0"/>
              <a:pPr>
                <a:defRPr/>
              </a:pPr>
              <a:t>‹#›</a:t>
            </a:fld>
            <a:endParaRPr lang="tr-TR"/>
          </a:p>
        </p:txBody>
      </p:sp>
    </p:spTree>
    <p:extLst>
      <p:ext uri="{BB962C8B-B14F-4D97-AF65-F5344CB8AC3E}">
        <p14:creationId xmlns:p14="http://schemas.microsoft.com/office/powerpoint/2010/main" val="394105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DAB8A6-B887-42AF-8297-D36BE941E9F4}"/>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2CEF213-22C7-43D0-A52C-D1D88E2D5A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9498723-8631-4FC2-92AB-C4165742549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1074CD7-D0AB-4EA3-B047-B52287F590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FBBF514-7D85-4DFE-B914-2423B8B6FDBC}"/>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6D2B19-CD4B-49CD-8B3C-2930E4CE8026}"/>
              </a:ext>
            </a:extLst>
          </p:cNvPr>
          <p:cNvSpPr>
            <a:spLocks noGrp="1"/>
          </p:cNvSpPr>
          <p:nvPr>
            <p:ph type="dt" sz="half" idx="10"/>
          </p:nvPr>
        </p:nvSpPr>
        <p:spPr/>
        <p:txBody>
          <a:bodyPr/>
          <a:lstStyle/>
          <a:p>
            <a:pPr>
              <a:defRPr/>
            </a:pPr>
            <a:fld id="{EDE0ACC8-2A36-49FE-A4F4-F3D546EDF033}" type="datetimeFigureOut">
              <a:rPr lang="tr-TR" smtClean="0"/>
              <a:pPr>
                <a:defRPr/>
              </a:pPr>
              <a:t>17.09.2019</a:t>
            </a:fld>
            <a:endParaRPr lang="tr-TR"/>
          </a:p>
        </p:txBody>
      </p:sp>
      <p:sp>
        <p:nvSpPr>
          <p:cNvPr id="8" name="Alt Bilgi Yer Tutucusu 7">
            <a:extLst>
              <a:ext uri="{FF2B5EF4-FFF2-40B4-BE49-F238E27FC236}">
                <a16:creationId xmlns:a16="http://schemas.microsoft.com/office/drawing/2014/main" id="{7F96F9F1-1CBB-4509-A525-EEC999D2B685}"/>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85561FC9-0983-408F-A566-F57C90A6A87E}"/>
              </a:ext>
            </a:extLst>
          </p:cNvPr>
          <p:cNvSpPr>
            <a:spLocks noGrp="1"/>
          </p:cNvSpPr>
          <p:nvPr>
            <p:ph type="sldNum" sz="quarter" idx="12"/>
          </p:nvPr>
        </p:nvSpPr>
        <p:spPr/>
        <p:txBody>
          <a:bodyPr/>
          <a:lstStyle/>
          <a:p>
            <a:pPr>
              <a:defRPr/>
            </a:pPr>
            <a:fld id="{D7221D5A-1C74-4F6E-A310-2677D4DFCE2A}" type="slidenum">
              <a:rPr lang="tr-TR" smtClean="0"/>
              <a:pPr>
                <a:defRPr/>
              </a:pPr>
              <a:t>‹#›</a:t>
            </a:fld>
            <a:endParaRPr lang="tr-TR"/>
          </a:p>
        </p:txBody>
      </p:sp>
    </p:spTree>
    <p:extLst>
      <p:ext uri="{BB962C8B-B14F-4D97-AF65-F5344CB8AC3E}">
        <p14:creationId xmlns:p14="http://schemas.microsoft.com/office/powerpoint/2010/main" val="309690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9B06E-9B67-4CFE-8098-A8354A230ED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8E65E48-0B88-4274-917B-5082CC245E85}"/>
              </a:ext>
            </a:extLst>
          </p:cNvPr>
          <p:cNvSpPr>
            <a:spLocks noGrp="1"/>
          </p:cNvSpPr>
          <p:nvPr>
            <p:ph type="dt" sz="half" idx="10"/>
          </p:nvPr>
        </p:nvSpPr>
        <p:spPr/>
        <p:txBody>
          <a:bodyPr/>
          <a:lstStyle/>
          <a:p>
            <a:pPr>
              <a:defRPr/>
            </a:pPr>
            <a:fld id="{541D2B9A-B717-4C1E-9594-38A86D1AEFC5}" type="datetimeFigureOut">
              <a:rPr lang="tr-TR" smtClean="0"/>
              <a:pPr>
                <a:defRPr/>
              </a:pPr>
              <a:t>17.09.2019</a:t>
            </a:fld>
            <a:endParaRPr lang="tr-TR"/>
          </a:p>
        </p:txBody>
      </p:sp>
      <p:sp>
        <p:nvSpPr>
          <p:cNvPr id="4" name="Alt Bilgi Yer Tutucusu 3">
            <a:extLst>
              <a:ext uri="{FF2B5EF4-FFF2-40B4-BE49-F238E27FC236}">
                <a16:creationId xmlns:a16="http://schemas.microsoft.com/office/drawing/2014/main" id="{71B455A2-070B-41CC-B05F-6DD58EEF9FD2}"/>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DDC2065A-1B10-4230-9ADB-350A79EA6B01}"/>
              </a:ext>
            </a:extLst>
          </p:cNvPr>
          <p:cNvSpPr>
            <a:spLocks noGrp="1"/>
          </p:cNvSpPr>
          <p:nvPr>
            <p:ph type="sldNum" sz="quarter" idx="12"/>
          </p:nvPr>
        </p:nvSpPr>
        <p:spPr/>
        <p:txBody>
          <a:bodyPr/>
          <a:lstStyle/>
          <a:p>
            <a:pPr>
              <a:defRPr/>
            </a:pPr>
            <a:fld id="{02BA33D0-0EDE-41DB-84FD-FD89055B116D}" type="slidenum">
              <a:rPr lang="tr-TR" smtClean="0"/>
              <a:pPr>
                <a:defRPr/>
              </a:pPr>
              <a:t>‹#›</a:t>
            </a:fld>
            <a:endParaRPr lang="tr-TR"/>
          </a:p>
        </p:txBody>
      </p:sp>
    </p:spTree>
    <p:extLst>
      <p:ext uri="{BB962C8B-B14F-4D97-AF65-F5344CB8AC3E}">
        <p14:creationId xmlns:p14="http://schemas.microsoft.com/office/powerpoint/2010/main" val="2465399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24D9472-EA94-4A1D-9955-2653F39792FC}"/>
              </a:ext>
            </a:extLst>
          </p:cNvPr>
          <p:cNvSpPr>
            <a:spLocks noGrp="1"/>
          </p:cNvSpPr>
          <p:nvPr>
            <p:ph type="dt" sz="half" idx="10"/>
          </p:nvPr>
        </p:nvSpPr>
        <p:spPr/>
        <p:txBody>
          <a:bodyPr/>
          <a:lstStyle/>
          <a:p>
            <a:pPr>
              <a:defRPr/>
            </a:pPr>
            <a:fld id="{AB4529C7-1278-432A-B183-4E40B268ECBB}" type="datetimeFigureOut">
              <a:rPr lang="tr-TR" smtClean="0"/>
              <a:pPr>
                <a:defRPr/>
              </a:pPr>
              <a:t>17.09.2019</a:t>
            </a:fld>
            <a:endParaRPr lang="tr-TR"/>
          </a:p>
        </p:txBody>
      </p:sp>
      <p:sp>
        <p:nvSpPr>
          <p:cNvPr id="3" name="Alt Bilgi Yer Tutucusu 2">
            <a:extLst>
              <a:ext uri="{FF2B5EF4-FFF2-40B4-BE49-F238E27FC236}">
                <a16:creationId xmlns:a16="http://schemas.microsoft.com/office/drawing/2014/main" id="{B2A9B6D7-8754-4EA5-B918-16690065713F}"/>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4E211A34-1A1C-413D-BF1C-8CD4D0CA5A0A}"/>
              </a:ext>
            </a:extLst>
          </p:cNvPr>
          <p:cNvSpPr>
            <a:spLocks noGrp="1"/>
          </p:cNvSpPr>
          <p:nvPr>
            <p:ph type="sldNum" sz="quarter" idx="12"/>
          </p:nvPr>
        </p:nvSpPr>
        <p:spPr/>
        <p:txBody>
          <a:bodyPr/>
          <a:lstStyle/>
          <a:p>
            <a:pPr>
              <a:defRPr/>
            </a:pPr>
            <a:fld id="{519DF47A-1359-4AF0-ACB3-E60D1A4065A7}" type="slidenum">
              <a:rPr lang="tr-TR" smtClean="0"/>
              <a:pPr>
                <a:defRPr/>
              </a:pPr>
              <a:t>‹#›</a:t>
            </a:fld>
            <a:endParaRPr lang="tr-TR"/>
          </a:p>
        </p:txBody>
      </p:sp>
    </p:spTree>
    <p:extLst>
      <p:ext uri="{BB962C8B-B14F-4D97-AF65-F5344CB8AC3E}">
        <p14:creationId xmlns:p14="http://schemas.microsoft.com/office/powerpoint/2010/main" val="3825029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416C8A-345B-485D-8322-503B7E5DD0C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04102B3-482E-47FF-94DF-2A9057155C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1D27D9-A080-4150-870F-5E459B51A8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75E61D-7278-442E-B1A1-8255929023F3}"/>
              </a:ext>
            </a:extLst>
          </p:cNvPr>
          <p:cNvSpPr>
            <a:spLocks noGrp="1"/>
          </p:cNvSpPr>
          <p:nvPr>
            <p:ph type="dt" sz="half" idx="10"/>
          </p:nvPr>
        </p:nvSpPr>
        <p:spPr/>
        <p:txBody>
          <a:bodyPr/>
          <a:lstStyle/>
          <a:p>
            <a:pPr>
              <a:defRPr/>
            </a:pPr>
            <a:fld id="{AAB6FF40-BBA0-4E51-8CA4-0F014949A1FD}"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95587233-4A35-4720-ABD7-143886AD8B8F}"/>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1AFC1B18-3E72-434D-9552-480A9C508196}"/>
              </a:ext>
            </a:extLst>
          </p:cNvPr>
          <p:cNvSpPr>
            <a:spLocks noGrp="1"/>
          </p:cNvSpPr>
          <p:nvPr>
            <p:ph type="sldNum" sz="quarter" idx="12"/>
          </p:nvPr>
        </p:nvSpPr>
        <p:spPr/>
        <p:txBody>
          <a:bodyPr/>
          <a:lstStyle/>
          <a:p>
            <a:pPr>
              <a:defRPr/>
            </a:pPr>
            <a:fld id="{FD6E5FA1-6471-4120-AEDA-C3E080004298}" type="slidenum">
              <a:rPr lang="tr-TR" smtClean="0"/>
              <a:pPr>
                <a:defRPr/>
              </a:pPr>
              <a:t>‹#›</a:t>
            </a:fld>
            <a:endParaRPr lang="tr-TR"/>
          </a:p>
        </p:txBody>
      </p:sp>
    </p:spTree>
    <p:extLst>
      <p:ext uri="{BB962C8B-B14F-4D97-AF65-F5344CB8AC3E}">
        <p14:creationId xmlns:p14="http://schemas.microsoft.com/office/powerpoint/2010/main" val="857741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683F11-A224-4F20-9D58-8A88A49091A2}"/>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04E60AD-17D1-4A55-B6DA-E5CB9B866AC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70F31833-56B2-47BC-919C-58DCEB2635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28C170-DA5E-4018-833F-F6B28B4AE8B1}"/>
              </a:ext>
            </a:extLst>
          </p:cNvPr>
          <p:cNvSpPr>
            <a:spLocks noGrp="1"/>
          </p:cNvSpPr>
          <p:nvPr>
            <p:ph type="dt" sz="half" idx="10"/>
          </p:nvPr>
        </p:nvSpPr>
        <p:spPr/>
        <p:txBody>
          <a:bodyPr/>
          <a:lstStyle/>
          <a:p>
            <a:pPr>
              <a:defRPr/>
            </a:pPr>
            <a:fld id="{916EC867-80B2-4A5B-8B91-4553D4F66DD9}" type="datetimeFigureOut">
              <a:rPr lang="tr-TR" smtClean="0"/>
              <a:pPr>
                <a:defRPr/>
              </a:pPr>
              <a:t>17.09.2019</a:t>
            </a:fld>
            <a:endParaRPr lang="tr-TR"/>
          </a:p>
        </p:txBody>
      </p:sp>
      <p:sp>
        <p:nvSpPr>
          <p:cNvPr id="6" name="Alt Bilgi Yer Tutucusu 5">
            <a:extLst>
              <a:ext uri="{FF2B5EF4-FFF2-40B4-BE49-F238E27FC236}">
                <a16:creationId xmlns:a16="http://schemas.microsoft.com/office/drawing/2014/main" id="{8B3850DE-3389-4936-862E-9F7D0B82BA10}"/>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7FD6C7B6-AC76-4549-A930-B35BD06BC731}"/>
              </a:ext>
            </a:extLst>
          </p:cNvPr>
          <p:cNvSpPr>
            <a:spLocks noGrp="1"/>
          </p:cNvSpPr>
          <p:nvPr>
            <p:ph type="sldNum" sz="quarter" idx="12"/>
          </p:nvPr>
        </p:nvSpPr>
        <p:spPr/>
        <p:txBody>
          <a:bodyPr/>
          <a:lstStyle/>
          <a:p>
            <a:pPr>
              <a:defRPr/>
            </a:pPr>
            <a:fld id="{EA325718-6A7A-490A-B524-397543AFD978}" type="slidenum">
              <a:rPr lang="tr-TR" smtClean="0"/>
              <a:pPr>
                <a:defRPr/>
              </a:pPr>
              <a:t>‹#›</a:t>
            </a:fld>
            <a:endParaRPr lang="tr-TR"/>
          </a:p>
        </p:txBody>
      </p:sp>
    </p:spTree>
    <p:extLst>
      <p:ext uri="{BB962C8B-B14F-4D97-AF65-F5344CB8AC3E}">
        <p14:creationId xmlns:p14="http://schemas.microsoft.com/office/powerpoint/2010/main" val="1840498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80FE2-9084-4C64-BEC0-EF1BF061080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797DE15-0868-463F-A1EC-F4CE3437D32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FF4623-D44C-420F-A51B-5F8078708BA5}"/>
              </a:ext>
            </a:extLst>
          </p:cNvPr>
          <p:cNvSpPr>
            <a:spLocks noGrp="1"/>
          </p:cNvSpPr>
          <p:nvPr>
            <p:ph type="dt" sz="half" idx="10"/>
          </p:nvPr>
        </p:nvSpPr>
        <p:spPr/>
        <p:txBody>
          <a:bodyPr/>
          <a:lstStyle/>
          <a:p>
            <a:pPr>
              <a:defRPr/>
            </a:pPr>
            <a:fld id="{C3BA04F1-7E8B-4734-BF40-0DD814EAE9B0}"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B780BE6A-1D4B-40FB-BDF0-61881AAE895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0B41260-83EA-4995-A75F-DA97C3FE4CA8}"/>
              </a:ext>
            </a:extLst>
          </p:cNvPr>
          <p:cNvSpPr>
            <a:spLocks noGrp="1"/>
          </p:cNvSpPr>
          <p:nvPr>
            <p:ph type="sldNum" sz="quarter" idx="12"/>
          </p:nvPr>
        </p:nvSpPr>
        <p:spPr/>
        <p:txBody>
          <a:bodyPr/>
          <a:lstStyle/>
          <a:p>
            <a:pPr>
              <a:defRPr/>
            </a:pPr>
            <a:fld id="{94D45677-8005-428C-86B0-0EB6DE619F6E}" type="slidenum">
              <a:rPr lang="tr-TR" smtClean="0"/>
              <a:pPr>
                <a:defRPr/>
              </a:pPr>
              <a:t>‹#›</a:t>
            </a:fld>
            <a:endParaRPr lang="tr-TR"/>
          </a:p>
        </p:txBody>
      </p:sp>
    </p:spTree>
    <p:extLst>
      <p:ext uri="{BB962C8B-B14F-4D97-AF65-F5344CB8AC3E}">
        <p14:creationId xmlns:p14="http://schemas.microsoft.com/office/powerpoint/2010/main" val="540432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9F512C-D68E-4915-966C-145E73E0E1A6}"/>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EE04CE1-AC39-4CD8-9F08-7868BDDA741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AD88072-DE3D-477F-AB1E-48979A498919}"/>
              </a:ext>
            </a:extLst>
          </p:cNvPr>
          <p:cNvSpPr>
            <a:spLocks noGrp="1"/>
          </p:cNvSpPr>
          <p:nvPr>
            <p:ph type="dt" sz="half" idx="10"/>
          </p:nvPr>
        </p:nvSpPr>
        <p:spPr/>
        <p:txBody>
          <a:bodyPr/>
          <a:lstStyle/>
          <a:p>
            <a:pPr>
              <a:defRPr/>
            </a:pPr>
            <a:fld id="{DA56E6F1-BAF7-48ED-8D0E-0A460D095063}"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B36FE4F5-3D33-49BA-A4B7-2581995FF72A}"/>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68FC833A-4353-42E2-A4A9-DD8692AB4D6D}"/>
              </a:ext>
            </a:extLst>
          </p:cNvPr>
          <p:cNvSpPr>
            <a:spLocks noGrp="1"/>
          </p:cNvSpPr>
          <p:nvPr>
            <p:ph type="sldNum" sz="quarter" idx="12"/>
          </p:nvPr>
        </p:nvSpPr>
        <p:spPr/>
        <p:txBody>
          <a:bodyPr/>
          <a:lstStyle/>
          <a:p>
            <a:pPr>
              <a:defRPr/>
            </a:pPr>
            <a:fld id="{9FF5252E-7B59-4273-9D54-96E65244B5F7}" type="slidenum">
              <a:rPr lang="tr-TR" smtClean="0"/>
              <a:pPr>
                <a:defRPr/>
              </a:pPr>
              <a:t>‹#›</a:t>
            </a:fld>
            <a:endParaRPr lang="tr-TR"/>
          </a:p>
        </p:txBody>
      </p:sp>
    </p:spTree>
    <p:extLst>
      <p:ext uri="{BB962C8B-B14F-4D97-AF65-F5344CB8AC3E}">
        <p14:creationId xmlns:p14="http://schemas.microsoft.com/office/powerpoint/2010/main" val="58152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6779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173000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79721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9530899-5A17-45F9-B2E4-B037E9660DC6}"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9D4CAB01-70C7-4512-9B83-19358E8869A9}" type="slidenum">
              <a:rPr lang="tr-TR" smtClean="0"/>
              <a:pPr>
                <a:defRPr/>
              </a:pPr>
              <a:t>‹#›</a:t>
            </a:fld>
            <a:endParaRPr lang="tr-TR"/>
          </a:p>
        </p:txBody>
      </p:sp>
    </p:spTree>
    <p:extLst>
      <p:ext uri="{BB962C8B-B14F-4D97-AF65-F5344CB8AC3E}">
        <p14:creationId xmlns:p14="http://schemas.microsoft.com/office/powerpoint/2010/main" val="297980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D3A280-739B-4800-9817-2EF31069295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5E41B1A0-7CB2-418B-9A22-0D77F71C2517}" type="slidenum">
              <a:rPr lang="tr-TR" smtClean="0"/>
              <a:pPr>
                <a:defRPr/>
              </a:pPr>
              <a:t>‹#›</a:t>
            </a:fld>
            <a:endParaRPr lang="tr-TR"/>
          </a:p>
        </p:txBody>
      </p:sp>
    </p:spTree>
    <p:extLst>
      <p:ext uri="{BB962C8B-B14F-4D97-AF65-F5344CB8AC3E}">
        <p14:creationId xmlns:p14="http://schemas.microsoft.com/office/powerpoint/2010/main" val="45684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C20BEE42-EEAA-4037-A2CF-0F98793221A4}"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25022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7873784-5508-4F5A-BF74-5BD465717B3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B5A67DE-F0F0-4781-B3FF-51611884DB82}" type="slidenum">
              <a:rPr lang="tr-TR" smtClean="0"/>
              <a:pPr>
                <a:defRPr/>
              </a:pPr>
              <a:t>‹#›</a:t>
            </a:fld>
            <a:endParaRPr lang="tr-TR"/>
          </a:p>
        </p:txBody>
      </p:sp>
    </p:spTree>
    <p:extLst>
      <p:ext uri="{BB962C8B-B14F-4D97-AF65-F5344CB8AC3E}">
        <p14:creationId xmlns:p14="http://schemas.microsoft.com/office/powerpoint/2010/main" val="221162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0BEE42-EEAA-4037-A2CF-0F98793221A4}"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20883D1-F58E-4571-98F0-E044B971A553}" type="slidenum">
              <a:rPr lang="tr-TR" smtClean="0"/>
              <a:pPr>
                <a:defRPr/>
              </a:pPr>
              <a:t>‹#›</a:t>
            </a:fld>
            <a:endParaRPr lang="tr-TR"/>
          </a:p>
        </p:txBody>
      </p:sp>
    </p:spTree>
    <p:extLst>
      <p:ext uri="{BB962C8B-B14F-4D97-AF65-F5344CB8AC3E}">
        <p14:creationId xmlns:p14="http://schemas.microsoft.com/office/powerpoint/2010/main" val="32738687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52216E-F148-408E-B219-125CCACF79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397879F-6A07-4D40-B9AC-32129F499F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63BCF6-3947-4529-AD03-B5024DFA26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3BA04F1-7E8B-4734-BF40-0DD814EAE9B0}" type="datetimeFigureOut">
              <a:rPr lang="tr-TR" smtClean="0"/>
              <a:pPr>
                <a:defRPr/>
              </a:pPr>
              <a:t>17.09.2019</a:t>
            </a:fld>
            <a:endParaRPr lang="tr-TR"/>
          </a:p>
        </p:txBody>
      </p:sp>
      <p:sp>
        <p:nvSpPr>
          <p:cNvPr id="5" name="Alt Bilgi Yer Tutucusu 4">
            <a:extLst>
              <a:ext uri="{FF2B5EF4-FFF2-40B4-BE49-F238E27FC236}">
                <a16:creationId xmlns:a16="http://schemas.microsoft.com/office/drawing/2014/main" id="{C8B8750F-7657-4501-AE02-94317DF9FE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07A45CA4-4CB5-4405-B6FC-EAEA916B7A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4D45677-8005-428C-86B0-0EB6DE619F6E}" type="slidenum">
              <a:rPr lang="tr-TR" smtClean="0"/>
              <a:pPr>
                <a:defRPr/>
              </a:pPr>
              <a:t>‹#›</a:t>
            </a:fld>
            <a:endParaRPr lang="tr-TR"/>
          </a:p>
        </p:txBody>
      </p:sp>
    </p:spTree>
    <p:extLst>
      <p:ext uri="{BB962C8B-B14F-4D97-AF65-F5344CB8AC3E}">
        <p14:creationId xmlns:p14="http://schemas.microsoft.com/office/powerpoint/2010/main" val="1077557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9" name="2 İçerik Yer Tutucusu"/>
          <p:cNvSpPr>
            <a:spLocks noGrp="1"/>
          </p:cNvSpPr>
          <p:nvPr>
            <p:ph idx="4294967295"/>
          </p:nvPr>
        </p:nvSpPr>
        <p:spPr>
          <a:xfrm>
            <a:off x="0" y="765175"/>
            <a:ext cx="8928100" cy="5759450"/>
          </a:xfrm>
        </p:spPr>
        <p:txBody>
          <a:bodyPr/>
          <a:lstStyle/>
          <a:p>
            <a:pPr marL="87313" indent="3175">
              <a:buFont typeface="Arial" charset="0"/>
              <a:buNone/>
            </a:pPr>
            <a:r>
              <a:rPr lang="tr-TR" sz="1800" b="1"/>
              <a:t>TRANSİSTÖRLÜ RÖLE SÜRÜCÜ</a:t>
            </a:r>
          </a:p>
          <a:p>
            <a:pPr marL="87313" indent="3175">
              <a:buFont typeface="Arial" charset="0"/>
              <a:buNone/>
            </a:pPr>
            <a:r>
              <a:rPr lang="tr-TR" sz="1800"/>
              <a:t>Şekil 9.38(a)’daki transistör, kollektördeki röleyi sürmek için kullanılır. Transistörün beyzinde herhangi bir giriş yokken beyz akımı, kollektör akımı ve bobin akımı sıfırdır. Dolayısıyla normalde kontakları açık devre olan bobin enerjisiz kalır. Beyz’e pozitif sinyal uygulandığında transistör iletime geçer. Bunun neticesinde elektromanyetik bobin içinden geçen akım rölenin kontaklarını kapatmasını sağlar. Ancak giriş sinyali sıfıra düşüp transistör yalıtıma geçtiğinde bobin akımı aniden değişmez. Aslında bobin akımı ne kadar hızlı değişirse bobin üzerinde o kadar büyük bir gerilim indüklenir. (</a:t>
            </a:r>
            <a:r>
              <a:rPr lang="tr-TR" sz="1800" i="1"/>
              <a:t>vL = diL/dt</a:t>
            </a:r>
            <a:r>
              <a:rPr lang="tr-TR" sz="1800"/>
              <a:t>). Bu gerilimin kutupları şekilde görüldüğü gibidir. Bu gerilimin büyüklüğü transistöre zarar verecek boyuttadır. </a:t>
            </a:r>
          </a:p>
        </p:txBody>
      </p:sp>
      <p:sp>
        <p:nvSpPr>
          <p:cNvPr id="34841" name="1 Başlık"/>
          <p:cNvSpPr>
            <a:spLocks/>
          </p:cNvSpPr>
          <p:nvPr/>
        </p:nvSpPr>
        <p:spPr bwMode="auto">
          <a:xfrm>
            <a:off x="179388" y="44450"/>
            <a:ext cx="8447087" cy="661988"/>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TRANSİSTÖR UYGULAMALARI</a:t>
            </a:r>
            <a:r>
              <a:rPr lang="tr-TR"/>
              <a:t> </a:t>
            </a:r>
          </a:p>
        </p:txBody>
      </p:sp>
      <p:sp>
        <p:nvSpPr>
          <p:cNvPr id="3484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4843"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4844"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4845"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4846"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4847"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4848"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4849"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4850"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4851"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4852"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4853"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4854" name="Rectangle 1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sp>
        <p:nvSpPr>
          <p:cNvPr id="34855" name="Rectangle 18"/>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tr-TR"/>
          </a:p>
        </p:txBody>
      </p:sp>
      <p:sp>
        <p:nvSpPr>
          <p:cNvPr id="34856" name="Rectangle 19"/>
          <p:cNvSpPr>
            <a:spLocks noChangeArrowheads="1"/>
          </p:cNvSpPr>
          <p:nvPr/>
        </p:nvSpPr>
        <p:spPr bwMode="auto">
          <a:xfrm>
            <a:off x="0" y="2257425"/>
            <a:ext cx="9144000" cy="0"/>
          </a:xfrm>
          <a:prstGeom prst="rect">
            <a:avLst/>
          </a:prstGeom>
          <a:noFill/>
          <a:ln w="9525">
            <a:noFill/>
            <a:miter lim="800000"/>
            <a:headEnd/>
            <a:tailEnd/>
          </a:ln>
        </p:spPr>
        <p:txBody>
          <a:bodyPr wrap="none" anchor="ctr">
            <a:spAutoFit/>
          </a:bodyPr>
          <a:lstStyle/>
          <a:p>
            <a:endParaRPr lang="tr-TR"/>
          </a:p>
        </p:txBody>
      </p:sp>
      <p:sp>
        <p:nvSpPr>
          <p:cNvPr id="34857" name="Rectangle 20"/>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34858" name="Rectangle 23"/>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graphicFrame>
        <p:nvGraphicFramePr>
          <p:cNvPr id="34838" name="Object 22"/>
          <p:cNvGraphicFramePr>
            <a:graphicFrameLocks noChangeAspect="1"/>
          </p:cNvGraphicFramePr>
          <p:nvPr/>
        </p:nvGraphicFramePr>
        <p:xfrm>
          <a:off x="827088" y="3357563"/>
          <a:ext cx="7416800" cy="3138487"/>
        </p:xfrm>
        <a:graphic>
          <a:graphicData uri="http://schemas.openxmlformats.org/presentationml/2006/ole">
            <mc:AlternateContent xmlns:mc="http://schemas.openxmlformats.org/markup-compatibility/2006">
              <mc:Choice xmlns:v="urn:schemas-microsoft-com:vml" Requires="v">
                <p:oleObj spid="_x0000_s34842" name="Visio" r:id="rId3" imgW="7116406" imgH="2853401" progId="Visio.Drawing.11">
                  <p:embed/>
                </p:oleObj>
              </mc:Choice>
              <mc:Fallback>
                <p:oleObj name="Visio" r:id="rId3" imgW="7116406" imgH="2853401" progId="Visio.Drawing.11">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357563"/>
                        <a:ext cx="7416800" cy="3138487"/>
                      </a:xfrm>
                      <a:prstGeom prst="rect">
                        <a:avLst/>
                      </a:prstGeom>
                      <a:solidFill>
                        <a:schemeClr val="bg1"/>
                      </a:solidFill>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4" name="2 İçerik Yer Tutucusu"/>
          <p:cNvSpPr>
            <a:spLocks noGrp="1"/>
          </p:cNvSpPr>
          <p:nvPr>
            <p:ph idx="4294967295"/>
          </p:nvPr>
        </p:nvSpPr>
        <p:spPr>
          <a:xfrm>
            <a:off x="0" y="765175"/>
            <a:ext cx="8928100" cy="5759450"/>
          </a:xfrm>
        </p:spPr>
        <p:txBody>
          <a:bodyPr/>
          <a:lstStyle/>
          <a:p>
            <a:pPr marL="87313" indent="3175">
              <a:buFont typeface="Arial" charset="0"/>
              <a:buNone/>
            </a:pPr>
            <a:r>
              <a:rPr lang="tr-TR" sz="1800" b="1"/>
              <a:t>TRANSİSTÖRLÜ GERİLİM REGÜLÂTÖRÜ</a:t>
            </a:r>
          </a:p>
          <a:p>
            <a:pPr marL="87313" indent="3175">
              <a:buFont typeface="Arial" charset="0"/>
              <a:buNone/>
            </a:pPr>
            <a:r>
              <a:rPr lang="tr-TR" sz="1800"/>
              <a:t>Bir çok uygulamanın yanı sıra transistörler sabit bir DC gerilim elde etmek için gerilim regülâtörü olarak kullanılır. Regülâtörler filtre kondansatörü ile filtre edilmiş DC gerilimi daha düzgün hale getirirler. Şekil 9.39’da gerilim regülâtörü görülmektedir. Burada transistör seri bağlı kontrol elemanıdır. Zener diyot ise referans gerilimi sağlamaktadır. Doğrultucu ve filtre çıkışındaki regüle edilmemiş gerilim girişe uygulandığında Zener diyot çalışır ve üzerine 10V sabit gerilim düşer ve bu sırada iletime geçen T1 transistörünün beyz-emiter arasına yaklaşık 0,7V’luk bir gerilim düşer. Çıkışta da bu iki gerilimin farkı görünecektir. Aşağıda bu devrenin çıkış geriliminin nasıl hesaplandığı gösterilmiştir.</a:t>
            </a:r>
          </a:p>
        </p:txBody>
      </p:sp>
      <p:sp>
        <p:nvSpPr>
          <p:cNvPr id="35866" name="1 Başlık"/>
          <p:cNvSpPr>
            <a:spLocks/>
          </p:cNvSpPr>
          <p:nvPr/>
        </p:nvSpPr>
        <p:spPr bwMode="auto">
          <a:xfrm>
            <a:off x="179388" y="44450"/>
            <a:ext cx="8447087" cy="661988"/>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TRANSİSTÖR UYGULAMALARI</a:t>
            </a:r>
            <a:r>
              <a:rPr lang="tr-TR"/>
              <a:t> </a:t>
            </a:r>
          </a:p>
        </p:txBody>
      </p:sp>
      <p:sp>
        <p:nvSpPr>
          <p:cNvPr id="3586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5868"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586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587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587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587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587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5874"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5875"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5876"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5877"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5878"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5879" name="Rectangle 1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sp>
        <p:nvSpPr>
          <p:cNvPr id="35880" name="Rectangle 18"/>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tr-TR"/>
          </a:p>
        </p:txBody>
      </p:sp>
      <p:sp>
        <p:nvSpPr>
          <p:cNvPr id="35881" name="Rectangle 19"/>
          <p:cNvSpPr>
            <a:spLocks noChangeArrowheads="1"/>
          </p:cNvSpPr>
          <p:nvPr/>
        </p:nvSpPr>
        <p:spPr bwMode="auto">
          <a:xfrm>
            <a:off x="0" y="2257425"/>
            <a:ext cx="9144000" cy="0"/>
          </a:xfrm>
          <a:prstGeom prst="rect">
            <a:avLst/>
          </a:prstGeom>
          <a:noFill/>
          <a:ln w="9525">
            <a:noFill/>
            <a:miter lim="800000"/>
            <a:headEnd/>
            <a:tailEnd/>
          </a:ln>
        </p:spPr>
        <p:txBody>
          <a:bodyPr wrap="none" anchor="ctr">
            <a:spAutoFit/>
          </a:bodyPr>
          <a:lstStyle/>
          <a:p>
            <a:endParaRPr lang="tr-TR"/>
          </a:p>
        </p:txBody>
      </p:sp>
      <p:sp>
        <p:nvSpPr>
          <p:cNvPr id="35882" name="Rectangle 20"/>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sp>
        <p:nvSpPr>
          <p:cNvPr id="35883" name="Rectangle 21"/>
          <p:cNvSpPr>
            <a:spLocks noChangeArrowheads="1"/>
          </p:cNvSpPr>
          <p:nvPr/>
        </p:nvSpPr>
        <p:spPr bwMode="auto">
          <a:xfrm>
            <a:off x="0" y="2486025"/>
            <a:ext cx="9144000" cy="0"/>
          </a:xfrm>
          <a:prstGeom prst="rect">
            <a:avLst/>
          </a:prstGeom>
          <a:noFill/>
          <a:ln w="9525">
            <a:noFill/>
            <a:miter lim="800000"/>
            <a:headEnd/>
            <a:tailEnd/>
          </a:ln>
        </p:spPr>
        <p:txBody>
          <a:bodyPr wrap="none" anchor="ctr">
            <a:spAutoFit/>
          </a:bodyPr>
          <a:lstStyle/>
          <a:p>
            <a:endParaRPr lang="tr-TR"/>
          </a:p>
        </p:txBody>
      </p:sp>
      <p:sp>
        <p:nvSpPr>
          <p:cNvPr id="35884" name="Rectangle 24"/>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tr-TR"/>
          </a:p>
        </p:txBody>
      </p:sp>
      <p:graphicFrame>
        <p:nvGraphicFramePr>
          <p:cNvPr id="35863" name="Object 23"/>
          <p:cNvGraphicFramePr>
            <a:graphicFrameLocks noChangeAspect="1"/>
          </p:cNvGraphicFramePr>
          <p:nvPr/>
        </p:nvGraphicFramePr>
        <p:xfrm>
          <a:off x="1403350" y="3357563"/>
          <a:ext cx="6408738" cy="3030537"/>
        </p:xfrm>
        <a:graphic>
          <a:graphicData uri="http://schemas.openxmlformats.org/presentationml/2006/ole">
            <mc:AlternateContent xmlns:mc="http://schemas.openxmlformats.org/markup-compatibility/2006">
              <mc:Choice xmlns:v="urn:schemas-microsoft-com:vml" Requires="v">
                <p:oleObj spid="_x0000_s35867" name="Visio" r:id="rId3" imgW="5302441" imgH="2359236" progId="Visio.Drawing.11">
                  <p:embed/>
                </p:oleObj>
              </mc:Choice>
              <mc:Fallback>
                <p:oleObj name="Visio" r:id="rId3" imgW="5302441" imgH="2359236" progId="Visio.Drawing.11">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b="-6421"/>
                      <a:stretch>
                        <a:fillRect/>
                      </a:stretch>
                    </p:blipFill>
                    <p:spPr bwMode="auto">
                      <a:xfrm>
                        <a:off x="1403350" y="3357563"/>
                        <a:ext cx="6408738" cy="303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idx="4294967295"/>
          </p:nvPr>
        </p:nvSpPr>
        <p:spPr>
          <a:xfrm>
            <a:off x="0" y="260350"/>
            <a:ext cx="8589963" cy="777875"/>
          </a:xfrm>
        </p:spPr>
        <p:txBody>
          <a:bodyPr/>
          <a:lstStyle/>
          <a:p>
            <a:pPr algn="l" eaLnBrk="1" hangingPunct="1"/>
            <a:r>
              <a:rPr lang="tr-TR" sz="3000" b="1"/>
              <a:t>  </a:t>
            </a:r>
            <a:r>
              <a:rPr lang="tr-TR" sz="3000" b="1">
                <a:latin typeface="Arial" charset="0"/>
              </a:rPr>
              <a:t>ÖZET</a:t>
            </a:r>
            <a:r>
              <a:rPr lang="tr-TR"/>
              <a:t> </a:t>
            </a:r>
          </a:p>
        </p:txBody>
      </p:sp>
      <p:sp>
        <p:nvSpPr>
          <p:cNvPr id="36866" name="2 İçerik Yer Tutucusu"/>
          <p:cNvSpPr>
            <a:spLocks noGrp="1"/>
          </p:cNvSpPr>
          <p:nvPr>
            <p:ph idx="4294967295"/>
          </p:nvPr>
        </p:nvSpPr>
        <p:spPr>
          <a:xfrm>
            <a:off x="0" y="1052513"/>
            <a:ext cx="8713788" cy="5329237"/>
          </a:xfrm>
        </p:spPr>
        <p:txBody>
          <a:bodyPr/>
          <a:lstStyle/>
          <a:p>
            <a:pPr marL="3175" indent="-3175" algn="just" eaLnBrk="1" hangingPunct="1">
              <a:buFont typeface="Arial" charset="0"/>
              <a:buNone/>
            </a:pPr>
            <a:r>
              <a:rPr lang="tr-TR" sz="2200"/>
              <a:t>Bu derste transistörler hakkında bilgi verilmiştir.</a:t>
            </a:r>
          </a:p>
          <a:p>
            <a:pPr marL="3175" indent="-3175" algn="just" eaLnBrk="1" hangingPunct="1">
              <a:buFont typeface="Arial" charset="0"/>
              <a:buNone/>
            </a:pPr>
            <a:r>
              <a:rPr lang="tr-TR" sz="2200"/>
              <a:t>Transistörler elektronik devre elemanlarının vazgeçilmez başrol oyuncusudur. Tıpkı diyotlar gibi temel maddesi yarıiletken maddelerdir. Ancak diyotlarda 2 bacak varken transistörlerde 3 bacak bulunmaktadır. Transistörler genel olarak iki türden oluşur. Bunlardan birincisi iki kutuplu transistörler (BJT’ler) diğeri de alan etkili transistörler (FET’ler)’dir. Transistörlerin çok sayıda uygulamaları içinde yükselteç ve anahtar olarak kullanılması ön plana çıkmaktadır. </a:t>
            </a:r>
          </a:p>
        </p:txBody>
      </p:sp>
      <p:sp>
        <p:nvSpPr>
          <p:cNvPr id="3686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6869"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6873" name="Rectangle 10"/>
          <p:cNvSpPr>
            <a:spLocks noChangeArrowheads="1"/>
          </p:cNvSpPr>
          <p:nvPr/>
        </p:nvSpPr>
        <p:spPr bwMode="auto">
          <a:xfrm>
            <a:off x="971550" y="11969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5"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36876"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6877"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6878" name="Rectangle 15"/>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6879"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36880"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6881"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36882"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6883"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36884"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6885"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6886"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6887"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6888"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36889"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6890"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36891"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6892"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3689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6894"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36895"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4" name="2 İçerik Yer Tutucusu"/>
          <p:cNvSpPr>
            <a:spLocks noGrp="1"/>
          </p:cNvSpPr>
          <p:nvPr>
            <p:ph idx="4294967295"/>
          </p:nvPr>
        </p:nvSpPr>
        <p:spPr>
          <a:xfrm>
            <a:off x="0" y="981075"/>
            <a:ext cx="8856663" cy="5543550"/>
          </a:xfrm>
        </p:spPr>
        <p:txBody>
          <a:bodyPr/>
          <a:lstStyle/>
          <a:p>
            <a:pPr marL="87313" indent="3175" algn="just" eaLnBrk="1" hangingPunct="1">
              <a:buFont typeface="Arial" charset="0"/>
              <a:buNone/>
            </a:pPr>
            <a:r>
              <a:rPr lang="tr-TR" sz="2000"/>
              <a:t>Transistörler elektronik devre elemanlarının vazgeçilmez başrol oyuncusudur. Tıpkı diyotlar gibi temel maddesi yarıiletken maddelerdir. Ancak diyotlarda 2 bacak varken transistörlerde 3 bacak bulunmaktadır. Transistörler genel olarak iki türden oluşur. Bunlardan birincisi iki kutuplu transistörler (BJT’ler) diğeri de alan etkili transistörler (FET’ler)’dir. Transistörlerin çok sayıda uygulamaları içinde yükselteç ve anahtar olarak kullanılması ön plana çıkmaktadır. </a:t>
            </a:r>
          </a:p>
        </p:txBody>
      </p:sp>
      <p:sp>
        <p:nvSpPr>
          <p:cNvPr id="14356"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TRANSİSTÖRLER</a:t>
            </a:r>
            <a:endParaRPr lang="tr-TR"/>
          </a:p>
        </p:txBody>
      </p:sp>
      <p:sp>
        <p:nvSpPr>
          <p:cNvPr id="1435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14358"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1435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1436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1436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1436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436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14364"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14365"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pic>
        <p:nvPicPr>
          <p:cNvPr id="14366" name="Picture 14" descr="3904_Transistor_(L)"/>
          <p:cNvPicPr>
            <a:picLocks noChangeAspect="1" noChangeArrowheads="1"/>
          </p:cNvPicPr>
          <p:nvPr/>
        </p:nvPicPr>
        <p:blipFill>
          <a:blip r:embed="rId3"/>
          <a:srcRect l="17769" b="21320"/>
          <a:stretch>
            <a:fillRect/>
          </a:stretch>
        </p:blipFill>
        <p:spPr bwMode="auto">
          <a:xfrm>
            <a:off x="539750" y="4938713"/>
            <a:ext cx="1584325" cy="1547812"/>
          </a:xfrm>
          <a:prstGeom prst="rect">
            <a:avLst/>
          </a:prstGeom>
          <a:noFill/>
          <a:ln w="9525">
            <a:noFill/>
            <a:miter lim="800000"/>
            <a:headEnd/>
            <a:tailEnd/>
          </a:ln>
        </p:spPr>
      </p:pic>
      <p:pic>
        <p:nvPicPr>
          <p:cNvPr id="14367" name="Picture 15" descr="Switch_Transistor"/>
          <p:cNvPicPr>
            <a:picLocks noChangeAspect="1" noChangeArrowheads="1"/>
          </p:cNvPicPr>
          <p:nvPr/>
        </p:nvPicPr>
        <p:blipFill>
          <a:blip r:embed="rId4"/>
          <a:srcRect l="22446" r="12389" b="24290"/>
          <a:stretch>
            <a:fillRect/>
          </a:stretch>
        </p:blipFill>
        <p:spPr bwMode="auto">
          <a:xfrm>
            <a:off x="3794125" y="4941888"/>
            <a:ext cx="1354138" cy="1511300"/>
          </a:xfrm>
          <a:prstGeom prst="rect">
            <a:avLst/>
          </a:prstGeom>
          <a:noFill/>
          <a:ln w="9525">
            <a:noFill/>
            <a:miter lim="800000"/>
            <a:headEnd/>
            <a:tailEnd/>
          </a:ln>
        </p:spPr>
      </p:pic>
      <p:pic>
        <p:nvPicPr>
          <p:cNvPr id="14368" name="Picture 16" descr="2N3055"/>
          <p:cNvPicPr>
            <a:picLocks noChangeAspect="1" noChangeArrowheads="1"/>
          </p:cNvPicPr>
          <p:nvPr/>
        </p:nvPicPr>
        <p:blipFill>
          <a:blip r:embed="rId5">
            <a:lum bright="-6000"/>
          </a:blip>
          <a:srcRect l="10683" t="16685" r="9319" b="19977"/>
          <a:stretch>
            <a:fillRect/>
          </a:stretch>
        </p:blipFill>
        <p:spPr bwMode="auto">
          <a:xfrm>
            <a:off x="6589713" y="5191125"/>
            <a:ext cx="1943100" cy="1262063"/>
          </a:xfrm>
          <a:prstGeom prst="rect">
            <a:avLst/>
          </a:prstGeom>
          <a:noFill/>
          <a:ln w="9525">
            <a:noFill/>
            <a:miter lim="800000"/>
            <a:headEnd/>
            <a:tailEnd/>
          </a:ln>
        </p:spPr>
      </p:pic>
      <p:sp>
        <p:nvSpPr>
          <p:cNvPr id="14369" name="Rectangle 18"/>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graphicFrame>
        <p:nvGraphicFramePr>
          <p:cNvPr id="14353" name="Object 17"/>
          <p:cNvGraphicFramePr>
            <a:graphicFrameLocks noChangeAspect="1"/>
          </p:cNvGraphicFramePr>
          <p:nvPr/>
        </p:nvGraphicFramePr>
        <p:xfrm>
          <a:off x="2627313" y="2895600"/>
          <a:ext cx="3168650" cy="1541463"/>
        </p:xfrm>
        <a:graphic>
          <a:graphicData uri="http://schemas.openxmlformats.org/presentationml/2006/ole">
            <mc:AlternateContent xmlns:mc="http://schemas.openxmlformats.org/markup-compatibility/2006">
              <mc:Choice xmlns:v="urn:schemas-microsoft-com:vml" Requires="v">
                <p:oleObj spid="_x0000_s14357" name="Visio" r:id="rId6" imgW="3774242" imgH="1828910" progId="Visio.Drawing.11">
                  <p:embed/>
                </p:oleObj>
              </mc:Choice>
              <mc:Fallback>
                <p:oleObj name="Visio" r:id="rId6" imgW="3774242" imgH="1828910" progId="Visio.Drawing.11">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2895600"/>
                        <a:ext cx="3168650" cy="154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0" name="Rectangle 19"/>
          <p:cNvSpPr>
            <a:spLocks noChangeArrowheads="1"/>
          </p:cNvSpPr>
          <p:nvPr/>
        </p:nvSpPr>
        <p:spPr bwMode="auto">
          <a:xfrm>
            <a:off x="2806700" y="4419600"/>
            <a:ext cx="3406775" cy="304800"/>
          </a:xfrm>
          <a:prstGeom prst="rect">
            <a:avLst/>
          </a:prstGeom>
          <a:noFill/>
          <a:ln w="9525">
            <a:noFill/>
            <a:miter lim="800000"/>
            <a:headEnd/>
            <a:tailEnd/>
          </a:ln>
        </p:spPr>
        <p:txBody>
          <a:bodyPr wrap="none" anchor="ctr">
            <a:spAutoFit/>
          </a:bodyPr>
          <a:lstStyle/>
          <a:p>
            <a:r>
              <a:rPr lang="tr-TR" sz="1400">
                <a:latin typeface="Calibri" pitchFamily="34" charset="0"/>
              </a:rPr>
              <a:t>NPN transistör	        PNP transistör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6" name="2 İçerik Yer Tutucusu"/>
          <p:cNvSpPr>
            <a:spLocks noGrp="1"/>
          </p:cNvSpPr>
          <p:nvPr>
            <p:ph idx="4294967295"/>
          </p:nvPr>
        </p:nvSpPr>
        <p:spPr>
          <a:xfrm>
            <a:off x="0" y="981075"/>
            <a:ext cx="8856663" cy="5543550"/>
          </a:xfrm>
        </p:spPr>
        <p:txBody>
          <a:bodyPr/>
          <a:lstStyle/>
          <a:p>
            <a:pPr marL="87313" indent="3175" algn="just" eaLnBrk="1" hangingPunct="1">
              <a:buFont typeface="Arial" charset="0"/>
              <a:buNone/>
            </a:pPr>
            <a:r>
              <a:rPr lang="tr-TR" sz="2000"/>
              <a:t>Transistörler genellikle DC devrelerde kullanılırlar. Transistörün istenilen şekilde çalışabilmesi için öncelikle DC olarak beslenmesi gerekmektedir. Beslemesini düzgün alan transistör girişine gelen AC sinyalleri istenilen şekilde yükseltir. Transistör N tipi ve P tipi yarı iletken maddeden yapılmış iki birleşimden oluşmaktadır ve bipolar transistör olarak adlandırılır. Bu transistörler üç bağlantıya sahiptir. Bunlar emiter, beyz ve kollektördür.</a:t>
            </a:r>
          </a:p>
        </p:txBody>
      </p:sp>
      <p:sp>
        <p:nvSpPr>
          <p:cNvPr id="27668"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TRANSİSTÖRLER</a:t>
            </a:r>
            <a:endParaRPr lang="tr-TR"/>
          </a:p>
        </p:txBody>
      </p:sp>
      <p:sp>
        <p:nvSpPr>
          <p:cNvPr id="27669"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27670"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27671"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27672"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27673"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27674"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7675"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7676"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27677"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27678" name="Rectangle 18"/>
          <p:cNvSpPr>
            <a:spLocks noChangeArrowheads="1"/>
          </p:cNvSpPr>
          <p:nvPr/>
        </p:nvSpPr>
        <p:spPr bwMode="auto">
          <a:xfrm>
            <a:off x="0" y="2433638"/>
            <a:ext cx="9144000" cy="0"/>
          </a:xfrm>
          <a:prstGeom prst="rect">
            <a:avLst/>
          </a:prstGeom>
          <a:noFill/>
          <a:ln w="9525">
            <a:noFill/>
            <a:miter lim="800000"/>
            <a:headEnd/>
            <a:tailEnd/>
          </a:ln>
        </p:spPr>
        <p:txBody>
          <a:bodyPr wrap="none" anchor="ctr">
            <a:spAutoFit/>
          </a:bodyPr>
          <a:lstStyle/>
          <a:p>
            <a:endParaRPr lang="tr-TR"/>
          </a:p>
        </p:txBody>
      </p:sp>
      <p:graphicFrame>
        <p:nvGraphicFramePr>
          <p:cNvPr id="27665" name="Object 17"/>
          <p:cNvGraphicFramePr>
            <a:graphicFrameLocks noChangeAspect="1"/>
          </p:cNvGraphicFramePr>
          <p:nvPr/>
        </p:nvGraphicFramePr>
        <p:xfrm>
          <a:off x="395288" y="2781300"/>
          <a:ext cx="8351837" cy="3455988"/>
        </p:xfrm>
        <a:graphic>
          <a:graphicData uri="http://schemas.openxmlformats.org/presentationml/2006/ole">
            <mc:AlternateContent xmlns:mc="http://schemas.openxmlformats.org/markup-compatibility/2006">
              <mc:Choice xmlns:v="urn:schemas-microsoft-com:vml" Requires="v">
                <p:oleObj spid="_x0000_s27669" name="Visio" r:id="rId3" imgW="7990741" imgH="3126655" progId="Visio.Drawing.11">
                  <p:embed/>
                </p:oleObj>
              </mc:Choice>
              <mc:Fallback>
                <p:oleObj name="Visio" r:id="rId3" imgW="7990741" imgH="3126655"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781300"/>
                        <a:ext cx="8351837" cy="345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3" name="2 İçerik Yer Tutucusu"/>
          <p:cNvSpPr>
            <a:spLocks noGrp="1"/>
          </p:cNvSpPr>
          <p:nvPr>
            <p:ph idx="4294967295"/>
          </p:nvPr>
        </p:nvSpPr>
        <p:spPr>
          <a:xfrm>
            <a:off x="0" y="908050"/>
            <a:ext cx="8928100" cy="5616575"/>
          </a:xfrm>
        </p:spPr>
        <p:txBody>
          <a:bodyPr/>
          <a:lstStyle/>
          <a:p>
            <a:pPr marL="87313" indent="3175">
              <a:buFont typeface="Arial" charset="0"/>
              <a:buNone/>
            </a:pPr>
            <a:r>
              <a:rPr lang="tr-TR" sz="1800" b="1" dirty="0"/>
              <a:t>TRANSİSTÖRÜN POLARMALANDIRILMASI</a:t>
            </a:r>
            <a:endParaRPr lang="tr-TR" sz="1800" u="sng" dirty="0"/>
          </a:p>
          <a:p>
            <a:pPr marL="87313" indent="3175">
              <a:buFont typeface="Arial" charset="0"/>
              <a:buNone/>
            </a:pPr>
            <a:r>
              <a:rPr lang="tr-TR" sz="1800" dirty="0" err="1"/>
              <a:t>Emiter-Beyz</a:t>
            </a:r>
            <a:r>
              <a:rPr lang="tr-TR" sz="1800" dirty="0"/>
              <a:t> birleşimi doğru yönde </a:t>
            </a:r>
            <a:r>
              <a:rPr lang="tr-TR" sz="1800" dirty="0" err="1"/>
              <a:t>polarmalandırılır</a:t>
            </a:r>
            <a:r>
              <a:rPr lang="tr-TR" sz="1800" dirty="0"/>
              <a:t>. </a:t>
            </a:r>
            <a:r>
              <a:rPr lang="tr-TR" sz="1800" dirty="0" err="1"/>
              <a:t>Kollektör-Beyz</a:t>
            </a:r>
            <a:r>
              <a:rPr lang="tr-TR" sz="1800" dirty="0"/>
              <a:t> ters yönde </a:t>
            </a:r>
            <a:r>
              <a:rPr lang="tr-TR" sz="1800" dirty="0" err="1"/>
              <a:t>polarmalandırılır</a:t>
            </a:r>
            <a:r>
              <a:rPr lang="tr-TR" sz="1800" dirty="0"/>
              <a:t>. Ortadaki şekilde iki birleşim iki diyot olarak gösterilmiştir. Tabi ki bu şekilde bir </a:t>
            </a:r>
            <a:r>
              <a:rPr lang="tr-TR" sz="1800" dirty="0" err="1"/>
              <a:t>transistör</a:t>
            </a:r>
            <a:r>
              <a:rPr lang="tr-TR" sz="1800" dirty="0"/>
              <a:t> yapılamaz ancak doğru polarmanın ve ters polarmanın anlaşılmasına yardımcı olur.</a:t>
            </a:r>
          </a:p>
          <a:p>
            <a:pPr marL="87313" indent="3175">
              <a:buFont typeface="Arial" charset="0"/>
              <a:buNone/>
            </a:pPr>
            <a:r>
              <a:rPr lang="tr-TR" sz="1800" dirty="0"/>
              <a:t>Doğru polarmada Anot gerilimi katot gerilimine nazaran daha pozitiftir. Ters polarmada ise </a:t>
            </a:r>
            <a:r>
              <a:rPr lang="tr-TR" sz="1800" dirty="0" err="1"/>
              <a:t>anod</a:t>
            </a:r>
            <a:r>
              <a:rPr lang="tr-TR" sz="1800" dirty="0"/>
              <a:t> gerilimi </a:t>
            </a:r>
            <a:r>
              <a:rPr lang="tr-TR" sz="1800" dirty="0" err="1"/>
              <a:t>katod</a:t>
            </a:r>
            <a:r>
              <a:rPr lang="tr-TR" sz="1800" dirty="0"/>
              <a:t> gerilimine nazaran daha negatiftir. En alttaki şekilde bir batarya kullanmak suretiyle birleşimlerin doğru bir şekilde </a:t>
            </a:r>
            <a:r>
              <a:rPr lang="tr-TR" sz="1800" dirty="0" err="1"/>
              <a:t>polarmalandırılması</a:t>
            </a:r>
            <a:r>
              <a:rPr lang="tr-TR" sz="1800" dirty="0"/>
              <a:t> görülmektedir. Şunu da unutmamak gerekir ki </a:t>
            </a:r>
            <a:r>
              <a:rPr lang="tr-TR" sz="1800" dirty="0" err="1"/>
              <a:t>Beyz-emiter</a:t>
            </a:r>
            <a:r>
              <a:rPr lang="tr-TR" sz="1800" dirty="0"/>
              <a:t> birleşim gerilimi doğru polarmada iken silisyum için 0,7V, germanyum için 0.3V’dur.</a:t>
            </a:r>
          </a:p>
        </p:txBody>
      </p:sp>
      <p:sp>
        <p:nvSpPr>
          <p:cNvPr id="28695" name="1 Başlık"/>
          <p:cNvSpPr>
            <a:spLocks/>
          </p:cNvSpPr>
          <p:nvPr/>
        </p:nvSpPr>
        <p:spPr bwMode="auto">
          <a:xfrm>
            <a:off x="348456" y="43059"/>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dirty="0">
                <a:latin typeface="Calibri" pitchFamily="34" charset="0"/>
              </a:rPr>
              <a:t>6. TRANSİSTÖRLER</a:t>
            </a:r>
            <a:endParaRPr lang="tr-TR" dirty="0"/>
          </a:p>
        </p:txBody>
      </p:sp>
      <p:sp>
        <p:nvSpPr>
          <p:cNvPr id="28696"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28697"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28698"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28699"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28700"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28701"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8702"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8703"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28704"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28705" name="Rectangle 17"/>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28706" name="Rectangle 21"/>
          <p:cNvSpPr>
            <a:spLocks noChangeArrowheads="1"/>
          </p:cNvSpPr>
          <p:nvPr/>
        </p:nvSpPr>
        <p:spPr bwMode="auto">
          <a:xfrm>
            <a:off x="0" y="2719388"/>
            <a:ext cx="9144000" cy="0"/>
          </a:xfrm>
          <a:prstGeom prst="rect">
            <a:avLst/>
          </a:prstGeom>
          <a:noFill/>
          <a:ln w="9525">
            <a:noFill/>
            <a:miter lim="800000"/>
            <a:headEnd/>
            <a:tailEnd/>
          </a:ln>
        </p:spPr>
        <p:txBody>
          <a:bodyPr wrap="none" anchor="ctr">
            <a:spAutoFit/>
          </a:bodyPr>
          <a:lstStyle/>
          <a:p>
            <a:endParaRPr lang="tr-TR"/>
          </a:p>
        </p:txBody>
      </p:sp>
      <p:graphicFrame>
        <p:nvGraphicFramePr>
          <p:cNvPr id="28692" name="Object 20"/>
          <p:cNvGraphicFramePr>
            <a:graphicFrameLocks noChangeAspect="1"/>
          </p:cNvGraphicFramePr>
          <p:nvPr/>
        </p:nvGraphicFramePr>
        <p:xfrm>
          <a:off x="539750" y="4132263"/>
          <a:ext cx="8064500" cy="2176462"/>
        </p:xfrm>
        <a:graphic>
          <a:graphicData uri="http://schemas.openxmlformats.org/presentationml/2006/ole">
            <mc:AlternateContent xmlns:mc="http://schemas.openxmlformats.org/markup-compatibility/2006">
              <mc:Choice xmlns:v="urn:schemas-microsoft-com:vml" Requires="v">
                <p:oleObj spid="_x0000_s28696" name="Visio" r:id="rId3" imgW="6058123" imgH="1516343" progId="Visio.Drawing.11">
                  <p:embed/>
                </p:oleObj>
              </mc:Choice>
              <mc:Fallback>
                <p:oleObj name="Visio" r:id="rId3" imgW="6058123" imgH="1516343"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b="-8308"/>
                      <a:stretch>
                        <a:fillRect/>
                      </a:stretch>
                    </p:blipFill>
                    <p:spPr bwMode="auto">
                      <a:xfrm>
                        <a:off x="539750" y="4132263"/>
                        <a:ext cx="8064500" cy="217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2 İçerik Yer Tutucusu"/>
          <p:cNvSpPr>
            <a:spLocks noGrp="1"/>
          </p:cNvSpPr>
          <p:nvPr>
            <p:ph idx="4294967295"/>
          </p:nvPr>
        </p:nvSpPr>
        <p:spPr>
          <a:xfrm>
            <a:off x="0" y="908050"/>
            <a:ext cx="8928100" cy="5616575"/>
          </a:xfrm>
        </p:spPr>
        <p:txBody>
          <a:bodyPr/>
          <a:lstStyle/>
          <a:p>
            <a:pPr marL="87313" indent="3175">
              <a:buFont typeface="Arial" charset="0"/>
              <a:buNone/>
            </a:pPr>
            <a:r>
              <a:rPr lang="tr-TR" sz="1800" b="1"/>
              <a:t>TRANSİSTÖRÜN ÇALIŞMASI</a:t>
            </a:r>
            <a:endParaRPr lang="tr-TR" sz="1800"/>
          </a:p>
          <a:p>
            <a:pPr marL="87313" indent="3175">
              <a:buFont typeface="Arial" charset="0"/>
              <a:buNone/>
            </a:pPr>
            <a:r>
              <a:rPr lang="tr-TR" sz="1800"/>
              <a:t>Doğru polarma altındaki Beyz-Emiter birleşimi, emiterde bulunan elektronların beyze doğru çekilmesine neden olur. Beyze varan elektronların çoğu daha pozitif olan kollektörün etkisi altına girer ve kollektör tarafından çekilirler. (Şekildeki akış yönü elektron akış yönüdür.) Bu durum sol taraftaki şekilde gösterilmektedir. Burada beyz akımının ve kollektör akımının toplamı emiter akımını vermektedir. Kollektör akımının emiter akımına oranı </a:t>
            </a:r>
            <a:r>
              <a:rPr lang="tr-TR" sz="1800">
                <a:sym typeface="Symbol" pitchFamily="18" charset="2"/>
              </a:rPr>
              <a:t></a:t>
            </a:r>
            <a:r>
              <a:rPr lang="tr-TR" sz="1800"/>
              <a:t> akım kazancını verir ve her zaman 1’den küçüktür ve 1’e çok yakındır.  Kollektör akımının beyz akımına oranı ise </a:t>
            </a:r>
            <a:r>
              <a:rPr lang="tr-TR" sz="1800">
                <a:sym typeface="Symbol" pitchFamily="18" charset="2"/>
              </a:rPr>
              <a:t></a:t>
            </a:r>
            <a:r>
              <a:rPr lang="tr-TR" sz="1800"/>
              <a:t> akım kazancını verir ve oldukça yüksek değerlidir. Bundan dolayı çok küçük bir beyz akımının akması çok daha büyük kollektör akımına neden olur. Yani küçük beyz akımı büyük kollektör akımını kontrol eder. Ayrıca Beyz-emiter doğru polarmasında 0,7V’luk bir gerilim düşümü vardır. (germanyum için 0.3V)</a:t>
            </a:r>
          </a:p>
        </p:txBody>
      </p:sp>
      <p:sp>
        <p:nvSpPr>
          <p:cNvPr id="29716"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6. TRANSİSTÖRLER</a:t>
            </a:r>
            <a:endParaRPr lang="tr-TR"/>
          </a:p>
        </p:txBody>
      </p:sp>
      <p:sp>
        <p:nvSpPr>
          <p:cNvPr id="2971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29718" name="Rectangle 12"/>
          <p:cNvSpPr>
            <a:spLocks noChangeArrowheads="1"/>
          </p:cNvSpPr>
          <p:nvPr/>
        </p:nvSpPr>
        <p:spPr bwMode="auto">
          <a:xfrm>
            <a:off x="0" y="2466975"/>
            <a:ext cx="9144000" cy="0"/>
          </a:xfrm>
          <a:prstGeom prst="rect">
            <a:avLst/>
          </a:prstGeom>
          <a:noFill/>
          <a:ln w="9525">
            <a:noFill/>
            <a:miter lim="800000"/>
            <a:headEnd/>
            <a:tailEnd/>
          </a:ln>
        </p:spPr>
        <p:txBody>
          <a:bodyPr wrap="none" anchor="ctr">
            <a:spAutoFit/>
          </a:bodyPr>
          <a:lstStyle/>
          <a:p>
            <a:endParaRPr lang="tr-TR"/>
          </a:p>
        </p:txBody>
      </p:sp>
      <p:sp>
        <p:nvSpPr>
          <p:cNvPr id="2971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2972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2972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2972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972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29724"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29725"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29726"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29727" name="Rectangle 15"/>
          <p:cNvSpPr>
            <a:spLocks noChangeArrowheads="1"/>
          </p:cNvSpPr>
          <p:nvPr/>
        </p:nvSpPr>
        <p:spPr bwMode="auto">
          <a:xfrm>
            <a:off x="0" y="2719388"/>
            <a:ext cx="9144000" cy="0"/>
          </a:xfrm>
          <a:prstGeom prst="rect">
            <a:avLst/>
          </a:prstGeom>
          <a:noFill/>
          <a:ln w="9525">
            <a:noFill/>
            <a:miter lim="800000"/>
            <a:headEnd/>
            <a:tailEnd/>
          </a:ln>
        </p:spPr>
        <p:txBody>
          <a:bodyPr wrap="none" anchor="ctr">
            <a:spAutoFit/>
          </a:bodyPr>
          <a:lstStyle/>
          <a:p>
            <a:endParaRPr lang="tr-TR"/>
          </a:p>
        </p:txBody>
      </p:sp>
      <p:sp>
        <p:nvSpPr>
          <p:cNvPr id="29728" name="Rectangle 18"/>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graphicFrame>
        <p:nvGraphicFramePr>
          <p:cNvPr id="29713" name="Object 17"/>
          <p:cNvGraphicFramePr>
            <a:graphicFrameLocks noChangeAspect="1"/>
          </p:cNvGraphicFramePr>
          <p:nvPr/>
        </p:nvGraphicFramePr>
        <p:xfrm>
          <a:off x="755650" y="4076700"/>
          <a:ext cx="7272338" cy="2505075"/>
        </p:xfrm>
        <a:graphic>
          <a:graphicData uri="http://schemas.openxmlformats.org/presentationml/2006/ole">
            <mc:AlternateContent xmlns:mc="http://schemas.openxmlformats.org/markup-compatibility/2006">
              <mc:Choice xmlns:v="urn:schemas-microsoft-com:vml" Requires="v">
                <p:oleObj spid="_x0000_s29717" name="Visio" r:id="rId3" imgW="7696014" imgH="2657145" progId="Visio.Drawing.11">
                  <p:embed/>
                </p:oleObj>
              </mc:Choice>
              <mc:Fallback>
                <p:oleObj name="Visio" r:id="rId3" imgW="7696014" imgH="2657145"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076700"/>
                        <a:ext cx="7272338" cy="250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0" name="2 İçerik Yer Tutucusu"/>
          <p:cNvSpPr>
            <a:spLocks noGrp="1"/>
          </p:cNvSpPr>
          <p:nvPr>
            <p:ph idx="4294967295"/>
          </p:nvPr>
        </p:nvSpPr>
        <p:spPr>
          <a:xfrm>
            <a:off x="0" y="908050"/>
            <a:ext cx="8928100" cy="5616575"/>
          </a:xfrm>
        </p:spPr>
        <p:txBody>
          <a:bodyPr/>
          <a:lstStyle/>
          <a:p>
            <a:pPr marL="87313" indent="3175" algn="just">
              <a:buFont typeface="Arial" charset="0"/>
              <a:buNone/>
            </a:pPr>
            <a:r>
              <a:rPr lang="tr-TR" sz="1800"/>
              <a:t>Bir transistöre DC polarma uygulandığı zaman o transistörün akım ve gerilim değerleri de kesin olarak belirlenmiş olur. Bu değerlerin içinde özellikle IC ve VCE değerleri transistörün çalışma noktasının bulunmasında belirleyicidir. Transistörün çalışma noktasına Q noktası (Sükûnet noktası) denir. </a:t>
            </a:r>
          </a:p>
          <a:p>
            <a:pPr marL="87313" indent="3175">
              <a:buFont typeface="Arial" charset="0"/>
              <a:buNone/>
            </a:pPr>
            <a:r>
              <a:rPr lang="tr-TR" sz="1800" b="1"/>
              <a:t>TRANSİSTÖRÜN AKIMLARI</a:t>
            </a:r>
            <a:endParaRPr lang="tr-TR" sz="1800"/>
          </a:p>
          <a:p>
            <a:pPr marL="87313" indent="3175">
              <a:buFont typeface="Arial" charset="0"/>
              <a:buNone/>
            </a:pPr>
            <a:r>
              <a:rPr lang="tr-TR" sz="1800"/>
              <a:t>NPN ve PNP transistörlerin akım yönleri Şekil 9.32’de gösterilmiştir. Bu şekillerde dikkat edilecek olursa beyz polarması yarım artı şeklinde gösterilmiştir. Bunun sebebi BC arası ters BE arası doğru polarma olduğunu göstermek içindir. Bu şekiller incelendiğinde emiter akımının kolektör ve beyz akımlarının toplamına eşit olduğu görülmektedir. </a:t>
            </a:r>
          </a:p>
          <a:p>
            <a:pPr marL="87313" indent="3175" algn="ctr">
              <a:buFont typeface="Arial" charset="0"/>
              <a:buNone/>
            </a:pPr>
            <a:r>
              <a:rPr lang="tr-TR" sz="1800"/>
              <a:t>I</a:t>
            </a:r>
            <a:r>
              <a:rPr lang="tr-TR" sz="1800" baseline="-25000"/>
              <a:t>E</a:t>
            </a:r>
            <a:r>
              <a:rPr lang="tr-TR" sz="1800"/>
              <a:t> = I</a:t>
            </a:r>
            <a:r>
              <a:rPr lang="tr-TR" sz="1800" baseline="-25000"/>
              <a:t>C</a:t>
            </a:r>
            <a:r>
              <a:rPr lang="tr-TR" sz="1800"/>
              <a:t> + I</a:t>
            </a:r>
            <a:r>
              <a:rPr lang="tr-TR" sz="1800" baseline="-25000"/>
              <a:t>B</a:t>
            </a:r>
          </a:p>
          <a:p>
            <a:pPr marL="87313" indent="3175">
              <a:buFont typeface="Arial" charset="0"/>
              <a:buNone/>
            </a:pPr>
            <a:r>
              <a:rPr lang="tr-TR" sz="1800"/>
              <a:t>IB akımı IE ve IC akımlarına nispeten çok küçük bir akımdır. Alt indislerin büyük harflerle gösterilmesinin nedeni değişkenlerin dc değer olduğunu göstermektedir.</a:t>
            </a:r>
          </a:p>
        </p:txBody>
      </p:sp>
      <p:sp>
        <p:nvSpPr>
          <p:cNvPr id="30742" name="1 Başlık"/>
          <p:cNvSpPr>
            <a:spLocks/>
          </p:cNvSpPr>
          <p:nvPr/>
        </p:nvSpPr>
        <p:spPr bwMode="auto">
          <a:xfrm>
            <a:off x="250825" y="58738"/>
            <a:ext cx="8447088" cy="777875"/>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7. TRANSİSTÖR HESAPLARI</a:t>
            </a:r>
            <a:r>
              <a:rPr lang="tr-TR" sz="3000">
                <a:latin typeface="Calibri" pitchFamily="34" charset="0"/>
              </a:rPr>
              <a:t> </a:t>
            </a:r>
          </a:p>
        </p:txBody>
      </p:sp>
      <p:sp>
        <p:nvSpPr>
          <p:cNvPr id="30743"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0744"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0745"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0746"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0747"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0748"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0749"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0750"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0751"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0752"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0753"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0754"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0755" name="Rectangle 20"/>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graphicFrame>
        <p:nvGraphicFramePr>
          <p:cNvPr id="30739" name="Object 19"/>
          <p:cNvGraphicFramePr>
            <a:graphicFrameLocks noChangeAspect="1"/>
          </p:cNvGraphicFramePr>
          <p:nvPr/>
        </p:nvGraphicFramePr>
        <p:xfrm>
          <a:off x="1476375" y="4437063"/>
          <a:ext cx="5473700" cy="2078037"/>
        </p:xfrm>
        <a:graphic>
          <a:graphicData uri="http://schemas.openxmlformats.org/presentationml/2006/ole">
            <mc:AlternateContent xmlns:mc="http://schemas.openxmlformats.org/markup-compatibility/2006">
              <mc:Choice xmlns:v="urn:schemas-microsoft-com:vml" Requires="v">
                <p:oleObj spid="_x0000_s30743" name="Visio" r:id="rId3" imgW="8279446" imgH="3152372" progId="Visio.Drawing.11">
                  <p:embed/>
                </p:oleObj>
              </mc:Choice>
              <mc:Fallback>
                <p:oleObj name="Visio" r:id="rId3" imgW="8279446" imgH="3152372" progId="Visio.Drawing.11">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437063"/>
                        <a:ext cx="5473700" cy="207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4" name="2 İçerik Yer Tutucusu"/>
          <p:cNvSpPr>
            <a:spLocks noGrp="1"/>
          </p:cNvSpPr>
          <p:nvPr>
            <p:ph idx="4294967295"/>
          </p:nvPr>
        </p:nvSpPr>
        <p:spPr>
          <a:xfrm>
            <a:off x="0" y="765175"/>
            <a:ext cx="8928100" cy="5759450"/>
          </a:xfrm>
        </p:spPr>
        <p:txBody>
          <a:bodyPr/>
          <a:lstStyle/>
          <a:p>
            <a:pPr marL="87313" indent="3175">
              <a:buFont typeface="Arial" charset="0"/>
              <a:buNone/>
            </a:pPr>
            <a:r>
              <a:rPr lang="tr-TR" sz="1800" b="1"/>
              <a:t>TRANSİSTÖRÜN GERİLİMLERİ</a:t>
            </a:r>
            <a:endParaRPr lang="tr-TR" sz="1800"/>
          </a:p>
          <a:p>
            <a:pPr marL="87313" indent="3175">
              <a:buFont typeface="Arial" charset="0"/>
              <a:buNone/>
            </a:pPr>
            <a:r>
              <a:rPr lang="tr-TR" sz="1800"/>
              <a:t>Şekilde transistöre ait üç tane DC polarma gerilimi gösterilmiştir. Bu gerilimler emiter gerilimi (V</a:t>
            </a:r>
            <a:r>
              <a:rPr lang="tr-TR" sz="1800" baseline="-25000"/>
              <a:t>E</a:t>
            </a:r>
            <a:r>
              <a:rPr lang="tr-TR" sz="1800"/>
              <a:t>), kolektör gerilimi (V</a:t>
            </a:r>
            <a:r>
              <a:rPr lang="tr-TR" sz="1800" baseline="-25000"/>
              <a:t>C</a:t>
            </a:r>
            <a:r>
              <a:rPr lang="tr-TR" sz="1800"/>
              <a:t>) ve beyz gerilimidir (V</a:t>
            </a:r>
            <a:r>
              <a:rPr lang="tr-TR" sz="1800" baseline="-25000"/>
              <a:t>B</a:t>
            </a:r>
            <a:r>
              <a:rPr lang="tr-TR" sz="1800"/>
              <a:t>). Bu gerilimler şaseye göre olan gerilimlerdir. </a:t>
            </a:r>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endParaRPr lang="tr-TR" sz="1800"/>
          </a:p>
          <a:p>
            <a:pPr marL="87313" indent="3175">
              <a:buFont typeface="Arial" charset="0"/>
              <a:buNone/>
            </a:pPr>
            <a:r>
              <a:rPr lang="tr-TR" sz="1800"/>
              <a:t>Kolektör gerilimi, V</a:t>
            </a:r>
            <a:r>
              <a:rPr lang="tr-TR" sz="1800" baseline="-25000"/>
              <a:t>CC </a:t>
            </a:r>
            <a:r>
              <a:rPr lang="tr-TR" sz="1800"/>
              <a:t>kaynak geriliminin R</a:t>
            </a:r>
            <a:r>
              <a:rPr lang="tr-TR" sz="1800" baseline="-25000"/>
              <a:t>C</a:t>
            </a:r>
            <a:r>
              <a:rPr lang="tr-TR" sz="1800"/>
              <a:t> direnci üzerine düşen gerilimden çıkarılmasıyla bulunur.				V</a:t>
            </a:r>
            <a:r>
              <a:rPr lang="tr-TR" sz="1800" baseline="-25000"/>
              <a:t>C</a:t>
            </a:r>
            <a:r>
              <a:rPr lang="tr-TR" sz="1800"/>
              <a:t> = V</a:t>
            </a:r>
            <a:r>
              <a:rPr lang="tr-TR" sz="1800" baseline="-25000"/>
              <a:t>CC</a:t>
            </a:r>
            <a:r>
              <a:rPr lang="tr-TR" sz="1800"/>
              <a:t> – I</a:t>
            </a:r>
            <a:r>
              <a:rPr lang="tr-TR" sz="1800" baseline="-25000"/>
              <a:t>C</a:t>
            </a:r>
            <a:r>
              <a:rPr lang="tr-TR" sz="1800"/>
              <a:t>.R</a:t>
            </a:r>
            <a:r>
              <a:rPr lang="tr-TR" sz="1800" baseline="-25000"/>
              <a:t>C</a:t>
            </a:r>
          </a:p>
          <a:p>
            <a:pPr marL="87313" indent="3175">
              <a:buFont typeface="Arial" charset="0"/>
              <a:buNone/>
            </a:pPr>
            <a:r>
              <a:rPr lang="tr-TR" sz="1800"/>
              <a:t>Beyz gerilimi emiter gerilimi ile beyz-emiter arasındaki eşik geriliminin toplamına eşittir. Silisyum transistör için eşik gerilimi yaklaşık 0,7V’tur.</a:t>
            </a:r>
          </a:p>
          <a:p>
            <a:pPr marL="87313" indent="3175" algn="ctr">
              <a:buFont typeface="Arial" charset="0"/>
              <a:buNone/>
            </a:pPr>
            <a:r>
              <a:rPr lang="tr-TR" sz="1800"/>
              <a:t>V</a:t>
            </a:r>
            <a:r>
              <a:rPr lang="tr-TR" sz="1800" baseline="-25000"/>
              <a:t>B</a:t>
            </a:r>
            <a:r>
              <a:rPr lang="tr-TR" sz="1800"/>
              <a:t> = V</a:t>
            </a:r>
            <a:r>
              <a:rPr lang="tr-TR" sz="1800" baseline="-25000"/>
              <a:t>E</a:t>
            </a:r>
            <a:r>
              <a:rPr lang="tr-TR" sz="1800"/>
              <a:t> + V</a:t>
            </a:r>
            <a:r>
              <a:rPr lang="tr-TR" sz="1800" baseline="-25000"/>
              <a:t>BE</a:t>
            </a:r>
          </a:p>
          <a:p>
            <a:pPr marL="87313" indent="3175">
              <a:buFont typeface="Arial" charset="0"/>
              <a:buNone/>
            </a:pPr>
            <a:r>
              <a:rPr lang="tr-TR" sz="1800"/>
              <a:t>Şekildeki bağlantıda emiter şaseye bağlı olduğu için V</a:t>
            </a:r>
            <a:r>
              <a:rPr lang="tr-TR" sz="1800" baseline="-25000"/>
              <a:t>E</a:t>
            </a:r>
            <a:r>
              <a:rPr lang="tr-TR" sz="1800"/>
              <a:t> = 0 ve V</a:t>
            </a:r>
            <a:r>
              <a:rPr lang="tr-TR" sz="1800" baseline="-25000"/>
              <a:t>B</a:t>
            </a:r>
            <a:r>
              <a:rPr lang="tr-TR" sz="1800"/>
              <a:t> = 0,7V’tur.</a:t>
            </a:r>
          </a:p>
        </p:txBody>
      </p:sp>
      <p:sp>
        <p:nvSpPr>
          <p:cNvPr id="31766" name="1 Başlık"/>
          <p:cNvSpPr>
            <a:spLocks/>
          </p:cNvSpPr>
          <p:nvPr/>
        </p:nvSpPr>
        <p:spPr bwMode="auto">
          <a:xfrm>
            <a:off x="179388" y="44450"/>
            <a:ext cx="8447087" cy="661988"/>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7. TRANSİSTÖR HESAPLARI</a:t>
            </a:r>
            <a:r>
              <a:rPr lang="tr-TR" sz="3000">
                <a:latin typeface="Calibri" pitchFamily="34" charset="0"/>
              </a:rPr>
              <a:t> </a:t>
            </a:r>
          </a:p>
        </p:txBody>
      </p:sp>
      <p:sp>
        <p:nvSpPr>
          <p:cNvPr id="3176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1768"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176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177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177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177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177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1774"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1775"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1776"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1777"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1778"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1779" name="Rectangle 1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sp>
        <p:nvSpPr>
          <p:cNvPr id="31780" name="Rectangle 20"/>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tr-TR"/>
          </a:p>
        </p:txBody>
      </p:sp>
      <p:graphicFrame>
        <p:nvGraphicFramePr>
          <p:cNvPr id="31763" name="Object 19"/>
          <p:cNvGraphicFramePr>
            <a:graphicFrameLocks noChangeAspect="1"/>
          </p:cNvGraphicFramePr>
          <p:nvPr/>
        </p:nvGraphicFramePr>
        <p:xfrm>
          <a:off x="1547813" y="1916113"/>
          <a:ext cx="5545137" cy="2814637"/>
        </p:xfrm>
        <a:graphic>
          <a:graphicData uri="http://schemas.openxmlformats.org/presentationml/2006/ole">
            <mc:AlternateContent xmlns:mc="http://schemas.openxmlformats.org/markup-compatibility/2006">
              <mc:Choice xmlns:v="urn:schemas-microsoft-com:vml" Requires="v">
                <p:oleObj spid="_x0000_s31767" name="Visio" r:id="rId3" imgW="4829036" imgH="2316553" progId="Visio.Drawing.11">
                  <p:embed/>
                </p:oleObj>
              </mc:Choice>
              <mc:Fallback>
                <p:oleObj name="Visio" r:id="rId3" imgW="4829036" imgH="2316553" progId="Visio.Drawing.11">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16113"/>
                        <a:ext cx="5545137" cy="281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9" name="2 İçerik Yer Tutucusu"/>
          <p:cNvSpPr>
            <a:spLocks noGrp="1"/>
          </p:cNvSpPr>
          <p:nvPr>
            <p:ph idx="4294967295"/>
          </p:nvPr>
        </p:nvSpPr>
        <p:spPr>
          <a:xfrm>
            <a:off x="0" y="765175"/>
            <a:ext cx="8928100" cy="5759450"/>
          </a:xfrm>
        </p:spPr>
        <p:txBody>
          <a:bodyPr/>
          <a:lstStyle/>
          <a:p>
            <a:pPr marL="87313" indent="3175">
              <a:buFont typeface="Arial" charset="0"/>
              <a:buNone/>
            </a:pPr>
            <a:r>
              <a:rPr lang="tr-TR" sz="2000" b="1"/>
              <a:t>TRANSİSTÖRÜN YÜKSELTEÇ OLARAK KULLANILMASI</a:t>
            </a:r>
            <a:endParaRPr lang="tr-TR" sz="2000" b="1" i="1"/>
          </a:p>
          <a:p>
            <a:pPr marL="87313" indent="3175">
              <a:buFont typeface="Arial" charset="0"/>
              <a:buNone/>
            </a:pPr>
            <a:r>
              <a:rPr lang="tr-TR" sz="2000"/>
              <a:t>Transistörlerin en yaygın olarak kullanıldığı uygulama yükselteç olarak kullanılmasıdır. Transistörler, ses frekans, radyo frekans, video frekans ve bunun gibi tüm frekans aralıklarında yükseltme görevi görürler. Transistöre uygulanan DC polarma transistörün yükselteç olarak çalışmasına olanak sağlar. Şekil 9.35’de girişine çok küçük bir sinyal uygulanmasına karşılık çıkışında yükseltilmiş bir sinyal görülmektedir. </a:t>
            </a:r>
          </a:p>
        </p:txBody>
      </p:sp>
      <p:sp>
        <p:nvSpPr>
          <p:cNvPr id="32791" name="1 Başlık"/>
          <p:cNvSpPr>
            <a:spLocks/>
          </p:cNvSpPr>
          <p:nvPr/>
        </p:nvSpPr>
        <p:spPr bwMode="auto">
          <a:xfrm>
            <a:off x="179388" y="44450"/>
            <a:ext cx="8447087" cy="661988"/>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TRANSİSTÖR UYGULAMALARI</a:t>
            </a:r>
            <a:r>
              <a:rPr lang="tr-TR"/>
              <a:t> </a:t>
            </a:r>
          </a:p>
        </p:txBody>
      </p:sp>
      <p:sp>
        <p:nvSpPr>
          <p:cNvPr id="32792"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2793"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2794"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2795"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2796"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2797"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2798"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2799"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2800"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2801"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2802"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2803"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2804" name="Rectangle 1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sp>
        <p:nvSpPr>
          <p:cNvPr id="32805" name="Rectangle 18"/>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tr-TR"/>
          </a:p>
        </p:txBody>
      </p:sp>
      <p:sp>
        <p:nvSpPr>
          <p:cNvPr id="32806" name="Rectangle 21"/>
          <p:cNvSpPr>
            <a:spLocks noChangeArrowheads="1"/>
          </p:cNvSpPr>
          <p:nvPr/>
        </p:nvSpPr>
        <p:spPr bwMode="auto">
          <a:xfrm>
            <a:off x="0" y="2257425"/>
            <a:ext cx="9144000" cy="0"/>
          </a:xfrm>
          <a:prstGeom prst="rect">
            <a:avLst/>
          </a:prstGeom>
          <a:noFill/>
          <a:ln w="9525">
            <a:noFill/>
            <a:miter lim="800000"/>
            <a:headEnd/>
            <a:tailEnd/>
          </a:ln>
        </p:spPr>
        <p:txBody>
          <a:bodyPr wrap="none" anchor="ctr">
            <a:spAutoFit/>
          </a:bodyPr>
          <a:lstStyle/>
          <a:p>
            <a:endParaRPr lang="tr-TR"/>
          </a:p>
        </p:txBody>
      </p:sp>
      <p:graphicFrame>
        <p:nvGraphicFramePr>
          <p:cNvPr id="32788" name="Object 20"/>
          <p:cNvGraphicFramePr>
            <a:graphicFrameLocks noChangeAspect="1"/>
          </p:cNvGraphicFramePr>
          <p:nvPr/>
        </p:nvGraphicFramePr>
        <p:xfrm>
          <a:off x="1187450" y="2781300"/>
          <a:ext cx="6769100" cy="3660775"/>
        </p:xfrm>
        <a:graphic>
          <a:graphicData uri="http://schemas.openxmlformats.org/presentationml/2006/ole">
            <mc:AlternateContent xmlns:mc="http://schemas.openxmlformats.org/markup-compatibility/2006">
              <mc:Choice xmlns:v="urn:schemas-microsoft-com:vml" Requires="v">
                <p:oleObj spid="_x0000_s32792" name="Visio" r:id="rId3" imgW="5576056" imgH="3499229" progId="Visio.Drawing.11">
                  <p:embed/>
                </p:oleObj>
              </mc:Choice>
              <mc:Fallback>
                <p:oleObj name="Visio" r:id="rId3" imgW="5576056" imgH="3499229" progId="Visio.Drawing.11">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l="2129" t="14537"/>
                      <a:stretch>
                        <a:fillRect/>
                      </a:stretch>
                    </p:blipFill>
                    <p:spPr bwMode="auto">
                      <a:xfrm>
                        <a:off x="1187450" y="2781300"/>
                        <a:ext cx="6769100" cy="366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4" name="2 İçerik Yer Tutucusu"/>
          <p:cNvSpPr>
            <a:spLocks noGrp="1"/>
          </p:cNvSpPr>
          <p:nvPr>
            <p:ph idx="4294967295"/>
          </p:nvPr>
        </p:nvSpPr>
        <p:spPr>
          <a:xfrm>
            <a:off x="0" y="765175"/>
            <a:ext cx="8928100" cy="5759450"/>
          </a:xfrm>
        </p:spPr>
        <p:txBody>
          <a:bodyPr/>
          <a:lstStyle/>
          <a:p>
            <a:pPr marL="87313" indent="3175">
              <a:buFont typeface="Arial" charset="0"/>
              <a:buNone/>
            </a:pPr>
            <a:r>
              <a:rPr lang="tr-TR" sz="2000" b="1"/>
              <a:t>TRANSİSTÖRÜN ANAHTAR OLARAK KULLANILMASI</a:t>
            </a:r>
          </a:p>
          <a:p>
            <a:pPr marL="87313" indent="3175">
              <a:buFont typeface="Arial" charset="0"/>
              <a:buNone/>
            </a:pPr>
            <a:r>
              <a:rPr lang="tr-TR" sz="2000"/>
              <a:t>Transistörler analog ve dijital elektronik devrelerde anahtar olarak çok yaygın bir şekilde kullanılmaktadır. Anahtar olarak kullanılan transistörler genellikle doyumda veya kesimde çalıştırılır. Üç bacağı olan transistörün giriş bacağına uygulanan sinyalin durumuna göre diğer iki bacağı (çıkış uçları) kısa devre veya açık devre olur. Bir elektronik devrede giriş sinyali (1 veya 0) genellikle transistörün beyzine uygulanırken, uygulanan giriş sinyaline karşılık kollektör-emiter arası kısa devre veya açık devre olur.</a:t>
            </a:r>
          </a:p>
        </p:txBody>
      </p:sp>
      <p:sp>
        <p:nvSpPr>
          <p:cNvPr id="33816" name="1 Başlık"/>
          <p:cNvSpPr>
            <a:spLocks/>
          </p:cNvSpPr>
          <p:nvPr/>
        </p:nvSpPr>
        <p:spPr bwMode="auto">
          <a:xfrm>
            <a:off x="179388" y="44450"/>
            <a:ext cx="8447087" cy="661988"/>
          </a:xfrm>
          <a:prstGeom prst="rect">
            <a:avLst/>
          </a:prstGeom>
          <a:noFill/>
          <a:ln w="9525">
            <a:noFill/>
            <a:miter lim="800000"/>
            <a:headEnd/>
            <a:tailEnd/>
          </a:ln>
        </p:spPr>
        <p:txBody>
          <a:bodyPr anchor="ctr"/>
          <a:lstStyle/>
          <a:p>
            <a:pPr eaLnBrk="0" hangingPunct="0">
              <a:spcBef>
                <a:spcPct val="20000"/>
              </a:spcBef>
              <a:buFont typeface="Arial" charset="0"/>
              <a:buNone/>
            </a:pPr>
            <a:r>
              <a:rPr lang="tr-TR" sz="3000" b="1">
                <a:latin typeface="Calibri" pitchFamily="34" charset="0"/>
              </a:rPr>
              <a:t>8. TRANSİSTÖR UYGULAMALARI</a:t>
            </a:r>
            <a:r>
              <a:rPr lang="tr-TR"/>
              <a:t> </a:t>
            </a:r>
          </a:p>
        </p:txBody>
      </p:sp>
      <p:sp>
        <p:nvSpPr>
          <p:cNvPr id="33817" name="Rectangle 6"/>
          <p:cNvSpPr>
            <a:spLocks noChangeArrowheads="1"/>
          </p:cNvSpPr>
          <p:nvPr/>
        </p:nvSpPr>
        <p:spPr bwMode="auto">
          <a:xfrm>
            <a:off x="0" y="2454275"/>
            <a:ext cx="184150" cy="366713"/>
          </a:xfrm>
          <a:prstGeom prst="rect">
            <a:avLst/>
          </a:prstGeom>
          <a:noFill/>
          <a:ln w="9525">
            <a:noFill/>
            <a:miter lim="800000"/>
            <a:headEnd/>
            <a:tailEnd/>
          </a:ln>
        </p:spPr>
        <p:txBody>
          <a:bodyPr wrap="none" anchor="ctr">
            <a:spAutoFit/>
          </a:bodyPr>
          <a:lstStyle/>
          <a:p>
            <a:endParaRPr lang="tr-TR"/>
          </a:p>
        </p:txBody>
      </p:sp>
      <p:sp>
        <p:nvSpPr>
          <p:cNvPr id="33818" name="Rectangle 12"/>
          <p:cNvSpPr>
            <a:spLocks noChangeArrowheads="1"/>
          </p:cNvSpPr>
          <p:nvPr/>
        </p:nvSpPr>
        <p:spPr bwMode="auto">
          <a:xfrm>
            <a:off x="0" y="2309813"/>
            <a:ext cx="184150" cy="366712"/>
          </a:xfrm>
          <a:prstGeom prst="rect">
            <a:avLst/>
          </a:prstGeom>
          <a:noFill/>
          <a:ln w="9525">
            <a:noFill/>
            <a:miter lim="800000"/>
            <a:headEnd/>
            <a:tailEnd/>
          </a:ln>
        </p:spPr>
        <p:txBody>
          <a:bodyPr wrap="none" anchor="ctr">
            <a:spAutoFit/>
          </a:bodyPr>
          <a:lstStyle/>
          <a:p>
            <a:endParaRPr lang="tr-TR"/>
          </a:p>
        </p:txBody>
      </p:sp>
      <p:sp>
        <p:nvSpPr>
          <p:cNvPr id="33819" name="Rectangle 21"/>
          <p:cNvSpPr>
            <a:spLocks noChangeArrowheads="1"/>
          </p:cNvSpPr>
          <p:nvPr/>
        </p:nvSpPr>
        <p:spPr bwMode="auto">
          <a:xfrm>
            <a:off x="0" y="1951038"/>
            <a:ext cx="184150" cy="366712"/>
          </a:xfrm>
          <a:prstGeom prst="rect">
            <a:avLst/>
          </a:prstGeom>
          <a:noFill/>
          <a:ln w="9525">
            <a:noFill/>
            <a:miter lim="800000"/>
            <a:headEnd/>
            <a:tailEnd/>
          </a:ln>
        </p:spPr>
        <p:txBody>
          <a:bodyPr wrap="none" anchor="ctr">
            <a:spAutoFit/>
          </a:bodyPr>
          <a:lstStyle/>
          <a:p>
            <a:endParaRPr lang="tr-TR"/>
          </a:p>
        </p:txBody>
      </p:sp>
      <p:sp>
        <p:nvSpPr>
          <p:cNvPr id="33820" name="Rectangle 25"/>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sp>
        <p:nvSpPr>
          <p:cNvPr id="33821" name="Rectangle 36"/>
          <p:cNvSpPr>
            <a:spLocks noChangeArrowheads="1"/>
          </p:cNvSpPr>
          <p:nvPr/>
        </p:nvSpPr>
        <p:spPr bwMode="auto">
          <a:xfrm>
            <a:off x="0" y="2238375"/>
            <a:ext cx="9144000" cy="0"/>
          </a:xfrm>
          <a:prstGeom prst="rect">
            <a:avLst/>
          </a:prstGeom>
          <a:noFill/>
          <a:ln w="9525">
            <a:noFill/>
            <a:miter lim="800000"/>
            <a:headEnd/>
            <a:tailEnd/>
          </a:ln>
        </p:spPr>
        <p:txBody>
          <a:bodyPr wrap="none" anchor="ctr">
            <a:spAutoFit/>
          </a:bodyPr>
          <a:lstStyle/>
          <a:p>
            <a:endParaRPr lang="tr-TR"/>
          </a:p>
        </p:txBody>
      </p:sp>
      <p:sp>
        <p:nvSpPr>
          <p:cNvPr id="33822" name="Rectangle 46"/>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3823" name="Rectangle 50"/>
          <p:cNvSpPr>
            <a:spLocks noChangeArrowheads="1"/>
          </p:cNvSpPr>
          <p:nvPr/>
        </p:nvSpPr>
        <p:spPr bwMode="auto">
          <a:xfrm>
            <a:off x="0" y="2757488"/>
            <a:ext cx="9144000" cy="0"/>
          </a:xfrm>
          <a:prstGeom prst="rect">
            <a:avLst/>
          </a:prstGeom>
          <a:noFill/>
          <a:ln w="9525">
            <a:noFill/>
            <a:miter lim="800000"/>
            <a:headEnd/>
            <a:tailEnd/>
          </a:ln>
        </p:spPr>
        <p:txBody>
          <a:bodyPr wrap="none" anchor="ctr">
            <a:spAutoFit/>
          </a:bodyPr>
          <a:lstStyle/>
          <a:p>
            <a:endParaRPr lang="tr-TR"/>
          </a:p>
        </p:txBody>
      </p:sp>
      <p:sp>
        <p:nvSpPr>
          <p:cNvPr id="33824" name="Rectangle 65"/>
          <p:cNvSpPr>
            <a:spLocks noChangeArrowheads="1"/>
          </p:cNvSpPr>
          <p:nvPr/>
        </p:nvSpPr>
        <p:spPr bwMode="auto">
          <a:xfrm>
            <a:off x="0" y="2714625"/>
            <a:ext cx="9144000" cy="0"/>
          </a:xfrm>
          <a:prstGeom prst="rect">
            <a:avLst/>
          </a:prstGeom>
          <a:noFill/>
          <a:ln w="9525">
            <a:noFill/>
            <a:miter lim="800000"/>
            <a:headEnd/>
            <a:tailEnd/>
          </a:ln>
        </p:spPr>
        <p:txBody>
          <a:bodyPr wrap="none" anchor="ctr">
            <a:spAutoFit/>
          </a:bodyPr>
          <a:lstStyle/>
          <a:p>
            <a:endParaRPr lang="tr-TR"/>
          </a:p>
        </p:txBody>
      </p:sp>
      <p:sp>
        <p:nvSpPr>
          <p:cNvPr id="33825" name="Rectangle 23"/>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tr-TR"/>
          </a:p>
        </p:txBody>
      </p:sp>
      <p:sp>
        <p:nvSpPr>
          <p:cNvPr id="33826" name="Rectangle 1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tr-TR"/>
          </a:p>
        </p:txBody>
      </p:sp>
      <p:sp>
        <p:nvSpPr>
          <p:cNvPr id="33827"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33828" name="Rectangle 16"/>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tr-TR"/>
          </a:p>
        </p:txBody>
      </p:sp>
      <p:sp>
        <p:nvSpPr>
          <p:cNvPr id="33829" name="Rectangle 1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tr-TR"/>
          </a:p>
        </p:txBody>
      </p:sp>
      <p:sp>
        <p:nvSpPr>
          <p:cNvPr id="33830" name="Rectangle 18"/>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tr-TR"/>
          </a:p>
        </p:txBody>
      </p:sp>
      <p:sp>
        <p:nvSpPr>
          <p:cNvPr id="33831" name="Rectangle 19"/>
          <p:cNvSpPr>
            <a:spLocks noChangeArrowheads="1"/>
          </p:cNvSpPr>
          <p:nvPr/>
        </p:nvSpPr>
        <p:spPr bwMode="auto">
          <a:xfrm>
            <a:off x="0" y="2257425"/>
            <a:ext cx="9144000" cy="0"/>
          </a:xfrm>
          <a:prstGeom prst="rect">
            <a:avLst/>
          </a:prstGeom>
          <a:noFill/>
          <a:ln w="9525">
            <a:noFill/>
            <a:miter lim="800000"/>
            <a:headEnd/>
            <a:tailEnd/>
          </a:ln>
        </p:spPr>
        <p:txBody>
          <a:bodyPr wrap="none" anchor="ctr">
            <a:spAutoFit/>
          </a:bodyPr>
          <a:lstStyle/>
          <a:p>
            <a:endParaRPr lang="tr-TR"/>
          </a:p>
        </p:txBody>
      </p:sp>
      <p:sp>
        <p:nvSpPr>
          <p:cNvPr id="33832" name="Rectangle 22"/>
          <p:cNvSpPr>
            <a:spLocks noChangeArrowheads="1"/>
          </p:cNvSpPr>
          <p:nvPr/>
        </p:nvSpPr>
        <p:spPr bwMode="auto">
          <a:xfrm>
            <a:off x="0" y="2528888"/>
            <a:ext cx="9144000" cy="0"/>
          </a:xfrm>
          <a:prstGeom prst="rect">
            <a:avLst/>
          </a:prstGeom>
          <a:noFill/>
          <a:ln w="9525">
            <a:noFill/>
            <a:miter lim="800000"/>
            <a:headEnd/>
            <a:tailEnd/>
          </a:ln>
        </p:spPr>
        <p:txBody>
          <a:bodyPr wrap="none" anchor="ctr">
            <a:spAutoFit/>
          </a:bodyPr>
          <a:lstStyle/>
          <a:p>
            <a:endParaRPr lang="tr-TR"/>
          </a:p>
        </p:txBody>
      </p:sp>
      <p:graphicFrame>
        <p:nvGraphicFramePr>
          <p:cNvPr id="33813" name="Object 21"/>
          <p:cNvGraphicFramePr>
            <a:graphicFrameLocks noChangeAspect="1"/>
          </p:cNvGraphicFramePr>
          <p:nvPr/>
        </p:nvGraphicFramePr>
        <p:xfrm>
          <a:off x="323850" y="3379788"/>
          <a:ext cx="8569325" cy="2928937"/>
        </p:xfrm>
        <a:graphic>
          <a:graphicData uri="http://schemas.openxmlformats.org/presentationml/2006/ole">
            <mc:AlternateContent xmlns:mc="http://schemas.openxmlformats.org/markup-compatibility/2006">
              <mc:Choice xmlns:v="urn:schemas-microsoft-com:vml" Requires="v">
                <p:oleObj spid="_x0000_s33817" name="Visio" r:id="rId3" imgW="7562007" imgH="2704260" progId="Visio.Drawing.11">
                  <p:embed/>
                </p:oleObj>
              </mc:Choice>
              <mc:Fallback>
                <p:oleObj name="Visio" r:id="rId3" imgW="7562007" imgH="2704260" progId="Visio.Drawing.11">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79788"/>
                        <a:ext cx="8569325" cy="292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1288</TotalTime>
  <Words>1023</Words>
  <Application>Microsoft Office PowerPoint</Application>
  <PresentationFormat>Ekran Gösterisi (4:3)</PresentationFormat>
  <Paragraphs>69</Paragraphs>
  <Slides>12</Slides>
  <Notes>0</Notes>
  <HiddenSlides>0</HiddenSlides>
  <MMClips>0</MMClips>
  <ScaleCrop>false</ScaleCrop>
  <HeadingPairs>
    <vt:vector size="8" baseType="variant">
      <vt:variant>
        <vt:lpstr>Kullanılan Yazı Tipleri</vt:lpstr>
      </vt:variant>
      <vt:variant>
        <vt:i4>4</vt:i4>
      </vt:variant>
      <vt:variant>
        <vt:lpstr>Tema</vt:lpstr>
      </vt:variant>
      <vt:variant>
        <vt:i4>2</vt:i4>
      </vt:variant>
      <vt:variant>
        <vt:lpstr>Eklenmiş OLE Hizmet Programları</vt:lpstr>
      </vt:variant>
      <vt:variant>
        <vt:i4>1</vt:i4>
      </vt:variant>
      <vt:variant>
        <vt:lpstr>Slayt Başlıkları</vt:lpstr>
      </vt:variant>
      <vt:variant>
        <vt:i4>12</vt:i4>
      </vt:variant>
    </vt:vector>
  </HeadingPairs>
  <TitlesOfParts>
    <vt:vector size="19" baseType="lpstr">
      <vt:lpstr>Arial</vt:lpstr>
      <vt:lpstr>Calibri</vt:lpstr>
      <vt:lpstr>Calibri Light</vt:lpstr>
      <vt:lpstr>Tw Cen MT</vt:lpstr>
      <vt:lpstr>Devre</vt:lpstr>
      <vt:lpstr>Office Teması</vt:lpstr>
      <vt:lpstr>Visio</vt:lpstr>
      <vt:lpstr>TEMEL ELEKTRİK-ELEKTRONİK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108</cp:revision>
  <dcterms:created xsi:type="dcterms:W3CDTF">2010-07-02T13:32:24Z</dcterms:created>
  <dcterms:modified xsi:type="dcterms:W3CDTF">2019-09-17T19:03:20Z</dcterms:modified>
</cp:coreProperties>
</file>