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sldIdLst>
    <p:sldId id="300" r:id="rId3"/>
    <p:sldId id="257" r:id="rId4"/>
    <p:sldId id="273" r:id="rId5"/>
    <p:sldId id="274" r:id="rId6"/>
    <p:sldId id="275" r:id="rId7"/>
    <p:sldId id="276" r:id="rId8"/>
    <p:sldId id="277" r:id="rId9"/>
    <p:sldId id="278" r:id="rId10"/>
    <p:sldId id="279" r:id="rId11"/>
    <p:sldId id="280" r:id="rId12"/>
    <p:sldId id="281" r:id="rId13"/>
    <p:sldId id="282" r:id="rId14"/>
    <p:sldId id="283" r:id="rId15"/>
    <p:sldId id="285" r:id="rId16"/>
    <p:sldId id="284" r:id="rId17"/>
    <p:sldId id="286" r:id="rId18"/>
    <p:sldId id="287" r:id="rId19"/>
    <p:sldId id="288" r:id="rId20"/>
    <p:sldId id="290" r:id="rId21"/>
  </p:sldIdLst>
  <p:sldSz cx="9144000" cy="6858000" type="screen4x3"/>
  <p:notesSz cx="6858000" cy="9144000"/>
  <p:custDataLst>
    <p:tags r:id="rId22"/>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emf"/><Relationship Id="rId4"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emf"/><Relationship Id="rId5" Type="http://schemas.openxmlformats.org/officeDocument/2006/relationships/image" Target="../media/image33.wmf"/><Relationship Id="rId4"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emf"/><Relationship Id="rId5" Type="http://schemas.openxmlformats.org/officeDocument/2006/relationships/image" Target="../media/image42.emf"/><Relationship Id="rId4"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emf"/><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003D65-5FF4-4B3D-A096-595823AEA540}"/>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A4D7D1E3-7BB7-48EE-83B8-210787C4161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2908CD2-6A16-44F1-8771-B129B327046F}"/>
              </a:ext>
            </a:extLst>
          </p:cNvPr>
          <p:cNvSpPr>
            <a:spLocks noGrp="1"/>
          </p:cNvSpPr>
          <p:nvPr>
            <p:ph type="dt" sz="half" idx="10"/>
          </p:nvPr>
        </p:nvSpPr>
        <p:spPr/>
        <p:txBody>
          <a:bodyPr/>
          <a:lstStyle/>
          <a:p>
            <a:pPr>
              <a:defRPr/>
            </a:pPr>
            <a:fld id="{F81201B0-D385-4232-B0E7-4F00EB4BA29B}"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0C352DA1-1931-4BE1-BD6D-4A752ECC933E}"/>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DE500CE1-E64C-49B8-B958-5D01A70A4560}"/>
              </a:ext>
            </a:extLst>
          </p:cNvPr>
          <p:cNvSpPr>
            <a:spLocks noGrp="1"/>
          </p:cNvSpPr>
          <p:nvPr>
            <p:ph type="sldNum" sz="quarter" idx="12"/>
          </p:nvPr>
        </p:nvSpPr>
        <p:spPr/>
        <p:txBody>
          <a:bodyPr/>
          <a:lstStyle/>
          <a:p>
            <a:pPr>
              <a:defRPr/>
            </a:pPr>
            <a:fld id="{F931D613-ED0F-4A33-A1A8-957A0D0AFBC8}" type="slidenum">
              <a:rPr lang="tr-TR" smtClean="0"/>
              <a:pPr>
                <a:defRPr/>
              </a:pPr>
              <a:t>‹#›</a:t>
            </a:fld>
            <a:endParaRPr lang="tr-TR"/>
          </a:p>
        </p:txBody>
      </p:sp>
    </p:spTree>
    <p:extLst>
      <p:ext uri="{BB962C8B-B14F-4D97-AF65-F5344CB8AC3E}">
        <p14:creationId xmlns:p14="http://schemas.microsoft.com/office/powerpoint/2010/main" val="34806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C9D2BB-D1EE-439C-B9A1-170FC684461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E43CF99-0AD6-462D-BEDF-2879F69AFE6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E8106D4-E24C-4303-B698-3DC42786DB99}"/>
              </a:ext>
            </a:extLst>
          </p:cNvPr>
          <p:cNvSpPr>
            <a:spLocks noGrp="1"/>
          </p:cNvSpPr>
          <p:nvPr>
            <p:ph type="dt" sz="half" idx="10"/>
          </p:nvPr>
        </p:nvSpPr>
        <p:spPr/>
        <p:txBody>
          <a:bodyPr/>
          <a:lstStyle/>
          <a:p>
            <a:pPr>
              <a:defRPr/>
            </a:pPr>
            <a:fld id="{FD1333C2-DC89-4082-AB23-E97CB2C0F7E1}"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405A9622-88A4-4178-BD49-2C23BE0DEC2C}"/>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4651DCEB-FB12-4792-88F6-F6B6FBF89043}"/>
              </a:ext>
            </a:extLst>
          </p:cNvPr>
          <p:cNvSpPr>
            <a:spLocks noGrp="1"/>
          </p:cNvSpPr>
          <p:nvPr>
            <p:ph type="sldNum" sz="quarter" idx="12"/>
          </p:nvPr>
        </p:nvSpPr>
        <p:spPr/>
        <p:txBody>
          <a:bodyPr/>
          <a:lstStyle/>
          <a:p>
            <a:pPr>
              <a:defRPr/>
            </a:pPr>
            <a:fld id="{7FDA73D2-99EC-487B-94A4-2B3B7778F213}" type="slidenum">
              <a:rPr lang="tr-TR" smtClean="0"/>
              <a:pPr>
                <a:defRPr/>
              </a:pPr>
              <a:t>‹#›</a:t>
            </a:fld>
            <a:endParaRPr lang="tr-TR"/>
          </a:p>
        </p:txBody>
      </p:sp>
    </p:spTree>
    <p:extLst>
      <p:ext uri="{BB962C8B-B14F-4D97-AF65-F5344CB8AC3E}">
        <p14:creationId xmlns:p14="http://schemas.microsoft.com/office/powerpoint/2010/main" val="4204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2DC183A-10EA-4220-BBC6-5ABCEA655A28}"/>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A8BA09B-C19C-4F81-89BF-80161C68A657}"/>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565D076-9DBC-4D70-8D0C-FFD3125662DF}"/>
              </a:ext>
            </a:extLst>
          </p:cNvPr>
          <p:cNvSpPr>
            <a:spLocks noGrp="1"/>
          </p:cNvSpPr>
          <p:nvPr>
            <p:ph type="dt" sz="half" idx="10"/>
          </p:nvPr>
        </p:nvSpPr>
        <p:spPr/>
        <p:txBody>
          <a:bodyPr/>
          <a:lstStyle/>
          <a:p>
            <a:pPr>
              <a:defRPr/>
            </a:pPr>
            <a:fld id="{49F2D027-A22B-40DA-98FC-8C995B4D1AAD}"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97CECBCE-EBB9-449C-BE8F-35224D84BFC3}"/>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8DC4B3A6-5B8B-4FEE-B075-4620C3442805}"/>
              </a:ext>
            </a:extLst>
          </p:cNvPr>
          <p:cNvSpPr>
            <a:spLocks noGrp="1"/>
          </p:cNvSpPr>
          <p:nvPr>
            <p:ph type="sldNum" sz="quarter" idx="12"/>
          </p:nvPr>
        </p:nvSpPr>
        <p:spPr/>
        <p:txBody>
          <a:bodyPr/>
          <a:lstStyle/>
          <a:p>
            <a:pPr>
              <a:defRPr/>
            </a:pPr>
            <a:fld id="{733A4556-421E-421C-9B2E-76C0711EA6FD}" type="slidenum">
              <a:rPr lang="tr-TR" smtClean="0"/>
              <a:pPr>
                <a:defRPr/>
              </a:pPr>
              <a:t>‹#›</a:t>
            </a:fld>
            <a:endParaRPr lang="tr-TR"/>
          </a:p>
        </p:txBody>
      </p:sp>
    </p:spTree>
    <p:extLst>
      <p:ext uri="{BB962C8B-B14F-4D97-AF65-F5344CB8AC3E}">
        <p14:creationId xmlns:p14="http://schemas.microsoft.com/office/powerpoint/2010/main" val="694427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ABD8B6C3-6A1B-4775-8F2B-4A8AC608E2C6}" type="datetimeFigureOut">
              <a:rPr lang="tr-TR" smtClean="0"/>
              <a:pPr>
                <a:defRPr/>
              </a:pPr>
              <a:t>17.09.2019</a:t>
            </a:fld>
            <a:endParaRPr lang="tr-TR"/>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tr-TR"/>
          </a:p>
        </p:txBody>
      </p:sp>
      <p:sp>
        <p:nvSpPr>
          <p:cNvPr id="6" name="Slide Number Placeholder 5"/>
          <p:cNvSpPr>
            <a:spLocks noGrp="1"/>
          </p:cNvSpPr>
          <p:nvPr>
            <p:ph type="sldNum" sz="quarter" idx="12"/>
          </p:nvPr>
        </p:nvSpPr>
        <p:spPr>
          <a:xfrm>
            <a:off x="7915603" y="5410200"/>
            <a:ext cx="578317" cy="365125"/>
          </a:xfrm>
        </p:spPr>
        <p:txBody>
          <a:bodyPr/>
          <a:lstStyle/>
          <a:p>
            <a:pPr>
              <a:defRPr/>
            </a:pPr>
            <a:fld id="{4D2B58A2-36E5-4DAD-B7F7-F386741C3BC7}" type="slidenum">
              <a:rPr lang="tr-TR" smtClean="0"/>
              <a:pPr>
                <a:defRPr/>
              </a:pPr>
              <a:t>‹#›</a:t>
            </a:fld>
            <a:endParaRPr lang="tr-TR"/>
          </a:p>
        </p:txBody>
      </p:sp>
    </p:spTree>
    <p:extLst>
      <p:ext uri="{BB962C8B-B14F-4D97-AF65-F5344CB8AC3E}">
        <p14:creationId xmlns:p14="http://schemas.microsoft.com/office/powerpoint/2010/main" val="2243492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a:t>Asıl başlık stilini düzenlemek için tıklayın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C20BEE42-EEAA-4037-A2CF-0F98793221A4}" type="datetimeFigureOut">
              <a:rPr lang="tr-TR" smtClean="0"/>
              <a:pPr>
                <a:defRPr/>
              </a:pPr>
              <a:t>17.09.2019</a:t>
            </a:fld>
            <a:endParaRPr lang="tr-TR"/>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tr-TR"/>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403100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873798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45330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56058" y="3073398"/>
            <a:ext cx="3658793"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3073398"/>
            <a:ext cx="3656408"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955935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69530899-5A17-45F9-B2E4-B037E9660DC6}"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9D4CAB01-70C7-4512-9B83-19358E8869A9}" type="slidenum">
              <a:rPr lang="tr-TR" smtClean="0"/>
              <a:pPr>
                <a:defRPr/>
              </a:pPr>
              <a:t>‹#›</a:t>
            </a:fld>
            <a:endParaRPr lang="tr-TR"/>
          </a:p>
        </p:txBody>
      </p:sp>
    </p:spTree>
    <p:extLst>
      <p:ext uri="{BB962C8B-B14F-4D97-AF65-F5344CB8AC3E}">
        <p14:creationId xmlns:p14="http://schemas.microsoft.com/office/powerpoint/2010/main" val="4010239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ED3A280-739B-4800-9817-2EF310692956}" type="datetimeFigureOut">
              <a:rPr lang="tr-TR" smtClean="0"/>
              <a:pPr>
                <a:defRPr/>
              </a:pPr>
              <a:t>17.09.2019</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5E41B1A0-7CB2-418B-9A22-0D77F71C2517}" type="slidenum">
              <a:rPr lang="tr-TR" smtClean="0"/>
              <a:pPr>
                <a:defRPr/>
              </a:pPr>
              <a:t>‹#›</a:t>
            </a:fld>
            <a:endParaRPr lang="tr-TR"/>
          </a:p>
        </p:txBody>
      </p:sp>
    </p:spTree>
    <p:extLst>
      <p:ext uri="{BB962C8B-B14F-4D97-AF65-F5344CB8AC3E}">
        <p14:creationId xmlns:p14="http://schemas.microsoft.com/office/powerpoint/2010/main" val="3352931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47860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74366-AEF3-4DEA-9D5C-203F59C7479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DA37DD6-9D8D-4E71-86B2-B5DDDA53DC5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094373C-B584-4378-A206-93F4D751F7CC}"/>
              </a:ext>
            </a:extLst>
          </p:cNvPr>
          <p:cNvSpPr>
            <a:spLocks noGrp="1"/>
          </p:cNvSpPr>
          <p:nvPr>
            <p:ph type="dt" sz="half" idx="10"/>
          </p:nvPr>
        </p:nvSpPr>
        <p:spPr/>
        <p:txBody>
          <a:bodyPr/>
          <a:lstStyle/>
          <a:p>
            <a:pPr>
              <a:defRPr/>
            </a:pPr>
            <a:fld id="{98617BB6-7DC3-468C-8A3E-3DF619779442}"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440D429F-8018-4014-ACFD-7A0810A6B595}"/>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47659198-05EF-4EA6-A1A6-FB866F0A6F57}"/>
              </a:ext>
            </a:extLst>
          </p:cNvPr>
          <p:cNvSpPr>
            <a:spLocks noGrp="1"/>
          </p:cNvSpPr>
          <p:nvPr>
            <p:ph type="sldNum" sz="quarter" idx="12"/>
          </p:nvPr>
        </p:nvSpPr>
        <p:spPr/>
        <p:txBody>
          <a:bodyPr/>
          <a:lstStyle/>
          <a:p>
            <a:pPr>
              <a:defRPr/>
            </a:pPr>
            <a:fld id="{3985F0A6-CF7A-4900-9994-0FA37EAFA28F}" type="slidenum">
              <a:rPr lang="tr-TR" smtClean="0"/>
              <a:pPr>
                <a:defRPr/>
              </a:pPr>
              <a:t>‹#›</a:t>
            </a:fld>
            <a:endParaRPr lang="tr-TR"/>
          </a:p>
        </p:txBody>
      </p:sp>
    </p:spTree>
    <p:extLst>
      <p:ext uri="{BB962C8B-B14F-4D97-AF65-F5344CB8AC3E}">
        <p14:creationId xmlns:p14="http://schemas.microsoft.com/office/powerpoint/2010/main" val="2036564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7873784-5508-4F5A-BF74-5BD465717B37}"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B5A67DE-F0F0-4781-B3FF-51611884DB82}" type="slidenum">
              <a:rPr lang="tr-TR" smtClean="0"/>
              <a:pPr>
                <a:defRPr/>
              </a:pPr>
              <a:t>‹#›</a:t>
            </a:fld>
            <a:endParaRPr lang="tr-TR"/>
          </a:p>
        </p:txBody>
      </p:sp>
    </p:spTree>
    <p:extLst>
      <p:ext uri="{BB962C8B-B14F-4D97-AF65-F5344CB8AC3E}">
        <p14:creationId xmlns:p14="http://schemas.microsoft.com/office/powerpoint/2010/main" val="3972184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73802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389549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906259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078244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183116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lvl1pPr>
              <a:defRPr cap="all" baseline="0"/>
            </a:lvl1pPr>
          </a:lstStyle>
          <a:p>
            <a:pPr>
              <a:defRPr/>
            </a:pPr>
            <a:endParaRPr lang="tr-TR"/>
          </a:p>
        </p:txBody>
      </p:sp>
      <p:sp>
        <p:nvSpPr>
          <p:cNvPr id="5" name="Slide Number Placeholder 4"/>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887675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703220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67535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A3205C-BAFC-482C-9874-275DAAB57894}"/>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E00B985-1FD4-48F9-A8D4-EB898E8939F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2C30AB5-A6EE-4F39-A21F-0368E2E35D32}"/>
              </a:ext>
            </a:extLst>
          </p:cNvPr>
          <p:cNvSpPr>
            <a:spLocks noGrp="1"/>
          </p:cNvSpPr>
          <p:nvPr>
            <p:ph type="dt" sz="half" idx="10"/>
          </p:nvPr>
        </p:nvSpPr>
        <p:spPr/>
        <p:txBody>
          <a:bodyPr/>
          <a:lstStyle/>
          <a:p>
            <a:pPr>
              <a:defRPr/>
            </a:pPr>
            <a:fld id="{FD1333C2-DC89-4082-AB23-E97CB2C0F7E1}"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3AC7E1AA-81EE-46FB-82EE-E16855B21B06}"/>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EF0DBA69-3A27-450D-A567-DF924A741ED3}"/>
              </a:ext>
            </a:extLst>
          </p:cNvPr>
          <p:cNvSpPr>
            <a:spLocks noGrp="1"/>
          </p:cNvSpPr>
          <p:nvPr>
            <p:ph type="sldNum" sz="quarter" idx="12"/>
          </p:nvPr>
        </p:nvSpPr>
        <p:spPr/>
        <p:txBody>
          <a:bodyPr/>
          <a:lstStyle/>
          <a:p>
            <a:pPr>
              <a:defRPr/>
            </a:pPr>
            <a:fld id="{7FDA73D2-99EC-487B-94A4-2B3B7778F213}" type="slidenum">
              <a:rPr lang="tr-TR" smtClean="0"/>
              <a:pPr>
                <a:defRPr/>
              </a:pPr>
              <a:t>‹#›</a:t>
            </a:fld>
            <a:endParaRPr lang="tr-TR"/>
          </a:p>
        </p:txBody>
      </p:sp>
    </p:spTree>
    <p:extLst>
      <p:ext uri="{BB962C8B-B14F-4D97-AF65-F5344CB8AC3E}">
        <p14:creationId xmlns:p14="http://schemas.microsoft.com/office/powerpoint/2010/main" val="18697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AEBB37-43A5-48C0-95FD-E2C9D983EBC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3CDF947-502A-448C-880F-0A3D930F4070}"/>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0FA2A84-94B4-41D8-9600-02CE61B44052}"/>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2750414-8CF8-45F5-B593-5979529A8536}"/>
              </a:ext>
            </a:extLst>
          </p:cNvPr>
          <p:cNvSpPr>
            <a:spLocks noGrp="1"/>
          </p:cNvSpPr>
          <p:nvPr>
            <p:ph type="dt" sz="half" idx="10"/>
          </p:nvPr>
        </p:nvSpPr>
        <p:spPr/>
        <p:txBody>
          <a:bodyPr/>
          <a:lstStyle/>
          <a:p>
            <a:pPr>
              <a:defRPr/>
            </a:pPr>
            <a:fld id="{C5E06B4B-402B-44DE-A586-F7BB749E6819}"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6356310E-1570-488C-9E41-339F1F7F07FB}"/>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E904862A-391E-480D-AD6E-1A24EC77FC73}"/>
              </a:ext>
            </a:extLst>
          </p:cNvPr>
          <p:cNvSpPr>
            <a:spLocks noGrp="1"/>
          </p:cNvSpPr>
          <p:nvPr>
            <p:ph type="sldNum" sz="quarter" idx="12"/>
          </p:nvPr>
        </p:nvSpPr>
        <p:spPr/>
        <p:txBody>
          <a:bodyPr/>
          <a:lstStyle/>
          <a:p>
            <a:pPr>
              <a:defRPr/>
            </a:pPr>
            <a:fld id="{497D381F-C41B-4BE3-8A81-8D50D4DD56E2}" type="slidenum">
              <a:rPr lang="tr-TR" smtClean="0"/>
              <a:pPr>
                <a:defRPr/>
              </a:pPr>
              <a:t>‹#›</a:t>
            </a:fld>
            <a:endParaRPr lang="tr-TR"/>
          </a:p>
        </p:txBody>
      </p:sp>
    </p:spTree>
    <p:extLst>
      <p:ext uri="{BB962C8B-B14F-4D97-AF65-F5344CB8AC3E}">
        <p14:creationId xmlns:p14="http://schemas.microsoft.com/office/powerpoint/2010/main" val="202182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5C8F61-106F-4590-9BAA-0E1E7D019EB1}"/>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1EE25D9-EB7E-463B-8701-EBBA9750CC6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B42A7DE-DC39-4146-A021-462D1E6AA379}"/>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5964320-3E0B-4C22-BE0B-3809F14EDA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5F18BDF-1546-43AD-8685-F74983F9EC32}"/>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F67B5E7-D0CA-43C4-9CCF-D510AA4649CF}"/>
              </a:ext>
            </a:extLst>
          </p:cNvPr>
          <p:cNvSpPr>
            <a:spLocks noGrp="1"/>
          </p:cNvSpPr>
          <p:nvPr>
            <p:ph type="dt" sz="half" idx="10"/>
          </p:nvPr>
        </p:nvSpPr>
        <p:spPr/>
        <p:txBody>
          <a:bodyPr/>
          <a:lstStyle/>
          <a:p>
            <a:pPr>
              <a:defRPr/>
            </a:pPr>
            <a:fld id="{DEBD30CA-6822-407B-8D02-14A6F8AA025E}" type="datetimeFigureOut">
              <a:rPr lang="tr-TR" smtClean="0"/>
              <a:pPr>
                <a:defRPr/>
              </a:pPr>
              <a:t>17.09.2019</a:t>
            </a:fld>
            <a:endParaRPr lang="tr-TR"/>
          </a:p>
        </p:txBody>
      </p:sp>
      <p:sp>
        <p:nvSpPr>
          <p:cNvPr id="8" name="Alt Bilgi Yer Tutucusu 7">
            <a:extLst>
              <a:ext uri="{FF2B5EF4-FFF2-40B4-BE49-F238E27FC236}">
                <a16:creationId xmlns:a16="http://schemas.microsoft.com/office/drawing/2014/main" id="{CF28E3F8-B87A-4E05-B26C-C33A3D7A0485}"/>
              </a:ext>
            </a:extLst>
          </p:cNvPr>
          <p:cNvSpPr>
            <a:spLocks noGrp="1"/>
          </p:cNvSpPr>
          <p:nvPr>
            <p:ph type="ftr" sz="quarter" idx="11"/>
          </p:nvPr>
        </p:nvSpPr>
        <p:spPr/>
        <p:txBody>
          <a:bodyPr/>
          <a:lstStyle/>
          <a:p>
            <a:pPr>
              <a:defRPr/>
            </a:pPr>
            <a:endParaRPr lang="tr-TR"/>
          </a:p>
        </p:txBody>
      </p:sp>
      <p:sp>
        <p:nvSpPr>
          <p:cNvPr id="9" name="Slayt Numarası Yer Tutucusu 8">
            <a:extLst>
              <a:ext uri="{FF2B5EF4-FFF2-40B4-BE49-F238E27FC236}">
                <a16:creationId xmlns:a16="http://schemas.microsoft.com/office/drawing/2014/main" id="{5DF70F35-8B98-48AD-8687-5AB67E773DB0}"/>
              </a:ext>
            </a:extLst>
          </p:cNvPr>
          <p:cNvSpPr>
            <a:spLocks noGrp="1"/>
          </p:cNvSpPr>
          <p:nvPr>
            <p:ph type="sldNum" sz="quarter" idx="12"/>
          </p:nvPr>
        </p:nvSpPr>
        <p:spPr/>
        <p:txBody>
          <a:bodyPr/>
          <a:lstStyle/>
          <a:p>
            <a:pPr>
              <a:defRPr/>
            </a:pPr>
            <a:fld id="{C1EC9CEE-D5C0-4E35-8702-0C82A0CAE01B}" type="slidenum">
              <a:rPr lang="tr-TR" smtClean="0"/>
              <a:pPr>
                <a:defRPr/>
              </a:pPr>
              <a:t>‹#›</a:t>
            </a:fld>
            <a:endParaRPr lang="tr-TR"/>
          </a:p>
        </p:txBody>
      </p:sp>
    </p:spTree>
    <p:extLst>
      <p:ext uri="{BB962C8B-B14F-4D97-AF65-F5344CB8AC3E}">
        <p14:creationId xmlns:p14="http://schemas.microsoft.com/office/powerpoint/2010/main" val="415869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9E8F26-D9E9-4569-BC3B-6AE00A68D02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D0F1D5F-4721-45DF-87B8-B306B25A2623}"/>
              </a:ext>
            </a:extLst>
          </p:cNvPr>
          <p:cNvSpPr>
            <a:spLocks noGrp="1"/>
          </p:cNvSpPr>
          <p:nvPr>
            <p:ph type="dt" sz="half" idx="10"/>
          </p:nvPr>
        </p:nvSpPr>
        <p:spPr/>
        <p:txBody>
          <a:bodyPr/>
          <a:lstStyle/>
          <a:p>
            <a:pPr>
              <a:defRPr/>
            </a:pPr>
            <a:fld id="{27D30008-CB3A-4920-8C29-41E090D689B1}" type="datetimeFigureOut">
              <a:rPr lang="tr-TR" smtClean="0"/>
              <a:pPr>
                <a:defRPr/>
              </a:pPr>
              <a:t>17.09.2019</a:t>
            </a:fld>
            <a:endParaRPr lang="tr-TR"/>
          </a:p>
        </p:txBody>
      </p:sp>
      <p:sp>
        <p:nvSpPr>
          <p:cNvPr id="4" name="Alt Bilgi Yer Tutucusu 3">
            <a:extLst>
              <a:ext uri="{FF2B5EF4-FFF2-40B4-BE49-F238E27FC236}">
                <a16:creationId xmlns:a16="http://schemas.microsoft.com/office/drawing/2014/main" id="{1BFCC296-ABAD-4FAA-8112-CF483C465FE7}"/>
              </a:ext>
            </a:extLst>
          </p:cNvPr>
          <p:cNvSpPr>
            <a:spLocks noGrp="1"/>
          </p:cNvSpPr>
          <p:nvPr>
            <p:ph type="ftr" sz="quarter" idx="11"/>
          </p:nvPr>
        </p:nvSpPr>
        <p:spPr/>
        <p:txBody>
          <a:bodyPr/>
          <a:lstStyle/>
          <a:p>
            <a:pPr>
              <a:defRPr/>
            </a:pPr>
            <a:endParaRPr lang="tr-TR"/>
          </a:p>
        </p:txBody>
      </p:sp>
      <p:sp>
        <p:nvSpPr>
          <p:cNvPr id="5" name="Slayt Numarası Yer Tutucusu 4">
            <a:extLst>
              <a:ext uri="{FF2B5EF4-FFF2-40B4-BE49-F238E27FC236}">
                <a16:creationId xmlns:a16="http://schemas.microsoft.com/office/drawing/2014/main" id="{856689C7-7BEB-4279-971B-FE12A57CC6E0}"/>
              </a:ext>
            </a:extLst>
          </p:cNvPr>
          <p:cNvSpPr>
            <a:spLocks noGrp="1"/>
          </p:cNvSpPr>
          <p:nvPr>
            <p:ph type="sldNum" sz="quarter" idx="12"/>
          </p:nvPr>
        </p:nvSpPr>
        <p:spPr/>
        <p:txBody>
          <a:bodyPr/>
          <a:lstStyle/>
          <a:p>
            <a:pPr>
              <a:defRPr/>
            </a:pPr>
            <a:fld id="{A4067611-D0A0-42EA-A46C-931FE5150F56}" type="slidenum">
              <a:rPr lang="tr-TR" smtClean="0"/>
              <a:pPr>
                <a:defRPr/>
              </a:pPr>
              <a:t>‹#›</a:t>
            </a:fld>
            <a:endParaRPr lang="tr-TR"/>
          </a:p>
        </p:txBody>
      </p:sp>
    </p:spTree>
    <p:extLst>
      <p:ext uri="{BB962C8B-B14F-4D97-AF65-F5344CB8AC3E}">
        <p14:creationId xmlns:p14="http://schemas.microsoft.com/office/powerpoint/2010/main" val="184791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C10E397-CDA6-448F-9193-9EB03FEB72F2}"/>
              </a:ext>
            </a:extLst>
          </p:cNvPr>
          <p:cNvSpPr>
            <a:spLocks noGrp="1"/>
          </p:cNvSpPr>
          <p:nvPr>
            <p:ph type="dt" sz="half" idx="10"/>
          </p:nvPr>
        </p:nvSpPr>
        <p:spPr/>
        <p:txBody>
          <a:bodyPr/>
          <a:lstStyle/>
          <a:p>
            <a:pPr>
              <a:defRPr/>
            </a:pPr>
            <a:fld id="{A8EEEAF1-036C-4295-B4C1-909DE582827B}" type="datetimeFigureOut">
              <a:rPr lang="tr-TR" smtClean="0"/>
              <a:pPr>
                <a:defRPr/>
              </a:pPr>
              <a:t>17.09.2019</a:t>
            </a:fld>
            <a:endParaRPr lang="tr-TR"/>
          </a:p>
        </p:txBody>
      </p:sp>
      <p:sp>
        <p:nvSpPr>
          <p:cNvPr id="3" name="Alt Bilgi Yer Tutucusu 2">
            <a:extLst>
              <a:ext uri="{FF2B5EF4-FFF2-40B4-BE49-F238E27FC236}">
                <a16:creationId xmlns:a16="http://schemas.microsoft.com/office/drawing/2014/main" id="{94CA1588-167A-46EE-A220-082D02E0D21E}"/>
              </a:ext>
            </a:extLst>
          </p:cNvPr>
          <p:cNvSpPr>
            <a:spLocks noGrp="1"/>
          </p:cNvSpPr>
          <p:nvPr>
            <p:ph type="ftr" sz="quarter" idx="11"/>
          </p:nvPr>
        </p:nvSpPr>
        <p:spPr/>
        <p:txBody>
          <a:bodyPr/>
          <a:lstStyle/>
          <a:p>
            <a:pPr>
              <a:defRPr/>
            </a:pPr>
            <a:endParaRPr lang="tr-TR"/>
          </a:p>
        </p:txBody>
      </p:sp>
      <p:sp>
        <p:nvSpPr>
          <p:cNvPr id="4" name="Slayt Numarası Yer Tutucusu 3">
            <a:extLst>
              <a:ext uri="{FF2B5EF4-FFF2-40B4-BE49-F238E27FC236}">
                <a16:creationId xmlns:a16="http://schemas.microsoft.com/office/drawing/2014/main" id="{84FF79F6-9DA5-416E-850D-0E7B470B2672}"/>
              </a:ext>
            </a:extLst>
          </p:cNvPr>
          <p:cNvSpPr>
            <a:spLocks noGrp="1"/>
          </p:cNvSpPr>
          <p:nvPr>
            <p:ph type="sldNum" sz="quarter" idx="12"/>
          </p:nvPr>
        </p:nvSpPr>
        <p:spPr/>
        <p:txBody>
          <a:bodyPr/>
          <a:lstStyle/>
          <a:p>
            <a:pPr>
              <a:defRPr/>
            </a:pPr>
            <a:fld id="{4DD7B8FF-1885-49D1-BB7C-6E1A3C4ED70F}" type="slidenum">
              <a:rPr lang="tr-TR" smtClean="0"/>
              <a:pPr>
                <a:defRPr/>
              </a:pPr>
              <a:t>‹#›</a:t>
            </a:fld>
            <a:endParaRPr lang="tr-TR"/>
          </a:p>
        </p:txBody>
      </p:sp>
    </p:spTree>
    <p:extLst>
      <p:ext uri="{BB962C8B-B14F-4D97-AF65-F5344CB8AC3E}">
        <p14:creationId xmlns:p14="http://schemas.microsoft.com/office/powerpoint/2010/main" val="218954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E52A2E-BA1A-4A45-A27B-69C2C6A7FB4A}"/>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573FF0F-9988-4932-B7CE-FA0CB758C97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F2C99A0-6200-42B5-AC52-7C260F48F4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958ADA7-77AF-4566-A293-90CD51229FD3}"/>
              </a:ext>
            </a:extLst>
          </p:cNvPr>
          <p:cNvSpPr>
            <a:spLocks noGrp="1"/>
          </p:cNvSpPr>
          <p:nvPr>
            <p:ph type="dt" sz="half" idx="10"/>
          </p:nvPr>
        </p:nvSpPr>
        <p:spPr/>
        <p:txBody>
          <a:bodyPr/>
          <a:lstStyle/>
          <a:p>
            <a:pPr>
              <a:defRPr/>
            </a:pPr>
            <a:fld id="{F912CC2B-AAEE-4011-8593-F5CEB7F19883}"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0DE313D6-8E1D-417B-8933-2D5B6B958C58}"/>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4C2A42E1-F51B-4150-B6D7-D971A3422C73}"/>
              </a:ext>
            </a:extLst>
          </p:cNvPr>
          <p:cNvSpPr>
            <a:spLocks noGrp="1"/>
          </p:cNvSpPr>
          <p:nvPr>
            <p:ph type="sldNum" sz="quarter" idx="12"/>
          </p:nvPr>
        </p:nvSpPr>
        <p:spPr/>
        <p:txBody>
          <a:bodyPr/>
          <a:lstStyle/>
          <a:p>
            <a:pPr>
              <a:defRPr/>
            </a:pPr>
            <a:fld id="{ED9CE8ED-CFD5-4F08-A238-5116A26F243D}" type="slidenum">
              <a:rPr lang="tr-TR" smtClean="0"/>
              <a:pPr>
                <a:defRPr/>
              </a:pPr>
              <a:t>‹#›</a:t>
            </a:fld>
            <a:endParaRPr lang="tr-TR"/>
          </a:p>
        </p:txBody>
      </p:sp>
    </p:spTree>
    <p:extLst>
      <p:ext uri="{BB962C8B-B14F-4D97-AF65-F5344CB8AC3E}">
        <p14:creationId xmlns:p14="http://schemas.microsoft.com/office/powerpoint/2010/main" val="257954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F7602A-E25A-47E8-A2F4-B96FA82311DA}"/>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D874DE5-3515-4FD5-A011-98486C371ED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B1F30A88-4B14-40CC-B46B-9920F70D1D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94613DE-ADE0-4225-99CC-C76B4BE60252}"/>
              </a:ext>
            </a:extLst>
          </p:cNvPr>
          <p:cNvSpPr>
            <a:spLocks noGrp="1"/>
          </p:cNvSpPr>
          <p:nvPr>
            <p:ph type="dt" sz="half" idx="10"/>
          </p:nvPr>
        </p:nvSpPr>
        <p:spPr/>
        <p:txBody>
          <a:bodyPr/>
          <a:lstStyle/>
          <a:p>
            <a:pPr>
              <a:defRPr/>
            </a:pPr>
            <a:fld id="{489BACD3-983C-4D4F-A4A3-8250ED1697CB}"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681F12CB-128A-409F-B1AE-E2368756DE82}"/>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E5885B75-EC86-4386-80DF-7B4C78D0BE32}"/>
              </a:ext>
            </a:extLst>
          </p:cNvPr>
          <p:cNvSpPr>
            <a:spLocks noGrp="1"/>
          </p:cNvSpPr>
          <p:nvPr>
            <p:ph type="sldNum" sz="quarter" idx="12"/>
          </p:nvPr>
        </p:nvSpPr>
        <p:spPr/>
        <p:txBody>
          <a:bodyPr/>
          <a:lstStyle/>
          <a:p>
            <a:pPr>
              <a:defRPr/>
            </a:pPr>
            <a:fld id="{B45D57FB-7581-4128-99BE-05220E99E379}" type="slidenum">
              <a:rPr lang="tr-TR" smtClean="0"/>
              <a:pPr>
                <a:defRPr/>
              </a:pPr>
              <a:t>‹#›</a:t>
            </a:fld>
            <a:endParaRPr lang="tr-TR"/>
          </a:p>
        </p:txBody>
      </p:sp>
    </p:spTree>
    <p:extLst>
      <p:ext uri="{BB962C8B-B14F-4D97-AF65-F5344CB8AC3E}">
        <p14:creationId xmlns:p14="http://schemas.microsoft.com/office/powerpoint/2010/main" val="283871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0D0D56B-F9E0-420E-B0BC-B943F56A917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CA82F8C-8A5B-4631-BFB3-219D2C17313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34DCAE7-7C24-478C-812D-213040D5BDD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D1333C2-DC89-4082-AB23-E97CB2C0F7E1}"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5B6B9707-2D5F-44A4-9F7C-C186C259D94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tr-TR"/>
          </a:p>
        </p:txBody>
      </p:sp>
      <p:sp>
        <p:nvSpPr>
          <p:cNvPr id="6" name="Slayt Numarası Yer Tutucusu 5">
            <a:extLst>
              <a:ext uri="{FF2B5EF4-FFF2-40B4-BE49-F238E27FC236}">
                <a16:creationId xmlns:a16="http://schemas.microsoft.com/office/drawing/2014/main" id="{73BCEFCD-4ED5-4989-98D7-8BDC573EB6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FDA73D2-99EC-487B-94A4-2B3B7778F213}" type="slidenum">
              <a:rPr lang="tr-TR" smtClean="0"/>
              <a:pPr>
                <a:defRPr/>
              </a:pPr>
              <a:t>‹#›</a:t>
            </a:fld>
            <a:endParaRPr lang="tr-TR"/>
          </a:p>
        </p:txBody>
      </p:sp>
    </p:spTree>
    <p:extLst>
      <p:ext uri="{BB962C8B-B14F-4D97-AF65-F5344CB8AC3E}">
        <p14:creationId xmlns:p14="http://schemas.microsoft.com/office/powerpoint/2010/main" val="6767318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80930917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6.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4.wmf"/><Relationship Id="rId5" Type="http://schemas.openxmlformats.org/officeDocument/2006/relationships/oleObject" Target="../embeddings/oleObject22.bin"/><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6.wmf"/><Relationship Id="rId5" Type="http://schemas.openxmlformats.org/officeDocument/2006/relationships/oleObject" Target="../embeddings/oleObject24.bin"/><Relationship Id="rId10" Type="http://schemas.openxmlformats.org/officeDocument/2006/relationships/image" Target="../media/image28.wmf"/><Relationship Id="rId4" Type="http://schemas.openxmlformats.org/officeDocument/2006/relationships/image" Target="../media/image25.emf"/><Relationship Id="rId9"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0.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2.wmf"/><Relationship Id="rId4" Type="http://schemas.openxmlformats.org/officeDocument/2006/relationships/image" Target="../media/image29.emf"/><Relationship Id="rId9"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5.wmf"/><Relationship Id="rId5" Type="http://schemas.openxmlformats.org/officeDocument/2006/relationships/oleObject" Target="../embeddings/oleObject33.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2.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9.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1.wmf"/><Relationship Id="rId4" Type="http://schemas.openxmlformats.org/officeDocument/2006/relationships/image" Target="../media/image38.emf"/><Relationship Id="rId9"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9.bin"/><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p:nvPr>
        </p:nvSpPr>
        <p:spPr>
          <a:xfrm>
            <a:off x="1187624" y="3158083"/>
            <a:ext cx="7772400" cy="1470025"/>
          </a:xfrm>
        </p:spPr>
        <p:txBody>
          <a:bodyPr>
            <a:noAutofit/>
          </a:bodyPr>
          <a:lstStyle/>
          <a:p>
            <a:pPr algn="ctr" eaLnBrk="1" hangingPunct="1">
              <a:lnSpc>
                <a:spcPct val="135000"/>
              </a:lnSpc>
            </a:pPr>
            <a:r>
              <a:rPr lang="tr-TR" sz="3600" dirty="0"/>
              <a:t>TEMEL ELEKTRİK-ELEKTRONİK</a:t>
            </a:r>
            <a:br>
              <a:rPr lang="tr-TR" sz="3600"/>
            </a:br>
            <a:endParaRPr lang="tr-TR" sz="3600" dirty="0"/>
          </a:p>
        </p:txBody>
      </p:sp>
      <p:sp>
        <p:nvSpPr>
          <p:cNvPr id="13314" name="2 Alt Başlık"/>
          <p:cNvSpPr>
            <a:spLocks noGrp="1"/>
          </p:cNvSpPr>
          <p:nvPr>
            <p:ph type="subTitle" idx="1"/>
          </p:nvPr>
        </p:nvSpPr>
        <p:spPr>
          <a:xfrm>
            <a:off x="2534426" y="4941168"/>
            <a:ext cx="5078796" cy="864096"/>
          </a:xfrm>
        </p:spPr>
        <p:txBody>
          <a:bodyPr>
            <a:normAutofit/>
          </a:bodyPr>
          <a:lstStyle/>
          <a:p>
            <a:pPr algn="ctr">
              <a:lnSpc>
                <a:spcPct val="145000"/>
              </a:lnSpc>
              <a:spcBef>
                <a:spcPct val="0"/>
              </a:spcBef>
            </a:pPr>
            <a:r>
              <a:rPr lang="tr-TR" sz="3200" dirty="0">
                <a:solidFill>
                  <a:schemeClr val="tx1"/>
                </a:solidFill>
                <a:latin typeface="+mj-lt"/>
                <a:ea typeface="+mj-ea"/>
                <a:cs typeface="+mj-cs"/>
              </a:rPr>
              <a:t>ÖĞR.GÖR.SEDAT ERSÖZ</a:t>
            </a:r>
          </a:p>
        </p:txBody>
      </p:sp>
      <p:sp>
        <p:nvSpPr>
          <p:cNvPr id="13315" name="1 Başlık"/>
          <p:cNvSpPr txBox="1">
            <a:spLocks/>
          </p:cNvSpPr>
          <p:nvPr/>
        </p:nvSpPr>
        <p:spPr bwMode="auto">
          <a:xfrm>
            <a:off x="1187624" y="777808"/>
            <a:ext cx="7772400" cy="1470025"/>
          </a:xfrm>
          <a:prstGeom prst="rect">
            <a:avLst/>
          </a:prstGeom>
          <a:noFill/>
          <a:ln w="9525">
            <a:noFill/>
            <a:miter lim="800000"/>
            <a:headEnd/>
            <a:tailEnd/>
          </a:ln>
        </p:spPr>
        <p:txBody>
          <a:bodyPr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BANDIRMA ONYEDİ EYLÜL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ÜNİVERSİTESİ</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tr-TR" sz="3200" b="0" i="0" u="none" strike="noStrike" kern="1200" cap="none" spc="0" normalizeH="0" baseline="0" noProof="0" dirty="0">
                <a:ln>
                  <a:noFill/>
                </a:ln>
                <a:solidFill>
                  <a:prstClr val="white"/>
                </a:solidFill>
                <a:effectLst/>
                <a:uLnTx/>
                <a:uFillTx/>
                <a:latin typeface="Calibri" pitchFamily="34" charset="0"/>
                <a:ea typeface="+mn-ea"/>
                <a:cs typeface="+mn-cs"/>
              </a:rPr>
              <a:t>Bandırma Meslek Yüksekokulu</a:t>
            </a:r>
            <a:endPar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33" name="2 İçerik Yer Tutucusu"/>
          <p:cNvSpPr>
            <a:spLocks noGrp="1"/>
          </p:cNvSpPr>
          <p:nvPr>
            <p:ph idx="4294967295"/>
          </p:nvPr>
        </p:nvSpPr>
        <p:spPr>
          <a:xfrm>
            <a:off x="0" y="981075"/>
            <a:ext cx="8928100" cy="5543550"/>
          </a:xfrm>
        </p:spPr>
        <p:txBody>
          <a:bodyPr/>
          <a:lstStyle/>
          <a:p>
            <a:pPr marL="87313" indent="3175">
              <a:buFont typeface="Arial" charset="0"/>
              <a:buNone/>
            </a:pPr>
            <a:r>
              <a:rPr lang="tr-TR" sz="2000" b="1"/>
              <a:t>ÖRNEK-10:</a:t>
            </a:r>
            <a:endParaRPr lang="tr-TR" sz="2000"/>
          </a:p>
          <a:p>
            <a:pPr marL="87313" indent="3175">
              <a:buFont typeface="Arial" charset="0"/>
              <a:buNone/>
            </a:pPr>
            <a:r>
              <a:rPr lang="tr-TR" sz="2000"/>
              <a:t>Aşağıdaki şekilde R</a:t>
            </a:r>
            <a:r>
              <a:rPr lang="tr-TR" sz="2000" baseline="-25000"/>
              <a:t>L</a:t>
            </a:r>
            <a:r>
              <a:rPr lang="tr-TR" sz="2000"/>
              <a:t> direnci yokken, R</a:t>
            </a:r>
            <a:r>
              <a:rPr lang="tr-TR" sz="2000" baseline="-25000"/>
              <a:t>L</a:t>
            </a:r>
            <a:r>
              <a:rPr lang="tr-TR" sz="2000"/>
              <a:t> direnci 10K</a:t>
            </a:r>
            <a:r>
              <a:rPr lang="tr-TR" sz="2000">
                <a:sym typeface="Symbol" pitchFamily="18" charset="2"/>
              </a:rPr>
              <a:t></a:t>
            </a:r>
            <a:r>
              <a:rPr lang="tr-TR" sz="2000"/>
              <a:t> ve 100K</a:t>
            </a:r>
            <a:r>
              <a:rPr lang="tr-TR" sz="2000">
                <a:sym typeface="Symbol" pitchFamily="18" charset="2"/>
              </a:rPr>
              <a:t></a:t>
            </a:r>
            <a:r>
              <a:rPr lang="tr-TR" sz="2000"/>
              <a:t> iken V</a:t>
            </a:r>
            <a:r>
              <a:rPr lang="tr-TR" sz="2000" baseline="-25000"/>
              <a:t>O</a:t>
            </a:r>
            <a:r>
              <a:rPr lang="tr-TR" sz="2000"/>
              <a:t> çıkış gerilimini bulunuz.</a:t>
            </a:r>
          </a:p>
        </p:txBody>
      </p:sp>
      <p:sp>
        <p:nvSpPr>
          <p:cNvPr id="119835" name="1 Başlık"/>
          <p:cNvSpPr>
            <a:spLocks/>
          </p:cNvSpPr>
          <p:nvPr/>
        </p:nvSpPr>
        <p:spPr bwMode="auto">
          <a:xfrm>
            <a:off x="179388" y="260350"/>
            <a:ext cx="8447087" cy="576263"/>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2. YÜKLEME ETKİSİ</a:t>
            </a:r>
            <a:r>
              <a:rPr lang="tr-TR" sz="3000">
                <a:latin typeface="Calibri" pitchFamily="34" charset="0"/>
              </a:rPr>
              <a:t> </a:t>
            </a:r>
          </a:p>
        </p:txBody>
      </p:sp>
      <p:sp>
        <p:nvSpPr>
          <p:cNvPr id="119836"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19837"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19838"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19839"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19840" name="Rectangle 9"/>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19841"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19842" name="Rectangle 11"/>
          <p:cNvSpPr>
            <a:spLocks noChangeArrowheads="1"/>
          </p:cNvSpPr>
          <p:nvPr/>
        </p:nvSpPr>
        <p:spPr bwMode="auto">
          <a:xfrm>
            <a:off x="0" y="2814638"/>
            <a:ext cx="184150" cy="366712"/>
          </a:xfrm>
          <a:prstGeom prst="rect">
            <a:avLst/>
          </a:prstGeom>
          <a:noFill/>
          <a:ln w="9525">
            <a:noFill/>
            <a:miter lim="800000"/>
            <a:headEnd/>
            <a:tailEnd/>
          </a:ln>
        </p:spPr>
        <p:txBody>
          <a:bodyPr wrap="none" anchor="ctr">
            <a:spAutoFit/>
          </a:bodyPr>
          <a:lstStyle/>
          <a:p>
            <a:endParaRPr lang="tr-TR"/>
          </a:p>
        </p:txBody>
      </p:sp>
      <p:sp>
        <p:nvSpPr>
          <p:cNvPr id="119843"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19844"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19845"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19846"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sp>
        <p:nvSpPr>
          <p:cNvPr id="119847" name="Rectangle 23"/>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tr-TR"/>
          </a:p>
        </p:txBody>
      </p:sp>
      <p:sp>
        <p:nvSpPr>
          <p:cNvPr id="119848"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19849" name="Rectangle 18"/>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tr-TR"/>
          </a:p>
        </p:txBody>
      </p:sp>
      <p:sp>
        <p:nvSpPr>
          <p:cNvPr id="119850" name="Rectangle 19"/>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tr-TR"/>
          </a:p>
        </p:txBody>
      </p:sp>
      <p:sp>
        <p:nvSpPr>
          <p:cNvPr id="119851" name="Rectangle 23"/>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graphicFrame>
        <p:nvGraphicFramePr>
          <p:cNvPr id="119830" name="Object 22"/>
          <p:cNvGraphicFramePr>
            <a:graphicFrameLocks noChangeAspect="1"/>
          </p:cNvGraphicFramePr>
          <p:nvPr/>
        </p:nvGraphicFramePr>
        <p:xfrm>
          <a:off x="179388" y="2516188"/>
          <a:ext cx="3527425" cy="3000375"/>
        </p:xfrm>
        <a:graphic>
          <a:graphicData uri="http://schemas.openxmlformats.org/presentationml/2006/ole">
            <mc:AlternateContent xmlns:mc="http://schemas.openxmlformats.org/markup-compatibility/2006">
              <mc:Choice xmlns:v="urn:schemas-microsoft-com:vml" Requires="v">
                <p:oleObj spid="_x0000_s119845" name="Visio" r:id="rId3" imgW="2824200" imgH="2202120" progId="Visio.Drawing.11">
                  <p:embed/>
                </p:oleObj>
              </mc:Choice>
              <mc:Fallback>
                <p:oleObj name="Visio" r:id="rId3" imgW="2824200" imgH="2202120" progId="Visio.Drawing.11">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516188"/>
                        <a:ext cx="3527425"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52" name="Rectangle 25"/>
          <p:cNvSpPr>
            <a:spLocks noChangeArrowheads="1"/>
          </p:cNvSpPr>
          <p:nvPr/>
        </p:nvSpPr>
        <p:spPr bwMode="auto">
          <a:xfrm>
            <a:off x="4067175" y="2192338"/>
            <a:ext cx="4826000" cy="1616075"/>
          </a:xfrm>
          <a:prstGeom prst="rect">
            <a:avLst/>
          </a:prstGeom>
          <a:noFill/>
          <a:ln w="9525">
            <a:noFill/>
            <a:miter lim="800000"/>
            <a:headEnd/>
            <a:tailEnd/>
          </a:ln>
        </p:spPr>
        <p:txBody>
          <a:bodyPr anchor="ctr">
            <a:spAutoFit/>
          </a:bodyPr>
          <a:lstStyle/>
          <a:p>
            <a:r>
              <a:rPr lang="tr-TR" sz="2000">
                <a:latin typeface="Calibri" pitchFamily="34" charset="0"/>
                <a:cs typeface="Times New Roman" pitchFamily="18" charset="0"/>
              </a:rPr>
              <a:t>ÇÖZÜM:</a:t>
            </a:r>
            <a:endParaRPr lang="tr-TR" sz="2000">
              <a:latin typeface="Calibri" pitchFamily="34" charset="0"/>
            </a:endParaRPr>
          </a:p>
          <a:p>
            <a:pPr eaLnBrk="0" hangingPunct="0"/>
            <a:endParaRPr lang="tr-TR" sz="2000">
              <a:latin typeface="Calibri" pitchFamily="34" charset="0"/>
            </a:endParaRPr>
          </a:p>
          <a:p>
            <a:pPr eaLnBrk="0" hangingPunct="0"/>
            <a:r>
              <a:rPr lang="tr-TR" sz="2000">
                <a:latin typeface="Calibri" pitchFamily="34" charset="0"/>
                <a:cs typeface="Times New Roman" pitchFamily="18" charset="0"/>
              </a:rPr>
              <a:t>R</a:t>
            </a:r>
            <a:r>
              <a:rPr lang="tr-TR" sz="2000" baseline="-30000">
                <a:latin typeface="Calibri" pitchFamily="34" charset="0"/>
                <a:cs typeface="Times New Roman" pitchFamily="18" charset="0"/>
              </a:rPr>
              <a:t>L</a:t>
            </a:r>
            <a:r>
              <a:rPr lang="tr-TR" sz="2000">
                <a:latin typeface="Calibri" pitchFamily="34" charset="0"/>
                <a:cs typeface="Times New Roman" pitchFamily="18" charset="0"/>
              </a:rPr>
              <a:t> direnci bağlı değilken (yüksüz iken) V</a:t>
            </a:r>
            <a:r>
              <a:rPr lang="tr-TR" sz="2000" baseline="-30000">
                <a:latin typeface="Calibri" pitchFamily="34" charset="0"/>
                <a:cs typeface="Times New Roman" pitchFamily="18" charset="0"/>
              </a:rPr>
              <a:t>O</a:t>
            </a:r>
            <a:r>
              <a:rPr lang="tr-TR" sz="2000">
                <a:latin typeface="Calibri" pitchFamily="34" charset="0"/>
                <a:cs typeface="Times New Roman" pitchFamily="18" charset="0"/>
              </a:rPr>
              <a:t> gerilimini aşağıdaki denklemden bulabiliriz.</a:t>
            </a:r>
            <a:endParaRPr lang="tr-TR" sz="2000">
              <a:latin typeface="Calibri" pitchFamily="34" charset="0"/>
            </a:endParaRPr>
          </a:p>
          <a:p>
            <a:pPr eaLnBrk="0" hangingPunct="0"/>
            <a:endParaRPr lang="tr-TR" sz="2000">
              <a:latin typeface="Calibri" pitchFamily="34" charset="0"/>
            </a:endParaRPr>
          </a:p>
        </p:txBody>
      </p:sp>
      <p:graphicFrame>
        <p:nvGraphicFramePr>
          <p:cNvPr id="119832" name="Object 24"/>
          <p:cNvGraphicFramePr>
            <a:graphicFrameLocks noChangeAspect="1"/>
          </p:cNvGraphicFramePr>
          <p:nvPr/>
        </p:nvGraphicFramePr>
        <p:xfrm>
          <a:off x="4140200" y="3789363"/>
          <a:ext cx="4824413" cy="760412"/>
        </p:xfrm>
        <a:graphic>
          <a:graphicData uri="http://schemas.openxmlformats.org/presentationml/2006/ole">
            <mc:AlternateContent xmlns:mc="http://schemas.openxmlformats.org/markup-compatibility/2006">
              <mc:Choice xmlns:v="urn:schemas-microsoft-com:vml" Requires="v">
                <p:oleObj spid="_x0000_s119846" name="Denklem" r:id="rId5" imgW="2895600" imgH="419100" progId="Equation.3">
                  <p:embed/>
                </p:oleObj>
              </mc:Choice>
              <mc:Fallback>
                <p:oleObj name="Denklem" r:id="rId5" imgW="2895600" imgH="419100" progId="Equation.3">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3789363"/>
                        <a:ext cx="4824413" cy="76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70" name="2 İçerik Yer Tutucusu"/>
          <p:cNvSpPr>
            <a:spLocks noGrp="1"/>
          </p:cNvSpPr>
          <p:nvPr>
            <p:ph idx="4294967295"/>
          </p:nvPr>
        </p:nvSpPr>
        <p:spPr>
          <a:xfrm>
            <a:off x="202050" y="1289694"/>
            <a:ext cx="8785225" cy="5543550"/>
          </a:xfrm>
        </p:spPr>
        <p:txBody>
          <a:bodyPr/>
          <a:lstStyle/>
          <a:p>
            <a:pPr marL="87313" indent="3175">
              <a:buFont typeface="Arial" charset="0"/>
              <a:buNone/>
            </a:pPr>
            <a:r>
              <a:rPr lang="tr-TR" sz="2200" dirty="0"/>
              <a:t>10K</a:t>
            </a:r>
            <a:r>
              <a:rPr lang="tr-TR" sz="2200" dirty="0">
                <a:sym typeface="Symbol" pitchFamily="18" charset="2"/>
              </a:rPr>
              <a:t></a:t>
            </a:r>
            <a:r>
              <a:rPr lang="tr-TR" sz="2200" dirty="0"/>
              <a:t>’luk R</a:t>
            </a:r>
            <a:r>
              <a:rPr lang="tr-TR" sz="2200" baseline="-25000" dirty="0"/>
              <a:t>L</a:t>
            </a:r>
            <a:r>
              <a:rPr lang="tr-TR" sz="2200" dirty="0"/>
              <a:t> yük direnci R</a:t>
            </a:r>
            <a:r>
              <a:rPr lang="tr-TR" sz="2200" baseline="-25000" dirty="0"/>
              <a:t>2</a:t>
            </a:r>
            <a:r>
              <a:rPr lang="tr-TR" sz="2200" dirty="0"/>
              <a:t> direncine paralel bağlanırsa V</a:t>
            </a:r>
            <a:r>
              <a:rPr lang="tr-TR" sz="2200" baseline="-25000" dirty="0"/>
              <a:t>O</a:t>
            </a:r>
            <a:r>
              <a:rPr lang="tr-TR" sz="2200" dirty="0"/>
              <a:t> gerilimini bulalım;</a:t>
            </a:r>
          </a:p>
          <a:p>
            <a:pPr marL="87313" indent="3175">
              <a:buFont typeface="Arial" charset="0"/>
              <a:buNone/>
            </a:pPr>
            <a:endParaRPr lang="tr-TR" sz="2200" dirty="0"/>
          </a:p>
          <a:p>
            <a:pPr marL="87313" indent="3175">
              <a:buFont typeface="Arial" charset="0"/>
              <a:buNone/>
            </a:pPr>
            <a:endParaRPr lang="tr-TR" sz="2200" dirty="0"/>
          </a:p>
          <a:p>
            <a:pPr marL="87313" indent="3175">
              <a:buFont typeface="Arial" charset="0"/>
              <a:buNone/>
            </a:pPr>
            <a:endParaRPr lang="tr-TR" sz="2200" dirty="0"/>
          </a:p>
          <a:p>
            <a:pPr marL="87313" indent="3175">
              <a:buFont typeface="Arial" charset="0"/>
              <a:buNone/>
            </a:pPr>
            <a:endParaRPr lang="tr-TR" sz="2200" dirty="0"/>
          </a:p>
          <a:p>
            <a:pPr marL="87313" indent="3175">
              <a:buFont typeface="Arial" charset="0"/>
              <a:buNone/>
            </a:pPr>
            <a:r>
              <a:rPr lang="tr-TR" sz="2200" dirty="0"/>
              <a:t>100K</a:t>
            </a:r>
            <a:r>
              <a:rPr lang="tr-TR" sz="2200" dirty="0">
                <a:sym typeface="Symbol" pitchFamily="18" charset="2"/>
              </a:rPr>
              <a:t></a:t>
            </a:r>
            <a:r>
              <a:rPr lang="tr-TR" sz="2200" dirty="0"/>
              <a:t>’luk R</a:t>
            </a:r>
            <a:r>
              <a:rPr lang="tr-TR" sz="2200" baseline="-25000" dirty="0"/>
              <a:t>L</a:t>
            </a:r>
            <a:r>
              <a:rPr lang="tr-TR" sz="2200" dirty="0"/>
              <a:t> yük direnci R</a:t>
            </a:r>
            <a:r>
              <a:rPr lang="tr-TR" sz="2200" baseline="-25000" dirty="0"/>
              <a:t>2</a:t>
            </a:r>
            <a:r>
              <a:rPr lang="tr-TR" sz="2200" dirty="0"/>
              <a:t> direncine paralel bağlanırsa V</a:t>
            </a:r>
            <a:r>
              <a:rPr lang="tr-TR" sz="2200" baseline="-25000" dirty="0"/>
              <a:t>O</a:t>
            </a:r>
            <a:r>
              <a:rPr lang="tr-TR" sz="2200" dirty="0"/>
              <a:t> gerilimini bulalım;</a:t>
            </a:r>
          </a:p>
        </p:txBody>
      </p:sp>
      <p:sp>
        <p:nvSpPr>
          <p:cNvPr id="120872" name="1 Başlık"/>
          <p:cNvSpPr>
            <a:spLocks/>
          </p:cNvSpPr>
          <p:nvPr/>
        </p:nvSpPr>
        <p:spPr bwMode="auto">
          <a:xfrm>
            <a:off x="179388" y="260350"/>
            <a:ext cx="8447087" cy="576263"/>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2. YÜKLEME ETKİSİ</a:t>
            </a:r>
            <a:r>
              <a:rPr lang="tr-TR" sz="3000">
                <a:latin typeface="Calibri" pitchFamily="34" charset="0"/>
              </a:rPr>
              <a:t> </a:t>
            </a:r>
          </a:p>
        </p:txBody>
      </p:sp>
      <p:sp>
        <p:nvSpPr>
          <p:cNvPr id="120873"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20874"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20875"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20876"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20877" name="Rectangle 9"/>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20878"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20879" name="Rectangle 11"/>
          <p:cNvSpPr>
            <a:spLocks noChangeArrowheads="1"/>
          </p:cNvSpPr>
          <p:nvPr/>
        </p:nvSpPr>
        <p:spPr bwMode="auto">
          <a:xfrm>
            <a:off x="0" y="2814638"/>
            <a:ext cx="184150" cy="366712"/>
          </a:xfrm>
          <a:prstGeom prst="rect">
            <a:avLst/>
          </a:prstGeom>
          <a:noFill/>
          <a:ln w="9525">
            <a:noFill/>
            <a:miter lim="800000"/>
            <a:headEnd/>
            <a:tailEnd/>
          </a:ln>
        </p:spPr>
        <p:txBody>
          <a:bodyPr wrap="none" anchor="ctr">
            <a:spAutoFit/>
          </a:bodyPr>
          <a:lstStyle/>
          <a:p>
            <a:endParaRPr lang="tr-TR"/>
          </a:p>
        </p:txBody>
      </p:sp>
      <p:sp>
        <p:nvSpPr>
          <p:cNvPr id="120880"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20881"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0882"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20883"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sp>
        <p:nvSpPr>
          <p:cNvPr id="120884" name="Rectangle 23"/>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tr-TR"/>
          </a:p>
        </p:txBody>
      </p:sp>
      <p:sp>
        <p:nvSpPr>
          <p:cNvPr id="120885"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20886" name="Rectangle 18"/>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tr-TR"/>
          </a:p>
        </p:txBody>
      </p:sp>
      <p:sp>
        <p:nvSpPr>
          <p:cNvPr id="120887" name="Rectangle 19"/>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tr-TR"/>
          </a:p>
        </p:txBody>
      </p:sp>
      <p:sp>
        <p:nvSpPr>
          <p:cNvPr id="120888" name="Rectangle 23"/>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0889" name="Rectangle 27"/>
          <p:cNvSpPr>
            <a:spLocks noChangeArrowheads="1"/>
          </p:cNvSpPr>
          <p:nvPr/>
        </p:nvSpPr>
        <p:spPr bwMode="auto">
          <a:xfrm>
            <a:off x="2339975" y="3502025"/>
            <a:ext cx="533400" cy="274638"/>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graphicFrame>
        <p:nvGraphicFramePr>
          <p:cNvPr id="120861" name="Object 29"/>
          <p:cNvGraphicFramePr>
            <a:graphicFrameLocks noChangeAspect="1"/>
          </p:cNvGraphicFramePr>
          <p:nvPr/>
        </p:nvGraphicFramePr>
        <p:xfrm>
          <a:off x="2051050" y="1989138"/>
          <a:ext cx="3168650" cy="708025"/>
        </p:xfrm>
        <a:graphic>
          <a:graphicData uri="http://schemas.openxmlformats.org/presentationml/2006/ole">
            <mc:AlternateContent xmlns:mc="http://schemas.openxmlformats.org/markup-compatibility/2006">
              <mc:Choice xmlns:v="urn:schemas-microsoft-com:vml" Requires="v">
                <p:oleObj spid="_x0000_s120894" name="Denklem" r:id="rId3" imgW="1701800" imgH="381000" progId="Equation.3">
                  <p:embed/>
                </p:oleObj>
              </mc:Choice>
              <mc:Fallback>
                <p:oleObj name="Denklem" r:id="rId3" imgW="1701800" imgH="381000" progId="Equation.3">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989138"/>
                        <a:ext cx="316865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60" name="Object 28"/>
          <p:cNvGraphicFramePr>
            <a:graphicFrameLocks noChangeAspect="1"/>
          </p:cNvGraphicFramePr>
          <p:nvPr/>
        </p:nvGraphicFramePr>
        <p:xfrm>
          <a:off x="684213" y="2781300"/>
          <a:ext cx="4535487" cy="719138"/>
        </p:xfrm>
        <a:graphic>
          <a:graphicData uri="http://schemas.openxmlformats.org/presentationml/2006/ole">
            <mc:AlternateContent xmlns:mc="http://schemas.openxmlformats.org/markup-compatibility/2006">
              <mc:Choice xmlns:v="urn:schemas-microsoft-com:vml" Requires="v">
                <p:oleObj spid="_x0000_s120895" name="Denklem" r:id="rId5" imgW="2578100" imgH="419100" progId="Equation.3">
                  <p:embed/>
                </p:oleObj>
              </mc:Choice>
              <mc:Fallback>
                <p:oleObj name="Denklem" r:id="rId5" imgW="2578100" imgH="419100" progId="Equation.3">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2781300"/>
                        <a:ext cx="4535487"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90" name="Rectangle 30"/>
          <p:cNvSpPr>
            <a:spLocks noChangeArrowheads="1"/>
          </p:cNvSpPr>
          <p:nvPr/>
        </p:nvSpPr>
        <p:spPr bwMode="auto">
          <a:xfrm>
            <a:off x="579780" y="2157414"/>
            <a:ext cx="1655762" cy="366712"/>
          </a:xfrm>
          <a:prstGeom prst="rect">
            <a:avLst/>
          </a:prstGeom>
          <a:noFill/>
          <a:ln w="9525">
            <a:noFill/>
            <a:miter lim="800000"/>
            <a:headEnd/>
            <a:tailEnd/>
          </a:ln>
        </p:spPr>
        <p:txBody>
          <a:bodyPr anchor="ctr">
            <a:spAutoFit/>
          </a:bodyPr>
          <a:lstStyle/>
          <a:p>
            <a:pPr algn="just"/>
            <a:r>
              <a:rPr lang="tr-TR" i="1" dirty="0">
                <a:latin typeface="Arial Narrow" pitchFamily="34" charset="0"/>
                <a:cs typeface="Times New Roman" pitchFamily="18" charset="0"/>
              </a:rPr>
              <a:t>R</a:t>
            </a:r>
            <a:r>
              <a:rPr lang="tr-TR" i="1" baseline="-30000" dirty="0">
                <a:latin typeface="Arial Narrow" pitchFamily="34" charset="0"/>
                <a:cs typeface="Times New Roman" pitchFamily="18" charset="0"/>
              </a:rPr>
              <a:t>AB</a:t>
            </a:r>
            <a:r>
              <a:rPr lang="tr-TR" i="1" dirty="0">
                <a:latin typeface="Arial Narrow" pitchFamily="34" charset="0"/>
                <a:cs typeface="Times New Roman" pitchFamily="18" charset="0"/>
              </a:rPr>
              <a:t> = R</a:t>
            </a:r>
            <a:r>
              <a:rPr lang="tr-TR" i="1" baseline="-30000" dirty="0">
                <a:latin typeface="Arial Narrow" pitchFamily="34" charset="0"/>
                <a:cs typeface="Times New Roman" pitchFamily="18" charset="0"/>
              </a:rPr>
              <a:t>2</a:t>
            </a:r>
            <a:r>
              <a:rPr lang="tr-TR" i="1" dirty="0">
                <a:latin typeface="Arial Narrow" pitchFamily="34" charset="0"/>
                <a:cs typeface="Times New Roman" pitchFamily="18" charset="0"/>
              </a:rPr>
              <a:t>║R</a:t>
            </a:r>
            <a:r>
              <a:rPr lang="tr-TR" i="1" baseline="-30000" dirty="0">
                <a:latin typeface="Arial Narrow" pitchFamily="34" charset="0"/>
                <a:cs typeface="Times New Roman" pitchFamily="18" charset="0"/>
              </a:rPr>
              <a:t>L</a:t>
            </a:r>
            <a:r>
              <a:rPr lang="tr-TR" dirty="0">
                <a:latin typeface="Arial Narrow" pitchFamily="34" charset="0"/>
                <a:cs typeface="Times New Roman" pitchFamily="18" charset="0"/>
              </a:rPr>
              <a:t> = </a:t>
            </a:r>
            <a:endParaRPr lang="tr-TR" dirty="0"/>
          </a:p>
        </p:txBody>
      </p:sp>
      <p:sp>
        <p:nvSpPr>
          <p:cNvPr id="120891" name="Rectangle 31"/>
          <p:cNvSpPr>
            <a:spLocks noChangeArrowheads="1"/>
          </p:cNvSpPr>
          <p:nvPr/>
        </p:nvSpPr>
        <p:spPr bwMode="auto">
          <a:xfrm>
            <a:off x="3276600" y="3141663"/>
            <a:ext cx="533400"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0892" name="Rectangle 34"/>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20893" name="Rectangle 35"/>
          <p:cNvSpPr>
            <a:spLocks noChangeArrowheads="1"/>
          </p:cNvSpPr>
          <p:nvPr/>
        </p:nvSpPr>
        <p:spPr bwMode="auto">
          <a:xfrm>
            <a:off x="684213" y="4791075"/>
            <a:ext cx="1655762" cy="366713"/>
          </a:xfrm>
          <a:prstGeom prst="rect">
            <a:avLst/>
          </a:prstGeom>
          <a:noFill/>
          <a:ln w="9525">
            <a:noFill/>
            <a:miter lim="800000"/>
            <a:headEnd/>
            <a:tailEnd/>
          </a:ln>
        </p:spPr>
        <p:txBody>
          <a:bodyPr anchor="ctr">
            <a:spAutoFit/>
          </a:bodyPr>
          <a:lstStyle/>
          <a:p>
            <a:pPr algn="just"/>
            <a:r>
              <a:rPr lang="tr-TR" i="1">
                <a:latin typeface="Arial Narrow" pitchFamily="34" charset="0"/>
                <a:cs typeface="Times New Roman" pitchFamily="18" charset="0"/>
              </a:rPr>
              <a:t>R</a:t>
            </a:r>
            <a:r>
              <a:rPr lang="tr-TR" i="1" baseline="-30000">
                <a:latin typeface="Arial Narrow" pitchFamily="34" charset="0"/>
                <a:cs typeface="Times New Roman" pitchFamily="18" charset="0"/>
              </a:rPr>
              <a:t>AB</a:t>
            </a:r>
            <a:r>
              <a:rPr lang="tr-TR" i="1">
                <a:latin typeface="Arial Narrow" pitchFamily="34" charset="0"/>
                <a:cs typeface="Times New Roman" pitchFamily="18" charset="0"/>
              </a:rPr>
              <a:t> = R</a:t>
            </a:r>
            <a:r>
              <a:rPr lang="tr-TR" i="1" baseline="-30000">
                <a:latin typeface="Arial Narrow" pitchFamily="34" charset="0"/>
                <a:cs typeface="Times New Roman" pitchFamily="18" charset="0"/>
              </a:rPr>
              <a:t>2</a:t>
            </a:r>
            <a:r>
              <a:rPr lang="tr-TR" i="1">
                <a:latin typeface="Arial Narrow" pitchFamily="34" charset="0"/>
                <a:cs typeface="Times New Roman" pitchFamily="18" charset="0"/>
              </a:rPr>
              <a:t>║R</a:t>
            </a:r>
            <a:r>
              <a:rPr lang="tr-TR" i="1" baseline="-30000">
                <a:latin typeface="Arial Narrow" pitchFamily="34" charset="0"/>
                <a:cs typeface="Times New Roman" pitchFamily="18" charset="0"/>
              </a:rPr>
              <a:t>L</a:t>
            </a:r>
            <a:r>
              <a:rPr lang="tr-TR">
                <a:latin typeface="Arial Narrow" pitchFamily="34" charset="0"/>
                <a:cs typeface="Times New Roman" pitchFamily="18" charset="0"/>
              </a:rPr>
              <a:t> = </a:t>
            </a:r>
            <a:endParaRPr lang="tr-TR"/>
          </a:p>
        </p:txBody>
      </p:sp>
      <p:graphicFrame>
        <p:nvGraphicFramePr>
          <p:cNvPr id="120868" name="Object 36"/>
          <p:cNvGraphicFramePr>
            <a:graphicFrameLocks noChangeAspect="1"/>
          </p:cNvGraphicFramePr>
          <p:nvPr>
            <p:extLst>
              <p:ext uri="{D42A27DB-BD31-4B8C-83A1-F6EECF244321}">
                <p14:modId xmlns:p14="http://schemas.microsoft.com/office/powerpoint/2010/main" val="1462493098"/>
              </p:ext>
            </p:extLst>
          </p:nvPr>
        </p:nvGraphicFramePr>
        <p:xfrm>
          <a:off x="2189956" y="4834500"/>
          <a:ext cx="3240088" cy="676275"/>
        </p:xfrm>
        <a:graphic>
          <a:graphicData uri="http://schemas.openxmlformats.org/presentationml/2006/ole">
            <mc:AlternateContent xmlns:mc="http://schemas.openxmlformats.org/markup-compatibility/2006">
              <mc:Choice xmlns:v="urn:schemas-microsoft-com:vml" Requires="v">
                <p:oleObj spid="_x0000_s120896" name="Denklem" r:id="rId7" imgW="1828800" imgH="381000" progId="Equation.3">
                  <p:embed/>
                </p:oleObj>
              </mc:Choice>
              <mc:Fallback>
                <p:oleObj name="Denklem" r:id="rId7" imgW="1828800" imgH="381000"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9956" y="4834500"/>
                        <a:ext cx="3240088"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94" name="Rectangle 38"/>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graphicFrame>
        <p:nvGraphicFramePr>
          <p:cNvPr id="120869" name="Object 37"/>
          <p:cNvGraphicFramePr>
            <a:graphicFrameLocks noChangeAspect="1"/>
          </p:cNvGraphicFramePr>
          <p:nvPr/>
        </p:nvGraphicFramePr>
        <p:xfrm>
          <a:off x="684213" y="5516563"/>
          <a:ext cx="4752975" cy="728662"/>
        </p:xfrm>
        <a:graphic>
          <a:graphicData uri="http://schemas.openxmlformats.org/presentationml/2006/ole">
            <mc:AlternateContent xmlns:mc="http://schemas.openxmlformats.org/markup-compatibility/2006">
              <mc:Choice xmlns:v="urn:schemas-microsoft-com:vml" Requires="v">
                <p:oleObj spid="_x0000_s120897" name="Denklem" r:id="rId9" imgW="2730500" imgH="419100" progId="Equation.3">
                  <p:embed/>
                </p:oleObj>
              </mc:Choice>
              <mc:Fallback>
                <p:oleObj name="Denklem" r:id="rId9" imgW="2730500" imgH="419100" progId="Equation.3">
                  <p:embed/>
                  <p:pic>
                    <p:nvPicPr>
                      <p:cNvPr id="0"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5516563"/>
                        <a:ext cx="4752975"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88" name="2 İçerik Yer Tutucusu"/>
          <p:cNvSpPr>
            <a:spLocks noGrp="1"/>
          </p:cNvSpPr>
          <p:nvPr>
            <p:ph idx="4294967295"/>
          </p:nvPr>
        </p:nvSpPr>
        <p:spPr>
          <a:xfrm>
            <a:off x="0" y="981075"/>
            <a:ext cx="8785225" cy="5543550"/>
          </a:xfrm>
        </p:spPr>
        <p:txBody>
          <a:bodyPr/>
          <a:lstStyle/>
          <a:p>
            <a:pPr marL="87313" indent="3175" algn="just">
              <a:buFont typeface="Arial" charset="0"/>
              <a:buNone/>
            </a:pPr>
            <a:r>
              <a:rPr lang="tr-TR" sz="2200"/>
              <a:t>Merdiven bağlantı seri-paralel direnç bağlantısında özel bir bağlantıdır. Dijital-Analog dönüşümlerinde gerilim değerini belli değerlere düşürmek için kullanılır. Aşağıdaki örnekte bu bağlantı görülmektedir.</a:t>
            </a:r>
          </a:p>
          <a:p>
            <a:pPr marL="87313" indent="3175">
              <a:buFont typeface="Arial" charset="0"/>
              <a:buNone/>
            </a:pPr>
            <a:endParaRPr lang="tr-TR" b="1"/>
          </a:p>
          <a:p>
            <a:pPr marL="87313" indent="3175">
              <a:buFont typeface="Arial" charset="0"/>
              <a:buNone/>
            </a:pPr>
            <a:r>
              <a:rPr lang="tr-TR" sz="2200" b="1"/>
              <a:t>ÖRNEK-4:</a:t>
            </a:r>
            <a:endParaRPr lang="tr-TR" sz="2200"/>
          </a:p>
          <a:p>
            <a:pPr marL="87313" indent="3175">
              <a:buFont typeface="Arial" charset="0"/>
              <a:buNone/>
            </a:pPr>
            <a:r>
              <a:rPr lang="tr-TR" sz="2200"/>
              <a:t>Aşağıdaki şekilde toplam devre direncini ve akımını bulunuz.</a:t>
            </a:r>
          </a:p>
          <a:p>
            <a:pPr marL="87313" indent="3175">
              <a:buFont typeface="Arial" charset="0"/>
              <a:buNone/>
            </a:pPr>
            <a:endParaRPr lang="tr-TR" sz="2200"/>
          </a:p>
          <a:p>
            <a:pPr marL="87313" indent="3175">
              <a:buFont typeface="Arial" charset="0"/>
              <a:buNone/>
            </a:pPr>
            <a:endParaRPr lang="tr-TR" sz="2200"/>
          </a:p>
          <a:p>
            <a:pPr marL="87313" indent="3175">
              <a:buFont typeface="Arial" charset="0"/>
              <a:buNone/>
            </a:pPr>
            <a:endParaRPr lang="tr-TR" sz="2200"/>
          </a:p>
        </p:txBody>
      </p:sp>
      <p:sp>
        <p:nvSpPr>
          <p:cNvPr id="121890" name="1 Başlık"/>
          <p:cNvSpPr>
            <a:spLocks/>
          </p:cNvSpPr>
          <p:nvPr/>
        </p:nvSpPr>
        <p:spPr bwMode="auto">
          <a:xfrm>
            <a:off x="323850" y="260350"/>
            <a:ext cx="8302625" cy="576263"/>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3. MERDİVEN BAĞLANTI</a:t>
            </a:r>
            <a:r>
              <a:rPr lang="tr-TR"/>
              <a:t> </a:t>
            </a:r>
          </a:p>
        </p:txBody>
      </p:sp>
      <p:sp>
        <p:nvSpPr>
          <p:cNvPr id="121891"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21892"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21893"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21894"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21895" name="Rectangle 9"/>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21896"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21897" name="Rectangle 11"/>
          <p:cNvSpPr>
            <a:spLocks noChangeArrowheads="1"/>
          </p:cNvSpPr>
          <p:nvPr/>
        </p:nvSpPr>
        <p:spPr bwMode="auto">
          <a:xfrm>
            <a:off x="0" y="2814638"/>
            <a:ext cx="184150" cy="366712"/>
          </a:xfrm>
          <a:prstGeom prst="rect">
            <a:avLst/>
          </a:prstGeom>
          <a:noFill/>
          <a:ln w="9525">
            <a:noFill/>
            <a:miter lim="800000"/>
            <a:headEnd/>
            <a:tailEnd/>
          </a:ln>
        </p:spPr>
        <p:txBody>
          <a:bodyPr wrap="none" anchor="ctr">
            <a:spAutoFit/>
          </a:bodyPr>
          <a:lstStyle/>
          <a:p>
            <a:endParaRPr lang="tr-TR"/>
          </a:p>
        </p:txBody>
      </p:sp>
      <p:sp>
        <p:nvSpPr>
          <p:cNvPr id="121898"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21899"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1900"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21901"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sp>
        <p:nvSpPr>
          <p:cNvPr id="121902" name="Rectangle 23"/>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tr-TR"/>
          </a:p>
        </p:txBody>
      </p:sp>
      <p:sp>
        <p:nvSpPr>
          <p:cNvPr id="121903"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21904" name="Rectangle 18"/>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21905" name="Rectangle 19"/>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tr-TR"/>
          </a:p>
        </p:txBody>
      </p:sp>
      <p:sp>
        <p:nvSpPr>
          <p:cNvPr id="121906" name="Rectangle 23"/>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1907" name="Rectangle 21"/>
          <p:cNvSpPr>
            <a:spLocks noChangeArrowheads="1"/>
          </p:cNvSpPr>
          <p:nvPr/>
        </p:nvSpPr>
        <p:spPr bwMode="auto">
          <a:xfrm>
            <a:off x="2339975" y="3502025"/>
            <a:ext cx="533400" cy="274638"/>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1908" name="Rectangle 25"/>
          <p:cNvSpPr>
            <a:spLocks noChangeArrowheads="1"/>
          </p:cNvSpPr>
          <p:nvPr/>
        </p:nvSpPr>
        <p:spPr bwMode="auto">
          <a:xfrm>
            <a:off x="3276600" y="3141663"/>
            <a:ext cx="533400"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1909" name="Rectangle 26"/>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21910" name="Rectangle 29"/>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sp>
        <p:nvSpPr>
          <p:cNvPr id="121911" name="Rectangle 32"/>
          <p:cNvSpPr>
            <a:spLocks noChangeArrowheads="1"/>
          </p:cNvSpPr>
          <p:nvPr/>
        </p:nvSpPr>
        <p:spPr bwMode="auto">
          <a:xfrm>
            <a:off x="0" y="24622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21887" name="Object 31"/>
          <p:cNvGraphicFramePr>
            <a:graphicFrameLocks noChangeAspect="1"/>
          </p:cNvGraphicFramePr>
          <p:nvPr/>
        </p:nvGraphicFramePr>
        <p:xfrm>
          <a:off x="684213" y="3500438"/>
          <a:ext cx="4895850" cy="2608262"/>
        </p:xfrm>
        <a:graphic>
          <a:graphicData uri="http://schemas.openxmlformats.org/presentationml/2006/ole">
            <mc:AlternateContent xmlns:mc="http://schemas.openxmlformats.org/markup-compatibility/2006">
              <mc:Choice xmlns:v="urn:schemas-microsoft-com:vml" Requires="v">
                <p:oleObj spid="_x0000_s121894" name="Visio" r:id="rId3" imgW="3588480" imgH="1536120" progId="Visio.Drawing.11">
                  <p:embed/>
                </p:oleObj>
              </mc:Choice>
              <mc:Fallback>
                <p:oleObj name="Visio" r:id="rId3" imgW="3588480" imgH="1536120" progId="Visio.Drawing.11">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500438"/>
                        <a:ext cx="4895850" cy="2608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8" name="1 Başlık"/>
          <p:cNvSpPr>
            <a:spLocks/>
          </p:cNvSpPr>
          <p:nvPr/>
        </p:nvSpPr>
        <p:spPr bwMode="auto">
          <a:xfrm>
            <a:off x="323850" y="260350"/>
            <a:ext cx="8302625" cy="576263"/>
          </a:xfrm>
          <a:prstGeom prst="rect">
            <a:avLst/>
          </a:prstGeom>
          <a:noFill/>
          <a:ln w="9525">
            <a:noFill/>
            <a:miter lim="800000"/>
            <a:headEnd/>
            <a:tailEnd/>
          </a:ln>
        </p:spPr>
        <p:txBody>
          <a:bodyPr anchor="ctr"/>
          <a:lstStyle/>
          <a:p>
            <a:pPr eaLnBrk="0" hangingPunct="0">
              <a:spcBef>
                <a:spcPct val="20000"/>
              </a:spcBef>
              <a:buFont typeface="Arial" charset="0"/>
              <a:buNone/>
            </a:pPr>
            <a:r>
              <a:rPr lang="tr-TR" sz="2200">
                <a:latin typeface="Calibri" pitchFamily="34" charset="0"/>
              </a:rPr>
              <a:t>ÇÖZÜM:</a:t>
            </a:r>
            <a:r>
              <a:rPr lang="tr-TR" sz="2200"/>
              <a:t> </a:t>
            </a:r>
          </a:p>
        </p:txBody>
      </p:sp>
      <p:sp>
        <p:nvSpPr>
          <p:cNvPr id="122909"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22910"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22911"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22912"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22913" name="Rectangle 9"/>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22914"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22915" name="Rectangle 11"/>
          <p:cNvSpPr>
            <a:spLocks noChangeArrowheads="1"/>
          </p:cNvSpPr>
          <p:nvPr/>
        </p:nvSpPr>
        <p:spPr bwMode="auto">
          <a:xfrm>
            <a:off x="0" y="2814638"/>
            <a:ext cx="184150" cy="366712"/>
          </a:xfrm>
          <a:prstGeom prst="rect">
            <a:avLst/>
          </a:prstGeom>
          <a:noFill/>
          <a:ln w="9525">
            <a:noFill/>
            <a:miter lim="800000"/>
            <a:headEnd/>
            <a:tailEnd/>
          </a:ln>
        </p:spPr>
        <p:txBody>
          <a:bodyPr wrap="none" anchor="ctr">
            <a:spAutoFit/>
          </a:bodyPr>
          <a:lstStyle/>
          <a:p>
            <a:endParaRPr lang="tr-TR"/>
          </a:p>
        </p:txBody>
      </p:sp>
      <p:sp>
        <p:nvSpPr>
          <p:cNvPr id="122916"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22917"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2918"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22919"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sp>
        <p:nvSpPr>
          <p:cNvPr id="122920" name="Rectangle 23"/>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tr-TR"/>
          </a:p>
        </p:txBody>
      </p:sp>
      <p:sp>
        <p:nvSpPr>
          <p:cNvPr id="122921"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22922" name="Rectangle 18"/>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22923" name="Rectangle 19"/>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tr-TR"/>
          </a:p>
        </p:txBody>
      </p:sp>
      <p:sp>
        <p:nvSpPr>
          <p:cNvPr id="122924" name="Rectangle 23"/>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2925" name="Rectangle 21"/>
          <p:cNvSpPr>
            <a:spLocks noChangeArrowheads="1"/>
          </p:cNvSpPr>
          <p:nvPr/>
        </p:nvSpPr>
        <p:spPr bwMode="auto">
          <a:xfrm>
            <a:off x="2339975" y="3502025"/>
            <a:ext cx="533400" cy="274638"/>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2926" name="Rectangle 22"/>
          <p:cNvSpPr>
            <a:spLocks noChangeArrowheads="1"/>
          </p:cNvSpPr>
          <p:nvPr/>
        </p:nvSpPr>
        <p:spPr bwMode="auto">
          <a:xfrm>
            <a:off x="3276600" y="3141663"/>
            <a:ext cx="533400"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2927" name="Rectangle 23"/>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22928" name="Rectangle 24"/>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sp>
        <p:nvSpPr>
          <p:cNvPr id="122929" name="Rectangle 25"/>
          <p:cNvSpPr>
            <a:spLocks noChangeArrowheads="1"/>
          </p:cNvSpPr>
          <p:nvPr/>
        </p:nvSpPr>
        <p:spPr bwMode="auto">
          <a:xfrm>
            <a:off x="0" y="2462213"/>
            <a:ext cx="9144000" cy="0"/>
          </a:xfrm>
          <a:prstGeom prst="rect">
            <a:avLst/>
          </a:prstGeom>
          <a:noFill/>
          <a:ln w="9525">
            <a:noFill/>
            <a:miter lim="800000"/>
            <a:headEnd/>
            <a:tailEnd/>
          </a:ln>
        </p:spPr>
        <p:txBody>
          <a:bodyPr wrap="none" anchor="ctr">
            <a:spAutoFit/>
          </a:bodyPr>
          <a:lstStyle/>
          <a:p>
            <a:endParaRPr lang="tr-TR"/>
          </a:p>
        </p:txBody>
      </p:sp>
      <p:sp>
        <p:nvSpPr>
          <p:cNvPr id="122930" name="Rectangle 28"/>
          <p:cNvSpPr>
            <a:spLocks noChangeArrowheads="1"/>
          </p:cNvSpPr>
          <p:nvPr/>
        </p:nvSpPr>
        <p:spPr bwMode="auto">
          <a:xfrm>
            <a:off x="0" y="85725"/>
            <a:ext cx="9144000" cy="0"/>
          </a:xfrm>
          <a:prstGeom prst="rect">
            <a:avLst/>
          </a:prstGeom>
          <a:noFill/>
          <a:ln w="9525">
            <a:noFill/>
            <a:miter lim="800000"/>
            <a:headEnd/>
            <a:tailEnd/>
          </a:ln>
        </p:spPr>
        <p:txBody>
          <a:bodyPr wrap="none" anchor="ctr">
            <a:spAutoFit/>
          </a:bodyPr>
          <a:lstStyle/>
          <a:p>
            <a:endParaRPr lang="tr-TR"/>
          </a:p>
        </p:txBody>
      </p:sp>
      <p:graphicFrame>
        <p:nvGraphicFramePr>
          <p:cNvPr id="122907" name="Object 27"/>
          <p:cNvGraphicFramePr>
            <a:graphicFrameLocks noChangeAspect="1"/>
          </p:cNvGraphicFramePr>
          <p:nvPr/>
        </p:nvGraphicFramePr>
        <p:xfrm>
          <a:off x="3203575" y="0"/>
          <a:ext cx="3543300" cy="6597650"/>
        </p:xfrm>
        <a:graphic>
          <a:graphicData uri="http://schemas.openxmlformats.org/presentationml/2006/ole">
            <mc:AlternateContent xmlns:mc="http://schemas.openxmlformats.org/markup-compatibility/2006">
              <mc:Choice xmlns:v="urn:schemas-microsoft-com:vml" Requires="v">
                <p:oleObj spid="_x0000_s122914" name="Visio" r:id="rId3" imgW="4767840" imgH="8697240" progId="Visio.Drawing.11">
                  <p:embed/>
                </p:oleObj>
              </mc:Choice>
              <mc:Fallback>
                <p:oleObj name="Visio" r:id="rId3" imgW="4767840" imgH="8697240" progId="Visio.Drawing.11">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0"/>
                        <a:ext cx="3543300" cy="659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57" name="2 İçerik Yer Tutucusu"/>
          <p:cNvSpPr>
            <a:spLocks noGrp="1"/>
          </p:cNvSpPr>
          <p:nvPr>
            <p:ph idx="4294967295"/>
          </p:nvPr>
        </p:nvSpPr>
        <p:spPr>
          <a:xfrm>
            <a:off x="0" y="981075"/>
            <a:ext cx="8785225" cy="5543550"/>
          </a:xfrm>
        </p:spPr>
        <p:txBody>
          <a:bodyPr/>
          <a:lstStyle/>
          <a:p>
            <a:pPr marL="87313" indent="3175" algn="just">
              <a:buFont typeface="Arial" charset="0"/>
              <a:buNone/>
            </a:pPr>
            <a:r>
              <a:rPr lang="tr-TR" sz="2000"/>
              <a:t>Weston köprüsü hassas direnç ölçümlerinde çok yaygın bir şekilde kullanılmaktadır. Ayrıca weston köprüsü transduserlerle birlikte gerinim (aşırı çalışma), sıcaklık ve basınç gibi fiziksel büyüklükler ölçmek için kullanılır. Transduserler fiziksel büyüklükleri elektriksel işaretlere çeviren elemanlardır. Şekilde weston köprüsü şekilleri görülmektedir. Köprü dört adet dirençten ve bir gerilim kaynağından  meydana gelir. A-B arası çıkış gerilimidir. Weston köprüsü dengede olduğu zaman çıkış gerilimi V</a:t>
            </a:r>
            <a:r>
              <a:rPr lang="tr-TR" sz="2000" baseline="-25000"/>
              <a:t>O</a:t>
            </a:r>
            <a:r>
              <a:rPr lang="tr-TR" sz="2000"/>
              <a:t> = 0’dır. </a:t>
            </a:r>
          </a:p>
        </p:txBody>
      </p:sp>
      <p:sp>
        <p:nvSpPr>
          <p:cNvPr id="124959" name="1 Başlık"/>
          <p:cNvSpPr>
            <a:spLocks/>
          </p:cNvSpPr>
          <p:nvPr/>
        </p:nvSpPr>
        <p:spPr bwMode="auto">
          <a:xfrm>
            <a:off x="323850" y="260350"/>
            <a:ext cx="8302625" cy="576263"/>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4. WESTON KÖPRÜSÜ</a:t>
            </a:r>
            <a:r>
              <a:rPr lang="tr-TR" sz="3000">
                <a:latin typeface="Calibri" pitchFamily="34" charset="0"/>
              </a:rPr>
              <a:t> </a:t>
            </a:r>
          </a:p>
        </p:txBody>
      </p:sp>
      <p:sp>
        <p:nvSpPr>
          <p:cNvPr id="124960"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24961"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24962"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24963"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24964" name="Rectangle 9"/>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24965"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24966" name="Rectangle 11"/>
          <p:cNvSpPr>
            <a:spLocks noChangeArrowheads="1"/>
          </p:cNvSpPr>
          <p:nvPr/>
        </p:nvSpPr>
        <p:spPr bwMode="auto">
          <a:xfrm>
            <a:off x="0" y="2814638"/>
            <a:ext cx="184150" cy="366712"/>
          </a:xfrm>
          <a:prstGeom prst="rect">
            <a:avLst/>
          </a:prstGeom>
          <a:noFill/>
          <a:ln w="9525">
            <a:noFill/>
            <a:miter lim="800000"/>
            <a:headEnd/>
            <a:tailEnd/>
          </a:ln>
        </p:spPr>
        <p:txBody>
          <a:bodyPr wrap="none" anchor="ctr">
            <a:spAutoFit/>
          </a:bodyPr>
          <a:lstStyle/>
          <a:p>
            <a:endParaRPr lang="tr-TR"/>
          </a:p>
        </p:txBody>
      </p:sp>
      <p:sp>
        <p:nvSpPr>
          <p:cNvPr id="124967"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24968"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4969"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24970"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sp>
        <p:nvSpPr>
          <p:cNvPr id="124971" name="Rectangle 23"/>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tr-TR"/>
          </a:p>
        </p:txBody>
      </p:sp>
      <p:sp>
        <p:nvSpPr>
          <p:cNvPr id="124972"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24973" name="Rectangle 18"/>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24974" name="Rectangle 19"/>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tr-TR"/>
          </a:p>
        </p:txBody>
      </p:sp>
      <p:sp>
        <p:nvSpPr>
          <p:cNvPr id="124975" name="Rectangle 23"/>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4976" name="Rectangle 21"/>
          <p:cNvSpPr>
            <a:spLocks noChangeArrowheads="1"/>
          </p:cNvSpPr>
          <p:nvPr/>
        </p:nvSpPr>
        <p:spPr bwMode="auto">
          <a:xfrm>
            <a:off x="2339975" y="3502025"/>
            <a:ext cx="533400" cy="274638"/>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4977" name="Rectangle 22"/>
          <p:cNvSpPr>
            <a:spLocks noChangeArrowheads="1"/>
          </p:cNvSpPr>
          <p:nvPr/>
        </p:nvSpPr>
        <p:spPr bwMode="auto">
          <a:xfrm>
            <a:off x="3276600" y="3141663"/>
            <a:ext cx="533400"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4978" name="Rectangle 23"/>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24979" name="Rectangle 24"/>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sp>
        <p:nvSpPr>
          <p:cNvPr id="124980" name="Rectangle 25"/>
          <p:cNvSpPr>
            <a:spLocks noChangeArrowheads="1"/>
          </p:cNvSpPr>
          <p:nvPr/>
        </p:nvSpPr>
        <p:spPr bwMode="auto">
          <a:xfrm>
            <a:off x="0" y="2462213"/>
            <a:ext cx="9144000" cy="0"/>
          </a:xfrm>
          <a:prstGeom prst="rect">
            <a:avLst/>
          </a:prstGeom>
          <a:noFill/>
          <a:ln w="9525">
            <a:noFill/>
            <a:miter lim="800000"/>
            <a:headEnd/>
            <a:tailEnd/>
          </a:ln>
        </p:spPr>
        <p:txBody>
          <a:bodyPr wrap="none" anchor="ctr">
            <a:spAutoFit/>
          </a:bodyPr>
          <a:lstStyle/>
          <a:p>
            <a:endParaRPr lang="tr-TR"/>
          </a:p>
        </p:txBody>
      </p:sp>
      <p:sp>
        <p:nvSpPr>
          <p:cNvPr id="124981" name="Rectangle 26"/>
          <p:cNvSpPr>
            <a:spLocks noChangeArrowheads="1"/>
          </p:cNvSpPr>
          <p:nvPr/>
        </p:nvSpPr>
        <p:spPr bwMode="auto">
          <a:xfrm>
            <a:off x="0" y="2557463"/>
            <a:ext cx="9144000" cy="0"/>
          </a:xfrm>
          <a:prstGeom prst="rect">
            <a:avLst/>
          </a:prstGeom>
          <a:noFill/>
          <a:ln w="9525">
            <a:noFill/>
            <a:miter lim="800000"/>
            <a:headEnd/>
            <a:tailEnd/>
          </a:ln>
        </p:spPr>
        <p:txBody>
          <a:bodyPr wrap="none" anchor="ctr">
            <a:spAutoFit/>
          </a:bodyPr>
          <a:lstStyle/>
          <a:p>
            <a:endParaRPr lang="tr-TR"/>
          </a:p>
        </p:txBody>
      </p:sp>
      <p:graphicFrame>
        <p:nvGraphicFramePr>
          <p:cNvPr id="124955" name="Object 27"/>
          <p:cNvGraphicFramePr>
            <a:graphicFrameLocks noChangeAspect="1"/>
          </p:cNvGraphicFramePr>
          <p:nvPr/>
        </p:nvGraphicFramePr>
        <p:xfrm>
          <a:off x="-36513" y="3213100"/>
          <a:ext cx="6913563" cy="3062288"/>
        </p:xfrm>
        <a:graphic>
          <a:graphicData uri="http://schemas.openxmlformats.org/presentationml/2006/ole">
            <mc:AlternateContent xmlns:mc="http://schemas.openxmlformats.org/markup-compatibility/2006">
              <mc:Choice xmlns:v="urn:schemas-microsoft-com:vml" Requires="v">
                <p:oleObj spid="_x0000_s124969" name="Visio" r:id="rId3" imgW="4974120" imgH="2202120" progId="Visio.Drawing.11">
                  <p:embed/>
                </p:oleObj>
              </mc:Choice>
              <mc:Fallback>
                <p:oleObj name="Visio" r:id="rId3" imgW="4974120" imgH="2202120" progId="Visio.Drawing.11">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3213100"/>
                        <a:ext cx="6913563" cy="306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82" name="Rectangle 29"/>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tr-TR"/>
          </a:p>
        </p:txBody>
      </p:sp>
      <p:graphicFrame>
        <p:nvGraphicFramePr>
          <p:cNvPr id="124956" name="Object 28"/>
          <p:cNvGraphicFramePr>
            <a:graphicFrameLocks noChangeAspect="1"/>
          </p:cNvGraphicFramePr>
          <p:nvPr/>
        </p:nvGraphicFramePr>
        <p:xfrm>
          <a:off x="7164388" y="4184650"/>
          <a:ext cx="1482725" cy="963613"/>
        </p:xfrm>
        <a:graphic>
          <a:graphicData uri="http://schemas.openxmlformats.org/presentationml/2006/ole">
            <mc:AlternateContent xmlns:mc="http://schemas.openxmlformats.org/markup-compatibility/2006">
              <mc:Choice xmlns:v="urn:schemas-microsoft-com:vml" Requires="v">
                <p:oleObj spid="_x0000_s124970" name="Denklem" r:id="rId5" imgW="545863" imgH="380835" progId="Equation.3">
                  <p:embed/>
                </p:oleObj>
              </mc:Choice>
              <mc:Fallback>
                <p:oleObj name="Denklem" r:id="rId5" imgW="545863" imgH="380835" progId="Equation.3">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4184650"/>
                        <a:ext cx="1482725" cy="96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42" name="2 İçerik Yer Tutucusu"/>
          <p:cNvSpPr>
            <a:spLocks noGrp="1"/>
          </p:cNvSpPr>
          <p:nvPr>
            <p:ph idx="4294967295"/>
          </p:nvPr>
        </p:nvSpPr>
        <p:spPr>
          <a:xfrm>
            <a:off x="0" y="981075"/>
            <a:ext cx="8785225" cy="5543550"/>
          </a:xfrm>
        </p:spPr>
        <p:txBody>
          <a:bodyPr/>
          <a:lstStyle/>
          <a:p>
            <a:pPr marL="87313" indent="3175">
              <a:buFont typeface="Arial" charset="0"/>
              <a:buNone/>
            </a:pPr>
            <a:r>
              <a:rPr lang="tr-TR" sz="2200" b="1"/>
              <a:t>ÖRNEK-5:</a:t>
            </a:r>
            <a:endParaRPr lang="tr-TR" sz="2200"/>
          </a:p>
          <a:p>
            <a:pPr marL="87313" indent="3175">
              <a:buFont typeface="Arial" charset="0"/>
              <a:buNone/>
            </a:pPr>
            <a:r>
              <a:rPr lang="tr-TR" sz="2200"/>
              <a:t>Aşağıdaki şekilde weston köprüsü dengede olduğuna göre R</a:t>
            </a:r>
            <a:r>
              <a:rPr lang="tr-TR" sz="2200" baseline="-25000"/>
              <a:t>X</a:t>
            </a:r>
            <a:r>
              <a:rPr lang="tr-TR" sz="2200"/>
              <a:t> direncinin değerini bulunuz.</a:t>
            </a:r>
          </a:p>
        </p:txBody>
      </p:sp>
      <p:sp>
        <p:nvSpPr>
          <p:cNvPr id="123944" name="1 Başlık"/>
          <p:cNvSpPr>
            <a:spLocks/>
          </p:cNvSpPr>
          <p:nvPr/>
        </p:nvSpPr>
        <p:spPr bwMode="auto">
          <a:xfrm>
            <a:off x="323850" y="260350"/>
            <a:ext cx="8302625" cy="576263"/>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4. WESTON KÖPRÜSÜ</a:t>
            </a:r>
            <a:r>
              <a:rPr lang="tr-TR" sz="3000">
                <a:latin typeface="Calibri" pitchFamily="34" charset="0"/>
              </a:rPr>
              <a:t> </a:t>
            </a:r>
          </a:p>
        </p:txBody>
      </p:sp>
      <p:sp>
        <p:nvSpPr>
          <p:cNvPr id="123945"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23946"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23947"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23948"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23949" name="Rectangle 9"/>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23950"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23951" name="Rectangle 11"/>
          <p:cNvSpPr>
            <a:spLocks noChangeArrowheads="1"/>
          </p:cNvSpPr>
          <p:nvPr/>
        </p:nvSpPr>
        <p:spPr bwMode="auto">
          <a:xfrm>
            <a:off x="0" y="2814638"/>
            <a:ext cx="184150" cy="366712"/>
          </a:xfrm>
          <a:prstGeom prst="rect">
            <a:avLst/>
          </a:prstGeom>
          <a:noFill/>
          <a:ln w="9525">
            <a:noFill/>
            <a:miter lim="800000"/>
            <a:headEnd/>
            <a:tailEnd/>
          </a:ln>
        </p:spPr>
        <p:txBody>
          <a:bodyPr wrap="none" anchor="ctr">
            <a:spAutoFit/>
          </a:bodyPr>
          <a:lstStyle/>
          <a:p>
            <a:endParaRPr lang="tr-TR"/>
          </a:p>
        </p:txBody>
      </p:sp>
      <p:sp>
        <p:nvSpPr>
          <p:cNvPr id="123952"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23953"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3954"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23955"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sp>
        <p:nvSpPr>
          <p:cNvPr id="123956" name="Rectangle 23"/>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tr-TR"/>
          </a:p>
        </p:txBody>
      </p:sp>
      <p:sp>
        <p:nvSpPr>
          <p:cNvPr id="123957"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23958" name="Rectangle 18"/>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23959" name="Rectangle 19"/>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tr-TR"/>
          </a:p>
        </p:txBody>
      </p:sp>
      <p:sp>
        <p:nvSpPr>
          <p:cNvPr id="123960" name="Rectangle 23"/>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3961" name="Rectangle 21"/>
          <p:cNvSpPr>
            <a:spLocks noChangeArrowheads="1"/>
          </p:cNvSpPr>
          <p:nvPr/>
        </p:nvSpPr>
        <p:spPr bwMode="auto">
          <a:xfrm>
            <a:off x="2339975" y="3502025"/>
            <a:ext cx="533400" cy="274638"/>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3962" name="Rectangle 22"/>
          <p:cNvSpPr>
            <a:spLocks noChangeArrowheads="1"/>
          </p:cNvSpPr>
          <p:nvPr/>
        </p:nvSpPr>
        <p:spPr bwMode="auto">
          <a:xfrm>
            <a:off x="3276600" y="3141663"/>
            <a:ext cx="533400"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3963" name="Rectangle 23"/>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23964" name="Rectangle 24"/>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sp>
        <p:nvSpPr>
          <p:cNvPr id="123965" name="Rectangle 25"/>
          <p:cNvSpPr>
            <a:spLocks noChangeArrowheads="1"/>
          </p:cNvSpPr>
          <p:nvPr/>
        </p:nvSpPr>
        <p:spPr bwMode="auto">
          <a:xfrm>
            <a:off x="0" y="2462213"/>
            <a:ext cx="9144000" cy="0"/>
          </a:xfrm>
          <a:prstGeom prst="rect">
            <a:avLst/>
          </a:prstGeom>
          <a:noFill/>
          <a:ln w="9525">
            <a:noFill/>
            <a:miter lim="800000"/>
            <a:headEnd/>
            <a:tailEnd/>
          </a:ln>
        </p:spPr>
        <p:txBody>
          <a:bodyPr wrap="none" anchor="ctr">
            <a:spAutoFit/>
          </a:bodyPr>
          <a:lstStyle/>
          <a:p>
            <a:endParaRPr lang="tr-TR"/>
          </a:p>
        </p:txBody>
      </p:sp>
      <p:sp>
        <p:nvSpPr>
          <p:cNvPr id="123966" name="Rectangle 28"/>
          <p:cNvSpPr>
            <a:spLocks noChangeArrowheads="1"/>
          </p:cNvSpPr>
          <p:nvPr/>
        </p:nvSpPr>
        <p:spPr bwMode="auto">
          <a:xfrm>
            <a:off x="0" y="2557463"/>
            <a:ext cx="9144000" cy="0"/>
          </a:xfrm>
          <a:prstGeom prst="rect">
            <a:avLst/>
          </a:prstGeom>
          <a:noFill/>
          <a:ln w="9525">
            <a:noFill/>
            <a:miter lim="800000"/>
            <a:headEnd/>
            <a:tailEnd/>
          </a:ln>
        </p:spPr>
        <p:txBody>
          <a:bodyPr wrap="none" anchor="ctr">
            <a:spAutoFit/>
          </a:bodyPr>
          <a:lstStyle/>
          <a:p>
            <a:endParaRPr lang="tr-TR"/>
          </a:p>
        </p:txBody>
      </p:sp>
      <p:sp>
        <p:nvSpPr>
          <p:cNvPr id="123967" name="Rectangle 30"/>
          <p:cNvSpPr>
            <a:spLocks noChangeArrowheads="1"/>
          </p:cNvSpPr>
          <p:nvPr/>
        </p:nvSpPr>
        <p:spPr bwMode="auto">
          <a:xfrm>
            <a:off x="0" y="2209800"/>
            <a:ext cx="9144000" cy="0"/>
          </a:xfrm>
          <a:prstGeom prst="rect">
            <a:avLst/>
          </a:prstGeom>
          <a:noFill/>
          <a:ln w="9525">
            <a:noFill/>
            <a:miter lim="800000"/>
            <a:headEnd/>
            <a:tailEnd/>
          </a:ln>
        </p:spPr>
        <p:txBody>
          <a:bodyPr wrap="none" anchor="ctr">
            <a:spAutoFit/>
          </a:bodyPr>
          <a:lstStyle/>
          <a:p>
            <a:endParaRPr lang="tr-TR"/>
          </a:p>
        </p:txBody>
      </p:sp>
      <p:graphicFrame>
        <p:nvGraphicFramePr>
          <p:cNvPr id="123933" name="Object 29"/>
          <p:cNvGraphicFramePr>
            <a:graphicFrameLocks noChangeAspect="1"/>
          </p:cNvGraphicFramePr>
          <p:nvPr/>
        </p:nvGraphicFramePr>
        <p:xfrm>
          <a:off x="107950" y="2636838"/>
          <a:ext cx="3240088" cy="3313112"/>
        </p:xfrm>
        <a:graphic>
          <a:graphicData uri="http://schemas.openxmlformats.org/presentationml/2006/ole">
            <mc:AlternateContent xmlns:mc="http://schemas.openxmlformats.org/markup-compatibility/2006">
              <mc:Choice xmlns:v="urn:schemas-microsoft-com:vml" Requires="v">
                <p:oleObj spid="_x0000_s123966" name="Visio" r:id="rId3" imgW="2155320" imgH="2273760" progId="Visio.Drawing.11">
                  <p:embed/>
                </p:oleObj>
              </mc:Choice>
              <mc:Fallback>
                <p:oleObj name="Visio" r:id="rId3" imgW="2155320" imgH="2273760" progId="Visio.Drawing.11">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636838"/>
                        <a:ext cx="3240088" cy="331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68" name="Text Box 31"/>
          <p:cNvSpPr txBox="1">
            <a:spLocks noChangeArrowheads="1"/>
          </p:cNvSpPr>
          <p:nvPr/>
        </p:nvSpPr>
        <p:spPr bwMode="auto">
          <a:xfrm>
            <a:off x="4140200" y="2205038"/>
            <a:ext cx="4392613" cy="3960812"/>
          </a:xfrm>
          <a:prstGeom prst="rect">
            <a:avLst/>
          </a:prstGeom>
          <a:solidFill>
            <a:srgbClr val="FFFFFF"/>
          </a:solidFill>
          <a:ln w="9525">
            <a:noFill/>
            <a:miter lim="800000"/>
            <a:headEnd/>
            <a:tailEnd/>
          </a:ln>
        </p:spPr>
        <p:txBody>
          <a:bodyPr/>
          <a:lstStyle/>
          <a:p>
            <a:r>
              <a:rPr lang="tr-TR" sz="2200">
                <a:latin typeface="Calibri" pitchFamily="34" charset="0"/>
              </a:rPr>
              <a:t>ÇÖZÜM:</a:t>
            </a:r>
          </a:p>
          <a:p>
            <a:endParaRPr lang="tr-TR" sz="2200">
              <a:latin typeface="Arial Narrow" pitchFamily="34" charset="0"/>
            </a:endParaRPr>
          </a:p>
          <a:p>
            <a:r>
              <a:rPr lang="tr-TR" sz="1200" b="1">
                <a:latin typeface="Arial Narrow" pitchFamily="34" charset="0"/>
              </a:rPr>
              <a:t>	       	</a:t>
            </a:r>
          </a:p>
          <a:p>
            <a:endParaRPr lang="tr-TR" sz="1200" b="1">
              <a:latin typeface="Arial Narrow" pitchFamily="34" charset="0"/>
            </a:endParaRPr>
          </a:p>
          <a:p>
            <a:endParaRPr lang="tr-TR"/>
          </a:p>
        </p:txBody>
      </p:sp>
      <p:sp>
        <p:nvSpPr>
          <p:cNvPr id="123969"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graphicFrame>
        <p:nvGraphicFramePr>
          <p:cNvPr id="123936" name="Object 32"/>
          <p:cNvGraphicFramePr>
            <a:graphicFrameLocks noChangeAspect="1"/>
          </p:cNvGraphicFramePr>
          <p:nvPr/>
        </p:nvGraphicFramePr>
        <p:xfrm>
          <a:off x="4284663" y="2852738"/>
          <a:ext cx="1079500" cy="784225"/>
        </p:xfrm>
        <a:graphic>
          <a:graphicData uri="http://schemas.openxmlformats.org/presentationml/2006/ole">
            <mc:AlternateContent xmlns:mc="http://schemas.openxmlformats.org/markup-compatibility/2006">
              <mc:Choice xmlns:v="urn:schemas-microsoft-com:vml" Requires="v">
                <p:oleObj spid="_x0000_s123967" name="Denklem" r:id="rId5" imgW="495085" imgH="380835" progId="Equation.3">
                  <p:embed/>
                </p:oleObj>
              </mc:Choice>
              <mc:Fallback>
                <p:oleObj name="Denklem" r:id="rId5" imgW="495085" imgH="380835" progId="Equation.3">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2852738"/>
                        <a:ext cx="107950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70" name="Rectangle 35"/>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graphicFrame>
        <p:nvGraphicFramePr>
          <p:cNvPr id="123938" name="Object 34"/>
          <p:cNvGraphicFramePr>
            <a:graphicFrameLocks noChangeAspect="1"/>
          </p:cNvGraphicFramePr>
          <p:nvPr/>
        </p:nvGraphicFramePr>
        <p:xfrm>
          <a:off x="6227763" y="2852738"/>
          <a:ext cx="2017712" cy="792162"/>
        </p:xfrm>
        <a:graphic>
          <a:graphicData uri="http://schemas.openxmlformats.org/presentationml/2006/ole">
            <mc:AlternateContent xmlns:mc="http://schemas.openxmlformats.org/markup-compatibility/2006">
              <mc:Choice xmlns:v="urn:schemas-microsoft-com:vml" Requires="v">
                <p:oleObj spid="_x0000_s123968" name="Denklem" r:id="rId7" imgW="837836" imgH="355446" progId="Equation.3">
                  <p:embed/>
                </p:oleObj>
              </mc:Choice>
              <mc:Fallback>
                <p:oleObj name="Denklem" r:id="rId7" imgW="837836" imgH="355446" progId="Equation.3">
                  <p:embed/>
                  <p:pic>
                    <p:nvPicPr>
                      <p:cNvPr id="0"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7763" y="2852738"/>
                        <a:ext cx="2017712"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71" name="Line 36"/>
          <p:cNvSpPr>
            <a:spLocks noChangeShapeType="1"/>
          </p:cNvSpPr>
          <p:nvPr/>
        </p:nvSpPr>
        <p:spPr bwMode="auto">
          <a:xfrm>
            <a:off x="5645150" y="3268663"/>
            <a:ext cx="360363" cy="0"/>
          </a:xfrm>
          <a:prstGeom prst="line">
            <a:avLst/>
          </a:prstGeom>
          <a:noFill/>
          <a:ln w="57150" cmpd="thickThin">
            <a:solidFill>
              <a:schemeClr val="tx1"/>
            </a:solidFill>
            <a:round/>
            <a:headEnd/>
            <a:tailEnd type="triangle" w="med" len="med"/>
          </a:ln>
        </p:spPr>
        <p:txBody>
          <a:bodyPr/>
          <a:lstStyle/>
          <a:p>
            <a:endParaRPr lang="tr-TR"/>
          </a:p>
        </p:txBody>
      </p:sp>
      <p:sp>
        <p:nvSpPr>
          <p:cNvPr id="123972"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graphicFrame>
        <p:nvGraphicFramePr>
          <p:cNvPr id="123941" name="Object 37"/>
          <p:cNvGraphicFramePr>
            <a:graphicFrameLocks noChangeAspect="1"/>
          </p:cNvGraphicFramePr>
          <p:nvPr/>
        </p:nvGraphicFramePr>
        <p:xfrm>
          <a:off x="4932363" y="4149725"/>
          <a:ext cx="2592387" cy="1509713"/>
        </p:xfrm>
        <a:graphic>
          <a:graphicData uri="http://schemas.openxmlformats.org/presentationml/2006/ole">
            <mc:AlternateContent xmlns:mc="http://schemas.openxmlformats.org/markup-compatibility/2006">
              <mc:Choice xmlns:v="urn:schemas-microsoft-com:vml" Requires="v">
                <p:oleObj spid="_x0000_s123969" name="Denklem" r:id="rId9" imgW="1205977" imgH="723586" progId="Equation.3">
                  <p:embed/>
                </p:oleObj>
              </mc:Choice>
              <mc:Fallback>
                <p:oleObj name="Denklem" r:id="rId9" imgW="1205977" imgH="723586" progId="Equation.3">
                  <p:embed/>
                  <p:pic>
                    <p:nvPicPr>
                      <p:cNvPr id="0"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363" y="4149725"/>
                        <a:ext cx="2592387" cy="150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02" name="2 İçerik Yer Tutucusu"/>
          <p:cNvSpPr>
            <a:spLocks noGrp="1"/>
          </p:cNvSpPr>
          <p:nvPr>
            <p:ph idx="4294967295"/>
          </p:nvPr>
        </p:nvSpPr>
        <p:spPr>
          <a:xfrm>
            <a:off x="0" y="981075"/>
            <a:ext cx="8785225" cy="5543550"/>
          </a:xfrm>
        </p:spPr>
        <p:txBody>
          <a:bodyPr/>
          <a:lstStyle/>
          <a:p>
            <a:pPr marL="87313" indent="3175" algn="just">
              <a:buFont typeface="Arial" charset="0"/>
              <a:buNone/>
            </a:pPr>
            <a:r>
              <a:rPr lang="tr-TR" sz="2200"/>
              <a:t>Şekillerde üçgen bağlantı ve yıldız bağlantı görülmektedir. Bazen üçgen bağlantının yıldız bağlantıya veya yıldız bağlantının üçgen bağlantıya dönüşümleri devre analizini kolaylaştırmak açısından gerekmektedir. Bu dönüşümleri gerçekleştirmek için aşağıdaki denklemler kullanılır.</a:t>
            </a:r>
          </a:p>
        </p:txBody>
      </p:sp>
      <p:sp>
        <p:nvSpPr>
          <p:cNvPr id="126004" name="1 Başlık"/>
          <p:cNvSpPr>
            <a:spLocks/>
          </p:cNvSpPr>
          <p:nvPr/>
        </p:nvSpPr>
        <p:spPr bwMode="auto">
          <a:xfrm>
            <a:off x="323850" y="260350"/>
            <a:ext cx="8302625" cy="576263"/>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t>5. ÜÇGEN-YILDIZ BAĞLANTI (</a:t>
            </a:r>
            <a:r>
              <a:rPr lang="tr-TR" sz="3000" b="1">
                <a:sym typeface="Symbol" pitchFamily="18" charset="2"/>
              </a:rPr>
              <a:t></a:t>
            </a:r>
            <a:r>
              <a:rPr lang="tr-TR" sz="3000" b="1"/>
              <a:t>-</a:t>
            </a:r>
            <a:r>
              <a:rPr lang="tr-TR" sz="3000" b="1">
                <a:sym typeface="Symbol" pitchFamily="18" charset="2"/>
              </a:rPr>
              <a:t></a:t>
            </a:r>
            <a:r>
              <a:rPr lang="tr-TR" sz="3000" b="1"/>
              <a:t>)</a:t>
            </a:r>
            <a:endParaRPr lang="tr-TR" sz="3000"/>
          </a:p>
        </p:txBody>
      </p:sp>
      <p:sp>
        <p:nvSpPr>
          <p:cNvPr id="126005"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26006"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26007"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26008"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26009" name="Rectangle 9"/>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26010"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26011" name="Rectangle 11"/>
          <p:cNvSpPr>
            <a:spLocks noChangeArrowheads="1"/>
          </p:cNvSpPr>
          <p:nvPr/>
        </p:nvSpPr>
        <p:spPr bwMode="auto">
          <a:xfrm>
            <a:off x="0" y="2814638"/>
            <a:ext cx="184150" cy="366712"/>
          </a:xfrm>
          <a:prstGeom prst="rect">
            <a:avLst/>
          </a:prstGeom>
          <a:noFill/>
          <a:ln w="9525">
            <a:noFill/>
            <a:miter lim="800000"/>
            <a:headEnd/>
            <a:tailEnd/>
          </a:ln>
        </p:spPr>
        <p:txBody>
          <a:bodyPr wrap="none" anchor="ctr">
            <a:spAutoFit/>
          </a:bodyPr>
          <a:lstStyle/>
          <a:p>
            <a:endParaRPr lang="tr-TR"/>
          </a:p>
        </p:txBody>
      </p:sp>
      <p:sp>
        <p:nvSpPr>
          <p:cNvPr id="126012"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26013"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6014"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26015"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sp>
        <p:nvSpPr>
          <p:cNvPr id="126016" name="Rectangle 23"/>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tr-TR"/>
          </a:p>
        </p:txBody>
      </p:sp>
      <p:sp>
        <p:nvSpPr>
          <p:cNvPr id="126017"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26018" name="Rectangle 18"/>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26019" name="Rectangle 19"/>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tr-TR"/>
          </a:p>
        </p:txBody>
      </p:sp>
      <p:sp>
        <p:nvSpPr>
          <p:cNvPr id="126020" name="Rectangle 23"/>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6021" name="Rectangle 21"/>
          <p:cNvSpPr>
            <a:spLocks noChangeArrowheads="1"/>
          </p:cNvSpPr>
          <p:nvPr/>
        </p:nvSpPr>
        <p:spPr bwMode="auto">
          <a:xfrm>
            <a:off x="2339975" y="3502025"/>
            <a:ext cx="533400" cy="274638"/>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6022" name="Rectangle 22"/>
          <p:cNvSpPr>
            <a:spLocks noChangeArrowheads="1"/>
          </p:cNvSpPr>
          <p:nvPr/>
        </p:nvSpPr>
        <p:spPr bwMode="auto">
          <a:xfrm>
            <a:off x="3276600" y="3141663"/>
            <a:ext cx="533400"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6023" name="Rectangle 23"/>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26024" name="Rectangle 24"/>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sp>
        <p:nvSpPr>
          <p:cNvPr id="126025" name="Rectangle 25"/>
          <p:cNvSpPr>
            <a:spLocks noChangeArrowheads="1"/>
          </p:cNvSpPr>
          <p:nvPr/>
        </p:nvSpPr>
        <p:spPr bwMode="auto">
          <a:xfrm>
            <a:off x="0" y="2462213"/>
            <a:ext cx="9144000" cy="0"/>
          </a:xfrm>
          <a:prstGeom prst="rect">
            <a:avLst/>
          </a:prstGeom>
          <a:noFill/>
          <a:ln w="9525">
            <a:noFill/>
            <a:miter lim="800000"/>
            <a:headEnd/>
            <a:tailEnd/>
          </a:ln>
        </p:spPr>
        <p:txBody>
          <a:bodyPr wrap="none" anchor="ctr">
            <a:spAutoFit/>
          </a:bodyPr>
          <a:lstStyle/>
          <a:p>
            <a:endParaRPr lang="tr-TR"/>
          </a:p>
        </p:txBody>
      </p:sp>
      <p:sp>
        <p:nvSpPr>
          <p:cNvPr id="126026" name="Rectangle 26"/>
          <p:cNvSpPr>
            <a:spLocks noChangeArrowheads="1"/>
          </p:cNvSpPr>
          <p:nvPr/>
        </p:nvSpPr>
        <p:spPr bwMode="auto">
          <a:xfrm>
            <a:off x="0" y="2557463"/>
            <a:ext cx="9144000" cy="0"/>
          </a:xfrm>
          <a:prstGeom prst="rect">
            <a:avLst/>
          </a:prstGeom>
          <a:noFill/>
          <a:ln w="9525">
            <a:noFill/>
            <a:miter lim="800000"/>
            <a:headEnd/>
            <a:tailEnd/>
          </a:ln>
        </p:spPr>
        <p:txBody>
          <a:bodyPr wrap="none" anchor="ctr">
            <a:spAutoFit/>
          </a:bodyPr>
          <a:lstStyle/>
          <a:p>
            <a:endParaRPr lang="tr-TR"/>
          </a:p>
        </p:txBody>
      </p:sp>
      <p:sp>
        <p:nvSpPr>
          <p:cNvPr id="126027" name="Rectangle 27"/>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26028"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26029" name="Rectangle 32"/>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26030" name="Rectangle 3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26031" name="Rectangle 39"/>
          <p:cNvSpPr>
            <a:spLocks noChangeArrowheads="1"/>
          </p:cNvSpPr>
          <p:nvPr/>
        </p:nvSpPr>
        <p:spPr bwMode="auto">
          <a:xfrm>
            <a:off x="0" y="2509838"/>
            <a:ext cx="9144000" cy="0"/>
          </a:xfrm>
          <a:prstGeom prst="rect">
            <a:avLst/>
          </a:prstGeom>
          <a:noFill/>
          <a:ln w="9525">
            <a:noFill/>
            <a:miter lim="800000"/>
            <a:headEnd/>
            <a:tailEnd/>
          </a:ln>
        </p:spPr>
        <p:txBody>
          <a:bodyPr wrap="none" anchor="ctr">
            <a:spAutoFit/>
          </a:bodyPr>
          <a:lstStyle/>
          <a:p>
            <a:endParaRPr lang="tr-TR"/>
          </a:p>
        </p:txBody>
      </p:sp>
      <p:graphicFrame>
        <p:nvGraphicFramePr>
          <p:cNvPr id="125990" name="Object 38"/>
          <p:cNvGraphicFramePr>
            <a:graphicFrameLocks noChangeAspect="1"/>
          </p:cNvGraphicFramePr>
          <p:nvPr/>
        </p:nvGraphicFramePr>
        <p:xfrm>
          <a:off x="323850" y="2420938"/>
          <a:ext cx="4895850" cy="2062162"/>
        </p:xfrm>
        <a:graphic>
          <a:graphicData uri="http://schemas.openxmlformats.org/presentationml/2006/ole">
            <mc:AlternateContent xmlns:mc="http://schemas.openxmlformats.org/markup-compatibility/2006">
              <mc:Choice xmlns:v="urn:schemas-microsoft-com:vml" Requires="v">
                <p:oleObj spid="_x0000_s126032" name="Visio" r:id="rId3" imgW="3970080" imgH="1893600" progId="Visio.Drawing.11">
                  <p:embed/>
                </p:oleObj>
              </mc:Choice>
              <mc:Fallback>
                <p:oleObj name="Visio" r:id="rId3" imgW="3970080" imgH="1893600" progId="Visio.Drawing.11">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b="11357"/>
                      <a:stretch>
                        <a:fillRect/>
                      </a:stretch>
                    </p:blipFill>
                    <p:spPr bwMode="auto">
                      <a:xfrm>
                        <a:off x="323850" y="2420938"/>
                        <a:ext cx="4895850" cy="206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032" name="Rectangle 40"/>
          <p:cNvSpPr>
            <a:spLocks noChangeArrowheads="1"/>
          </p:cNvSpPr>
          <p:nvPr/>
        </p:nvSpPr>
        <p:spPr bwMode="auto">
          <a:xfrm>
            <a:off x="5724525" y="2595563"/>
            <a:ext cx="3332163" cy="366712"/>
          </a:xfrm>
          <a:prstGeom prst="rect">
            <a:avLst/>
          </a:prstGeom>
          <a:noFill/>
          <a:ln w="9525">
            <a:noFill/>
            <a:miter lim="800000"/>
            <a:headEnd/>
            <a:tailEnd/>
          </a:ln>
        </p:spPr>
        <p:txBody>
          <a:bodyPr wrap="none" anchor="ctr">
            <a:spAutoFit/>
          </a:bodyPr>
          <a:lstStyle/>
          <a:p>
            <a:pPr algn="just"/>
            <a:r>
              <a:rPr lang="tr-TR" b="1">
                <a:latin typeface="Calibri" pitchFamily="34" charset="0"/>
              </a:rPr>
              <a:t>Üçgen </a:t>
            </a:r>
            <a:r>
              <a:rPr lang="tr-TR" b="1">
                <a:latin typeface="Calibri" pitchFamily="34" charset="0"/>
                <a:sym typeface="Symbol" pitchFamily="18" charset="2"/>
              </a:rPr>
              <a:t></a:t>
            </a:r>
            <a:r>
              <a:rPr lang="tr-TR" b="1">
                <a:latin typeface="Calibri" pitchFamily="34" charset="0"/>
              </a:rPr>
              <a:t> Yıldız Dönüşümü (</a:t>
            </a:r>
            <a:r>
              <a:rPr lang="tr-TR" b="1">
                <a:latin typeface="Calibri" pitchFamily="34" charset="0"/>
                <a:sym typeface="Symbol" pitchFamily="18" charset="2"/>
              </a:rPr>
              <a:t></a:t>
            </a:r>
            <a:r>
              <a:rPr lang="tr-TR" b="1">
                <a:latin typeface="Calibri" pitchFamily="34" charset="0"/>
              </a:rPr>
              <a:t>-</a:t>
            </a:r>
            <a:r>
              <a:rPr lang="tr-TR" b="1">
                <a:latin typeface="Calibri" pitchFamily="34" charset="0"/>
                <a:sym typeface="Symbol" pitchFamily="18" charset="2"/>
              </a:rPr>
              <a:t></a:t>
            </a:r>
            <a:r>
              <a:rPr lang="tr-TR" b="1">
                <a:latin typeface="Calibri" pitchFamily="34" charset="0"/>
              </a:rPr>
              <a:t>):</a:t>
            </a:r>
          </a:p>
        </p:txBody>
      </p:sp>
      <p:sp>
        <p:nvSpPr>
          <p:cNvPr id="126033" name="Rectangle 42"/>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tr-TR"/>
          </a:p>
        </p:txBody>
      </p:sp>
      <p:graphicFrame>
        <p:nvGraphicFramePr>
          <p:cNvPr id="125993" name="Object 41"/>
          <p:cNvGraphicFramePr>
            <a:graphicFrameLocks noChangeAspect="1"/>
          </p:cNvGraphicFramePr>
          <p:nvPr/>
        </p:nvGraphicFramePr>
        <p:xfrm>
          <a:off x="6524625" y="3221038"/>
          <a:ext cx="1800225" cy="717550"/>
        </p:xfrm>
        <a:graphic>
          <a:graphicData uri="http://schemas.openxmlformats.org/presentationml/2006/ole">
            <mc:AlternateContent xmlns:mc="http://schemas.openxmlformats.org/markup-compatibility/2006">
              <mc:Choice xmlns:v="urn:schemas-microsoft-com:vml" Requires="v">
                <p:oleObj spid="_x0000_s126033" name="Denklem" r:id="rId5" imgW="965200" imgH="381000" progId="Equation.3">
                  <p:embed/>
                </p:oleObj>
              </mc:Choice>
              <mc:Fallback>
                <p:oleObj name="Denklem" r:id="rId5" imgW="965200" imgH="381000" progId="Equation.3">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25" y="3221038"/>
                        <a:ext cx="1800225"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034" name="Rectangle 44"/>
          <p:cNvSpPr>
            <a:spLocks noChangeArrowheads="1"/>
          </p:cNvSpPr>
          <p:nvPr/>
        </p:nvSpPr>
        <p:spPr bwMode="auto">
          <a:xfrm>
            <a:off x="0" y="31480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25995" name="Object 43"/>
          <p:cNvGraphicFramePr>
            <a:graphicFrameLocks noChangeAspect="1"/>
          </p:cNvGraphicFramePr>
          <p:nvPr/>
        </p:nvGraphicFramePr>
        <p:xfrm>
          <a:off x="6548438" y="4205288"/>
          <a:ext cx="1944687" cy="712787"/>
        </p:xfrm>
        <a:graphic>
          <a:graphicData uri="http://schemas.openxmlformats.org/presentationml/2006/ole">
            <mc:AlternateContent xmlns:mc="http://schemas.openxmlformats.org/markup-compatibility/2006">
              <mc:Choice xmlns:v="urn:schemas-microsoft-com:vml" Requires="v">
                <p:oleObj spid="_x0000_s126034" name="Denklem" r:id="rId7" imgW="1040948" imgH="380835" progId="Equation.3">
                  <p:embed/>
                </p:oleObj>
              </mc:Choice>
              <mc:Fallback>
                <p:oleObj name="Denklem" r:id="rId7" imgW="1040948" imgH="380835" progId="Equation.3">
                  <p:embed/>
                  <p:pic>
                    <p:nvPicPr>
                      <p:cNvPr id="0"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8438" y="4205288"/>
                        <a:ext cx="1944687"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035" name="Rectangle 4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graphicFrame>
        <p:nvGraphicFramePr>
          <p:cNvPr id="125997" name="Object 45"/>
          <p:cNvGraphicFramePr>
            <a:graphicFrameLocks noChangeAspect="1"/>
          </p:cNvGraphicFramePr>
          <p:nvPr/>
        </p:nvGraphicFramePr>
        <p:xfrm>
          <a:off x="6532563" y="5195888"/>
          <a:ext cx="1944687" cy="715962"/>
        </p:xfrm>
        <a:graphic>
          <a:graphicData uri="http://schemas.openxmlformats.org/presentationml/2006/ole">
            <mc:AlternateContent xmlns:mc="http://schemas.openxmlformats.org/markup-compatibility/2006">
              <mc:Choice xmlns:v="urn:schemas-microsoft-com:vml" Requires="v">
                <p:oleObj spid="_x0000_s126035" name="Denklem" r:id="rId9" imgW="1040948" imgH="380835" progId="Equation.3">
                  <p:embed/>
                </p:oleObj>
              </mc:Choice>
              <mc:Fallback>
                <p:oleObj name="Denklem" r:id="rId9" imgW="1040948" imgH="380835" progId="Equation.3">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2563" y="5195888"/>
                        <a:ext cx="1944687" cy="71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036" name="Rectangle 48"/>
          <p:cNvSpPr>
            <a:spLocks noChangeArrowheads="1"/>
          </p:cNvSpPr>
          <p:nvPr/>
        </p:nvSpPr>
        <p:spPr bwMode="auto">
          <a:xfrm>
            <a:off x="179388" y="4724400"/>
            <a:ext cx="5768975" cy="366713"/>
          </a:xfrm>
          <a:prstGeom prst="rect">
            <a:avLst/>
          </a:prstGeom>
          <a:noFill/>
          <a:ln w="9525">
            <a:noFill/>
            <a:miter lim="800000"/>
            <a:headEnd/>
            <a:tailEnd/>
          </a:ln>
        </p:spPr>
        <p:txBody>
          <a:bodyPr wrap="none" anchor="ctr">
            <a:spAutoFit/>
          </a:bodyPr>
          <a:lstStyle/>
          <a:p>
            <a:pPr algn="just"/>
            <a:r>
              <a:rPr lang="tr-TR" b="1">
                <a:latin typeface="Calibri" pitchFamily="34" charset="0"/>
              </a:rPr>
              <a:t>Eğer dirençlerin hepside birbirine eşitse (R1 = R2 = R3 = R);</a:t>
            </a:r>
          </a:p>
        </p:txBody>
      </p:sp>
      <p:sp>
        <p:nvSpPr>
          <p:cNvPr id="126037" name="Rectangle 50"/>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graphicFrame>
        <p:nvGraphicFramePr>
          <p:cNvPr id="126001" name="Object 49"/>
          <p:cNvGraphicFramePr>
            <a:graphicFrameLocks noChangeAspect="1"/>
          </p:cNvGraphicFramePr>
          <p:nvPr/>
        </p:nvGraphicFramePr>
        <p:xfrm>
          <a:off x="1547813" y="5260975"/>
          <a:ext cx="2376487" cy="831850"/>
        </p:xfrm>
        <a:graphic>
          <a:graphicData uri="http://schemas.openxmlformats.org/presentationml/2006/ole">
            <mc:AlternateContent xmlns:mc="http://schemas.openxmlformats.org/markup-compatibility/2006">
              <mc:Choice xmlns:v="urn:schemas-microsoft-com:vml" Requires="v">
                <p:oleObj spid="_x0000_s126036" name="Denklem" r:id="rId11" imgW="1002865" imgH="355446" progId="Equation.3">
                  <p:embed/>
                </p:oleObj>
              </mc:Choice>
              <mc:Fallback>
                <p:oleObj name="Denklem" r:id="rId11" imgW="1002865" imgH="355446" progId="Equation.3">
                  <p:embed/>
                  <p:pic>
                    <p:nvPicPr>
                      <p:cNvPr id="0" name="Picture 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7813" y="5260975"/>
                        <a:ext cx="2376487"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26" name="2 İçerik Yer Tutucusu"/>
          <p:cNvSpPr>
            <a:spLocks noGrp="1"/>
          </p:cNvSpPr>
          <p:nvPr>
            <p:ph idx="4294967295"/>
          </p:nvPr>
        </p:nvSpPr>
        <p:spPr>
          <a:xfrm>
            <a:off x="0" y="981075"/>
            <a:ext cx="8785225" cy="5543550"/>
          </a:xfrm>
        </p:spPr>
        <p:txBody>
          <a:bodyPr/>
          <a:lstStyle/>
          <a:p>
            <a:pPr marL="87313" indent="3175" algn="just">
              <a:buFont typeface="Arial" charset="0"/>
              <a:buNone/>
            </a:pPr>
            <a:r>
              <a:rPr lang="tr-TR" sz="2200" b="1"/>
              <a:t>Yıldız </a:t>
            </a:r>
            <a:r>
              <a:rPr lang="tr-TR" sz="2200" b="1">
                <a:sym typeface="Symbol" pitchFamily="18" charset="2"/>
              </a:rPr>
              <a:t></a:t>
            </a:r>
            <a:r>
              <a:rPr lang="tr-TR" sz="2200" b="1"/>
              <a:t> Üçgen Dönüşümü (</a:t>
            </a:r>
            <a:r>
              <a:rPr lang="tr-TR" sz="2200" b="1">
                <a:sym typeface="Symbol" pitchFamily="18" charset="2"/>
              </a:rPr>
              <a:t></a:t>
            </a:r>
            <a:r>
              <a:rPr lang="tr-TR" sz="2200" b="1"/>
              <a:t>-</a:t>
            </a:r>
            <a:r>
              <a:rPr lang="tr-TR" sz="2200" b="1">
                <a:sym typeface="Symbol" pitchFamily="18" charset="2"/>
              </a:rPr>
              <a:t></a:t>
            </a:r>
            <a:r>
              <a:rPr lang="tr-TR" sz="2200" b="1"/>
              <a:t>):</a:t>
            </a:r>
          </a:p>
        </p:txBody>
      </p:sp>
      <p:sp>
        <p:nvSpPr>
          <p:cNvPr id="127028" name="1 Başlık"/>
          <p:cNvSpPr>
            <a:spLocks/>
          </p:cNvSpPr>
          <p:nvPr/>
        </p:nvSpPr>
        <p:spPr bwMode="auto">
          <a:xfrm>
            <a:off x="323850" y="260350"/>
            <a:ext cx="8302625" cy="576263"/>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t>5. ÜÇGEN-YILDIZ BAĞLANTI (</a:t>
            </a:r>
            <a:r>
              <a:rPr lang="tr-TR" sz="3000" b="1">
                <a:sym typeface="Symbol" pitchFamily="18" charset="2"/>
              </a:rPr>
              <a:t></a:t>
            </a:r>
            <a:r>
              <a:rPr lang="tr-TR" sz="3000" b="1"/>
              <a:t>-</a:t>
            </a:r>
            <a:r>
              <a:rPr lang="tr-TR" sz="3000" b="1">
                <a:sym typeface="Symbol" pitchFamily="18" charset="2"/>
              </a:rPr>
              <a:t></a:t>
            </a:r>
            <a:r>
              <a:rPr lang="tr-TR" sz="3000" b="1"/>
              <a:t>)</a:t>
            </a:r>
            <a:endParaRPr lang="tr-TR" sz="3000"/>
          </a:p>
        </p:txBody>
      </p:sp>
      <p:sp>
        <p:nvSpPr>
          <p:cNvPr id="127029"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27030"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27031"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27032"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27033" name="Rectangle 9"/>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27034"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27035" name="Rectangle 11"/>
          <p:cNvSpPr>
            <a:spLocks noChangeArrowheads="1"/>
          </p:cNvSpPr>
          <p:nvPr/>
        </p:nvSpPr>
        <p:spPr bwMode="auto">
          <a:xfrm>
            <a:off x="0" y="2814638"/>
            <a:ext cx="184150" cy="366712"/>
          </a:xfrm>
          <a:prstGeom prst="rect">
            <a:avLst/>
          </a:prstGeom>
          <a:noFill/>
          <a:ln w="9525">
            <a:noFill/>
            <a:miter lim="800000"/>
            <a:headEnd/>
            <a:tailEnd/>
          </a:ln>
        </p:spPr>
        <p:txBody>
          <a:bodyPr wrap="none" anchor="ctr">
            <a:spAutoFit/>
          </a:bodyPr>
          <a:lstStyle/>
          <a:p>
            <a:endParaRPr lang="tr-TR"/>
          </a:p>
        </p:txBody>
      </p:sp>
      <p:sp>
        <p:nvSpPr>
          <p:cNvPr id="127036"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27037"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7038"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27039"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sp>
        <p:nvSpPr>
          <p:cNvPr id="127040" name="Rectangle 23"/>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tr-TR"/>
          </a:p>
        </p:txBody>
      </p:sp>
      <p:sp>
        <p:nvSpPr>
          <p:cNvPr id="127041"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27042" name="Rectangle 18"/>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27043" name="Rectangle 19"/>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tr-TR"/>
          </a:p>
        </p:txBody>
      </p:sp>
      <p:sp>
        <p:nvSpPr>
          <p:cNvPr id="127044" name="Rectangle 23"/>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7045" name="Rectangle 21"/>
          <p:cNvSpPr>
            <a:spLocks noChangeArrowheads="1"/>
          </p:cNvSpPr>
          <p:nvPr/>
        </p:nvSpPr>
        <p:spPr bwMode="auto">
          <a:xfrm>
            <a:off x="2339975" y="3502025"/>
            <a:ext cx="533400" cy="274638"/>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7046" name="Rectangle 22"/>
          <p:cNvSpPr>
            <a:spLocks noChangeArrowheads="1"/>
          </p:cNvSpPr>
          <p:nvPr/>
        </p:nvSpPr>
        <p:spPr bwMode="auto">
          <a:xfrm>
            <a:off x="3276600" y="3141663"/>
            <a:ext cx="533400"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7047" name="Rectangle 23"/>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27048" name="Rectangle 24"/>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sp>
        <p:nvSpPr>
          <p:cNvPr id="127049" name="Rectangle 25"/>
          <p:cNvSpPr>
            <a:spLocks noChangeArrowheads="1"/>
          </p:cNvSpPr>
          <p:nvPr/>
        </p:nvSpPr>
        <p:spPr bwMode="auto">
          <a:xfrm>
            <a:off x="0" y="2462213"/>
            <a:ext cx="9144000" cy="0"/>
          </a:xfrm>
          <a:prstGeom prst="rect">
            <a:avLst/>
          </a:prstGeom>
          <a:noFill/>
          <a:ln w="9525">
            <a:noFill/>
            <a:miter lim="800000"/>
            <a:headEnd/>
            <a:tailEnd/>
          </a:ln>
        </p:spPr>
        <p:txBody>
          <a:bodyPr wrap="none" anchor="ctr">
            <a:spAutoFit/>
          </a:bodyPr>
          <a:lstStyle/>
          <a:p>
            <a:endParaRPr lang="tr-TR"/>
          </a:p>
        </p:txBody>
      </p:sp>
      <p:sp>
        <p:nvSpPr>
          <p:cNvPr id="127050" name="Rectangle 26"/>
          <p:cNvSpPr>
            <a:spLocks noChangeArrowheads="1"/>
          </p:cNvSpPr>
          <p:nvPr/>
        </p:nvSpPr>
        <p:spPr bwMode="auto">
          <a:xfrm>
            <a:off x="0" y="2557463"/>
            <a:ext cx="9144000" cy="0"/>
          </a:xfrm>
          <a:prstGeom prst="rect">
            <a:avLst/>
          </a:prstGeom>
          <a:noFill/>
          <a:ln w="9525">
            <a:noFill/>
            <a:miter lim="800000"/>
            <a:headEnd/>
            <a:tailEnd/>
          </a:ln>
        </p:spPr>
        <p:txBody>
          <a:bodyPr wrap="none" anchor="ctr">
            <a:spAutoFit/>
          </a:bodyPr>
          <a:lstStyle/>
          <a:p>
            <a:endParaRPr lang="tr-TR"/>
          </a:p>
        </p:txBody>
      </p:sp>
      <p:sp>
        <p:nvSpPr>
          <p:cNvPr id="127051" name="Rectangle 27"/>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27052"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27053" name="Rectangle 29"/>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27054"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27055" name="Rectangle 31"/>
          <p:cNvSpPr>
            <a:spLocks noChangeArrowheads="1"/>
          </p:cNvSpPr>
          <p:nvPr/>
        </p:nvSpPr>
        <p:spPr bwMode="auto">
          <a:xfrm>
            <a:off x="0" y="2509838"/>
            <a:ext cx="9144000" cy="0"/>
          </a:xfrm>
          <a:prstGeom prst="rect">
            <a:avLst/>
          </a:prstGeom>
          <a:noFill/>
          <a:ln w="9525">
            <a:noFill/>
            <a:miter lim="800000"/>
            <a:headEnd/>
            <a:tailEnd/>
          </a:ln>
        </p:spPr>
        <p:txBody>
          <a:bodyPr wrap="none" anchor="ctr">
            <a:spAutoFit/>
          </a:bodyPr>
          <a:lstStyle/>
          <a:p>
            <a:endParaRPr lang="tr-TR"/>
          </a:p>
        </p:txBody>
      </p:sp>
      <p:sp>
        <p:nvSpPr>
          <p:cNvPr id="127056" name="Rectangle 34"/>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tr-TR"/>
          </a:p>
        </p:txBody>
      </p:sp>
      <p:sp>
        <p:nvSpPr>
          <p:cNvPr id="127057" name="Rectangle 36"/>
          <p:cNvSpPr>
            <a:spLocks noChangeArrowheads="1"/>
          </p:cNvSpPr>
          <p:nvPr/>
        </p:nvSpPr>
        <p:spPr bwMode="auto">
          <a:xfrm>
            <a:off x="0" y="3148013"/>
            <a:ext cx="9144000" cy="0"/>
          </a:xfrm>
          <a:prstGeom prst="rect">
            <a:avLst/>
          </a:prstGeom>
          <a:noFill/>
          <a:ln w="9525">
            <a:noFill/>
            <a:miter lim="800000"/>
            <a:headEnd/>
            <a:tailEnd/>
          </a:ln>
        </p:spPr>
        <p:txBody>
          <a:bodyPr wrap="none" anchor="ctr">
            <a:spAutoFit/>
          </a:bodyPr>
          <a:lstStyle/>
          <a:p>
            <a:endParaRPr lang="tr-TR"/>
          </a:p>
        </p:txBody>
      </p:sp>
      <p:sp>
        <p:nvSpPr>
          <p:cNvPr id="127058" name="Rectangle 38"/>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127059" name="Rectangle 41"/>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27060" name="Rectangle 44"/>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graphicFrame>
        <p:nvGraphicFramePr>
          <p:cNvPr id="127019" name="Object 43"/>
          <p:cNvGraphicFramePr>
            <a:graphicFrameLocks noChangeAspect="1"/>
          </p:cNvGraphicFramePr>
          <p:nvPr/>
        </p:nvGraphicFramePr>
        <p:xfrm>
          <a:off x="539750" y="1844675"/>
          <a:ext cx="3095625" cy="746125"/>
        </p:xfrm>
        <a:graphic>
          <a:graphicData uri="http://schemas.openxmlformats.org/presentationml/2006/ole">
            <mc:AlternateContent xmlns:mc="http://schemas.openxmlformats.org/markup-compatibility/2006">
              <mc:Choice xmlns:v="urn:schemas-microsoft-com:vml" Requires="v">
                <p:oleObj spid="_x0000_s127050" name="Denklem" r:id="rId3" imgW="1587500" imgH="381000" progId="Equation.3">
                  <p:embed/>
                </p:oleObj>
              </mc:Choice>
              <mc:Fallback>
                <p:oleObj name="Denklem" r:id="rId3" imgW="1587500" imgH="381000" progId="Equation.3">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44675"/>
                        <a:ext cx="309562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61" name="Rectangle 46"/>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tr-TR"/>
          </a:p>
        </p:txBody>
      </p:sp>
      <p:graphicFrame>
        <p:nvGraphicFramePr>
          <p:cNvPr id="127021" name="Object 45"/>
          <p:cNvGraphicFramePr>
            <a:graphicFrameLocks noChangeAspect="1"/>
          </p:cNvGraphicFramePr>
          <p:nvPr/>
        </p:nvGraphicFramePr>
        <p:xfrm>
          <a:off x="539750" y="2852738"/>
          <a:ext cx="3095625" cy="706437"/>
        </p:xfrm>
        <a:graphic>
          <a:graphicData uri="http://schemas.openxmlformats.org/presentationml/2006/ole">
            <mc:AlternateContent xmlns:mc="http://schemas.openxmlformats.org/markup-compatibility/2006">
              <mc:Choice xmlns:v="urn:schemas-microsoft-com:vml" Requires="v">
                <p:oleObj spid="_x0000_s127051" name="Denklem" r:id="rId5" imgW="1651000" imgH="381000" progId="Equation.3">
                  <p:embed/>
                </p:oleObj>
              </mc:Choice>
              <mc:Fallback>
                <p:oleObj name="Denklem" r:id="rId5" imgW="1651000" imgH="38100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852738"/>
                        <a:ext cx="3095625" cy="706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62" name="Rectangle 48"/>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graphicFrame>
        <p:nvGraphicFramePr>
          <p:cNvPr id="127023" name="Object 47"/>
          <p:cNvGraphicFramePr>
            <a:graphicFrameLocks noChangeAspect="1"/>
          </p:cNvGraphicFramePr>
          <p:nvPr/>
        </p:nvGraphicFramePr>
        <p:xfrm>
          <a:off x="539750" y="3846513"/>
          <a:ext cx="3168650" cy="735012"/>
        </p:xfrm>
        <a:graphic>
          <a:graphicData uri="http://schemas.openxmlformats.org/presentationml/2006/ole">
            <mc:AlternateContent xmlns:mc="http://schemas.openxmlformats.org/markup-compatibility/2006">
              <mc:Choice xmlns:v="urn:schemas-microsoft-com:vml" Requires="v">
                <p:oleObj spid="_x0000_s127052" name="Denklem" r:id="rId7" imgW="1651000" imgH="381000" progId="Equation.3">
                  <p:embed/>
                </p:oleObj>
              </mc:Choice>
              <mc:Fallback>
                <p:oleObj name="Denklem" r:id="rId7" imgW="1651000" imgH="381000" progId="Equation.3">
                  <p:embed/>
                  <p:pic>
                    <p:nvPicPr>
                      <p:cNvPr id="0" name="Picture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3846513"/>
                        <a:ext cx="3168650" cy="73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25" name="Object 49"/>
          <p:cNvGraphicFramePr>
            <a:graphicFrameLocks noChangeAspect="1"/>
          </p:cNvGraphicFramePr>
          <p:nvPr/>
        </p:nvGraphicFramePr>
        <p:xfrm>
          <a:off x="611188" y="5516563"/>
          <a:ext cx="3024187" cy="550862"/>
        </p:xfrm>
        <a:graphic>
          <a:graphicData uri="http://schemas.openxmlformats.org/presentationml/2006/ole">
            <mc:AlternateContent xmlns:mc="http://schemas.openxmlformats.org/markup-compatibility/2006">
              <mc:Choice xmlns:v="urn:schemas-microsoft-com:vml" Requires="v">
                <p:oleObj spid="_x0000_s127053" name="Denklem" r:id="rId9" imgW="1016000" imgH="190500" progId="Equation.3">
                  <p:embed/>
                </p:oleObj>
              </mc:Choice>
              <mc:Fallback>
                <p:oleObj name="Denklem" r:id="rId9" imgW="1016000" imgH="190500" progId="Equation.3">
                  <p:embed/>
                  <p:pic>
                    <p:nvPicPr>
                      <p:cNvPr id="0" name="Picture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5516563"/>
                        <a:ext cx="3024187"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63" name="Rectangle 51"/>
          <p:cNvSpPr>
            <a:spLocks noChangeArrowheads="1"/>
          </p:cNvSpPr>
          <p:nvPr/>
        </p:nvSpPr>
        <p:spPr bwMode="auto">
          <a:xfrm>
            <a:off x="2741613" y="3697288"/>
            <a:ext cx="668337"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7064" name="Rectangle 52"/>
          <p:cNvSpPr>
            <a:spLocks noChangeArrowheads="1"/>
          </p:cNvSpPr>
          <p:nvPr/>
        </p:nvSpPr>
        <p:spPr bwMode="auto">
          <a:xfrm>
            <a:off x="250825" y="4868863"/>
            <a:ext cx="6602413" cy="366712"/>
          </a:xfrm>
          <a:prstGeom prst="rect">
            <a:avLst/>
          </a:prstGeom>
          <a:noFill/>
          <a:ln w="9525">
            <a:noFill/>
            <a:miter lim="800000"/>
            <a:headEnd/>
            <a:tailEnd/>
          </a:ln>
        </p:spPr>
        <p:txBody>
          <a:bodyPr wrap="none" anchor="ctr">
            <a:spAutoFit/>
          </a:bodyPr>
          <a:lstStyle/>
          <a:p>
            <a:pPr algn="just"/>
            <a:r>
              <a:rPr lang="tr-TR" b="1"/>
              <a:t>Eğer dirençlerin hepside birbirine eşitse (R</a:t>
            </a:r>
            <a:r>
              <a:rPr lang="tr-TR" b="1" baseline="-25000"/>
              <a:t>A</a:t>
            </a:r>
            <a:r>
              <a:rPr lang="tr-TR" b="1"/>
              <a:t> = R</a:t>
            </a:r>
            <a:r>
              <a:rPr lang="tr-TR" b="1" baseline="-25000"/>
              <a:t>B</a:t>
            </a:r>
            <a:r>
              <a:rPr lang="tr-TR" b="1"/>
              <a:t> = R</a:t>
            </a:r>
            <a:r>
              <a:rPr lang="tr-TR" b="1" baseline="-25000"/>
              <a:t>C</a:t>
            </a:r>
            <a:r>
              <a:rPr lang="tr-TR" b="1"/>
              <a:t> = 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55" name="2 İçerik Yer Tutucusu"/>
          <p:cNvSpPr>
            <a:spLocks noGrp="1"/>
          </p:cNvSpPr>
          <p:nvPr>
            <p:ph idx="4294967295"/>
          </p:nvPr>
        </p:nvSpPr>
        <p:spPr>
          <a:xfrm>
            <a:off x="0" y="981075"/>
            <a:ext cx="8785225" cy="5543550"/>
          </a:xfrm>
        </p:spPr>
        <p:txBody>
          <a:bodyPr/>
          <a:lstStyle/>
          <a:p>
            <a:pPr marL="87313" indent="3175">
              <a:buFont typeface="Arial" charset="0"/>
              <a:buNone/>
            </a:pPr>
            <a:r>
              <a:rPr lang="tr-TR" sz="2200" b="1"/>
              <a:t>ÖRNEK-13:</a:t>
            </a:r>
          </a:p>
          <a:p>
            <a:pPr marL="87313" indent="3175">
              <a:buFont typeface="Arial" charset="0"/>
              <a:buNone/>
            </a:pPr>
            <a:r>
              <a:rPr lang="tr-TR" sz="2200"/>
              <a:t>Aşağıdaki devrede üçgen-yıldız dönüşümünü yapınız.</a:t>
            </a:r>
          </a:p>
        </p:txBody>
      </p:sp>
      <p:sp>
        <p:nvSpPr>
          <p:cNvPr id="128057" name="1 Başlık"/>
          <p:cNvSpPr>
            <a:spLocks/>
          </p:cNvSpPr>
          <p:nvPr/>
        </p:nvSpPr>
        <p:spPr bwMode="auto">
          <a:xfrm>
            <a:off x="323850" y="260350"/>
            <a:ext cx="8302625" cy="576263"/>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t>5. ÜÇGEN-YILDIZ BAĞLANTI (</a:t>
            </a:r>
            <a:r>
              <a:rPr lang="tr-TR" sz="3000" b="1">
                <a:sym typeface="Symbol" pitchFamily="18" charset="2"/>
              </a:rPr>
              <a:t></a:t>
            </a:r>
            <a:r>
              <a:rPr lang="tr-TR" sz="3000" b="1"/>
              <a:t>-</a:t>
            </a:r>
            <a:r>
              <a:rPr lang="tr-TR" sz="3000" b="1">
                <a:sym typeface="Symbol" pitchFamily="18" charset="2"/>
              </a:rPr>
              <a:t></a:t>
            </a:r>
            <a:r>
              <a:rPr lang="tr-TR" sz="3000" b="1"/>
              <a:t>)</a:t>
            </a:r>
            <a:endParaRPr lang="tr-TR" sz="3000"/>
          </a:p>
        </p:txBody>
      </p:sp>
      <p:sp>
        <p:nvSpPr>
          <p:cNvPr id="128058"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28059"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28060"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28061"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28062" name="Rectangle 9"/>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28063"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28064" name="Rectangle 11"/>
          <p:cNvSpPr>
            <a:spLocks noChangeArrowheads="1"/>
          </p:cNvSpPr>
          <p:nvPr/>
        </p:nvSpPr>
        <p:spPr bwMode="auto">
          <a:xfrm>
            <a:off x="0" y="2814638"/>
            <a:ext cx="184150" cy="366712"/>
          </a:xfrm>
          <a:prstGeom prst="rect">
            <a:avLst/>
          </a:prstGeom>
          <a:noFill/>
          <a:ln w="9525">
            <a:noFill/>
            <a:miter lim="800000"/>
            <a:headEnd/>
            <a:tailEnd/>
          </a:ln>
        </p:spPr>
        <p:txBody>
          <a:bodyPr wrap="none" anchor="ctr">
            <a:spAutoFit/>
          </a:bodyPr>
          <a:lstStyle/>
          <a:p>
            <a:endParaRPr lang="tr-TR"/>
          </a:p>
        </p:txBody>
      </p:sp>
      <p:sp>
        <p:nvSpPr>
          <p:cNvPr id="128065"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28066"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8067"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28068"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sp>
        <p:nvSpPr>
          <p:cNvPr id="128069" name="Rectangle 23"/>
          <p:cNvSpPr>
            <a:spLocks noChangeArrowheads="1"/>
          </p:cNvSpPr>
          <p:nvPr/>
        </p:nvSpPr>
        <p:spPr bwMode="auto">
          <a:xfrm>
            <a:off x="0" y="2166938"/>
            <a:ext cx="184150" cy="366712"/>
          </a:xfrm>
          <a:prstGeom prst="rect">
            <a:avLst/>
          </a:prstGeom>
          <a:noFill/>
          <a:ln w="9525">
            <a:noFill/>
            <a:miter lim="800000"/>
            <a:headEnd/>
            <a:tailEnd/>
          </a:ln>
        </p:spPr>
        <p:txBody>
          <a:bodyPr wrap="none" anchor="ctr">
            <a:spAutoFit/>
          </a:bodyPr>
          <a:lstStyle/>
          <a:p>
            <a:endParaRPr lang="tr-TR"/>
          </a:p>
        </p:txBody>
      </p:sp>
      <p:sp>
        <p:nvSpPr>
          <p:cNvPr id="128070"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28071" name="Rectangle 18"/>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28072" name="Rectangle 19"/>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tr-TR"/>
          </a:p>
        </p:txBody>
      </p:sp>
      <p:sp>
        <p:nvSpPr>
          <p:cNvPr id="128073" name="Rectangle 23"/>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28074" name="Rectangle 21"/>
          <p:cNvSpPr>
            <a:spLocks noChangeArrowheads="1"/>
          </p:cNvSpPr>
          <p:nvPr/>
        </p:nvSpPr>
        <p:spPr bwMode="auto">
          <a:xfrm>
            <a:off x="2339975" y="3502025"/>
            <a:ext cx="533400" cy="274638"/>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8075" name="Rectangle 22"/>
          <p:cNvSpPr>
            <a:spLocks noChangeArrowheads="1"/>
          </p:cNvSpPr>
          <p:nvPr/>
        </p:nvSpPr>
        <p:spPr bwMode="auto">
          <a:xfrm>
            <a:off x="3276600" y="3141663"/>
            <a:ext cx="533400"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8076" name="Rectangle 23"/>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28077" name="Rectangle 24"/>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sp>
        <p:nvSpPr>
          <p:cNvPr id="128078" name="Rectangle 25"/>
          <p:cNvSpPr>
            <a:spLocks noChangeArrowheads="1"/>
          </p:cNvSpPr>
          <p:nvPr/>
        </p:nvSpPr>
        <p:spPr bwMode="auto">
          <a:xfrm>
            <a:off x="0" y="2462213"/>
            <a:ext cx="9144000" cy="0"/>
          </a:xfrm>
          <a:prstGeom prst="rect">
            <a:avLst/>
          </a:prstGeom>
          <a:noFill/>
          <a:ln w="9525">
            <a:noFill/>
            <a:miter lim="800000"/>
            <a:headEnd/>
            <a:tailEnd/>
          </a:ln>
        </p:spPr>
        <p:txBody>
          <a:bodyPr wrap="none" anchor="ctr">
            <a:spAutoFit/>
          </a:bodyPr>
          <a:lstStyle/>
          <a:p>
            <a:endParaRPr lang="tr-TR"/>
          </a:p>
        </p:txBody>
      </p:sp>
      <p:sp>
        <p:nvSpPr>
          <p:cNvPr id="128079" name="Rectangle 26"/>
          <p:cNvSpPr>
            <a:spLocks noChangeArrowheads="1"/>
          </p:cNvSpPr>
          <p:nvPr/>
        </p:nvSpPr>
        <p:spPr bwMode="auto">
          <a:xfrm>
            <a:off x="0" y="2557463"/>
            <a:ext cx="9144000" cy="0"/>
          </a:xfrm>
          <a:prstGeom prst="rect">
            <a:avLst/>
          </a:prstGeom>
          <a:noFill/>
          <a:ln w="9525">
            <a:noFill/>
            <a:miter lim="800000"/>
            <a:headEnd/>
            <a:tailEnd/>
          </a:ln>
        </p:spPr>
        <p:txBody>
          <a:bodyPr wrap="none" anchor="ctr">
            <a:spAutoFit/>
          </a:bodyPr>
          <a:lstStyle/>
          <a:p>
            <a:endParaRPr lang="tr-TR"/>
          </a:p>
        </p:txBody>
      </p:sp>
      <p:sp>
        <p:nvSpPr>
          <p:cNvPr id="128080" name="Rectangle 27"/>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28081"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28082" name="Rectangle 29"/>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28083"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28084" name="Rectangle 31"/>
          <p:cNvSpPr>
            <a:spLocks noChangeArrowheads="1"/>
          </p:cNvSpPr>
          <p:nvPr/>
        </p:nvSpPr>
        <p:spPr bwMode="auto">
          <a:xfrm>
            <a:off x="0" y="2509838"/>
            <a:ext cx="9144000" cy="0"/>
          </a:xfrm>
          <a:prstGeom prst="rect">
            <a:avLst/>
          </a:prstGeom>
          <a:noFill/>
          <a:ln w="9525">
            <a:noFill/>
            <a:miter lim="800000"/>
            <a:headEnd/>
            <a:tailEnd/>
          </a:ln>
        </p:spPr>
        <p:txBody>
          <a:bodyPr wrap="none" anchor="ctr">
            <a:spAutoFit/>
          </a:bodyPr>
          <a:lstStyle/>
          <a:p>
            <a:endParaRPr lang="tr-TR"/>
          </a:p>
        </p:txBody>
      </p:sp>
      <p:sp>
        <p:nvSpPr>
          <p:cNvPr id="128085" name="Rectangle 32"/>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tr-TR"/>
          </a:p>
        </p:txBody>
      </p:sp>
      <p:sp>
        <p:nvSpPr>
          <p:cNvPr id="128086" name="Rectangle 33"/>
          <p:cNvSpPr>
            <a:spLocks noChangeArrowheads="1"/>
          </p:cNvSpPr>
          <p:nvPr/>
        </p:nvSpPr>
        <p:spPr bwMode="auto">
          <a:xfrm>
            <a:off x="0" y="3148013"/>
            <a:ext cx="9144000" cy="0"/>
          </a:xfrm>
          <a:prstGeom prst="rect">
            <a:avLst/>
          </a:prstGeom>
          <a:noFill/>
          <a:ln w="9525">
            <a:noFill/>
            <a:miter lim="800000"/>
            <a:headEnd/>
            <a:tailEnd/>
          </a:ln>
        </p:spPr>
        <p:txBody>
          <a:bodyPr wrap="none" anchor="ctr">
            <a:spAutoFit/>
          </a:bodyPr>
          <a:lstStyle/>
          <a:p>
            <a:endParaRPr lang="tr-TR"/>
          </a:p>
        </p:txBody>
      </p:sp>
      <p:sp>
        <p:nvSpPr>
          <p:cNvPr id="128087" name="Rectangle 34"/>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128088" name="Rectangle 35"/>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28089" name="Rectangle 36"/>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28090" name="Rectangle 38"/>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tr-TR"/>
          </a:p>
        </p:txBody>
      </p:sp>
      <p:sp>
        <p:nvSpPr>
          <p:cNvPr id="128091" name="Rectangle 43"/>
          <p:cNvSpPr>
            <a:spLocks noChangeArrowheads="1"/>
          </p:cNvSpPr>
          <p:nvPr/>
        </p:nvSpPr>
        <p:spPr bwMode="auto">
          <a:xfrm>
            <a:off x="2741613" y="3697288"/>
            <a:ext cx="668337"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128092" name="Rectangle 46"/>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graphicFrame>
        <p:nvGraphicFramePr>
          <p:cNvPr id="128045" name="Object 45"/>
          <p:cNvGraphicFramePr>
            <a:graphicFrameLocks noChangeAspect="1"/>
          </p:cNvGraphicFramePr>
          <p:nvPr/>
        </p:nvGraphicFramePr>
        <p:xfrm>
          <a:off x="395288" y="1989138"/>
          <a:ext cx="3962400" cy="1819275"/>
        </p:xfrm>
        <a:graphic>
          <a:graphicData uri="http://schemas.openxmlformats.org/presentationml/2006/ole">
            <mc:AlternateContent xmlns:mc="http://schemas.openxmlformats.org/markup-compatibility/2006">
              <mc:Choice xmlns:v="urn:schemas-microsoft-com:vml" Requires="v">
                <p:oleObj spid="_x0000_s128085" name="Visio" r:id="rId3" imgW="3963589" imgH="1893533" progId="Visio.Drawing.11">
                  <p:embed/>
                </p:oleObj>
              </mc:Choice>
              <mc:Fallback>
                <p:oleObj name="Visio" r:id="rId3" imgW="3963589" imgH="1893533" progId="Visio.Drawing.11">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b="3719"/>
                      <a:stretch>
                        <a:fillRect/>
                      </a:stretch>
                    </p:blipFill>
                    <p:spPr bwMode="auto">
                      <a:xfrm>
                        <a:off x="395288" y="1989138"/>
                        <a:ext cx="3962400" cy="181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093" name="Rectangle 48"/>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graphicFrame>
        <p:nvGraphicFramePr>
          <p:cNvPr id="128047" name="Object 47"/>
          <p:cNvGraphicFramePr>
            <a:graphicFrameLocks noChangeAspect="1"/>
          </p:cNvGraphicFramePr>
          <p:nvPr/>
        </p:nvGraphicFramePr>
        <p:xfrm>
          <a:off x="4787900" y="2708275"/>
          <a:ext cx="4032250" cy="649288"/>
        </p:xfrm>
        <a:graphic>
          <a:graphicData uri="http://schemas.openxmlformats.org/presentationml/2006/ole">
            <mc:AlternateContent xmlns:mc="http://schemas.openxmlformats.org/markup-compatibility/2006">
              <mc:Choice xmlns:v="urn:schemas-microsoft-com:vml" Requires="v">
                <p:oleObj spid="_x0000_s128086" name="Denklem" r:id="rId5" imgW="2527300" imgH="406400" progId="Equation.3">
                  <p:embed/>
                </p:oleObj>
              </mc:Choice>
              <mc:Fallback>
                <p:oleObj name="Denklem" r:id="rId5" imgW="2527300" imgH="406400" progId="Equation.3">
                  <p:embed/>
                  <p:pic>
                    <p:nvPicPr>
                      <p:cNvPr id="0"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2708275"/>
                        <a:ext cx="4032250"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094" name="Rectangle 50"/>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graphicFrame>
        <p:nvGraphicFramePr>
          <p:cNvPr id="128049" name="Object 49"/>
          <p:cNvGraphicFramePr>
            <a:graphicFrameLocks noChangeAspect="1"/>
          </p:cNvGraphicFramePr>
          <p:nvPr/>
        </p:nvGraphicFramePr>
        <p:xfrm>
          <a:off x="4787900" y="3716338"/>
          <a:ext cx="4032250" cy="684212"/>
        </p:xfrm>
        <a:graphic>
          <a:graphicData uri="http://schemas.openxmlformats.org/presentationml/2006/ole">
            <mc:AlternateContent xmlns:mc="http://schemas.openxmlformats.org/markup-compatibility/2006">
              <mc:Choice xmlns:v="urn:schemas-microsoft-com:vml" Requires="v">
                <p:oleObj spid="_x0000_s128087" name="Denklem" r:id="rId7" imgW="2413000" imgH="406400" progId="Equation.3">
                  <p:embed/>
                </p:oleObj>
              </mc:Choice>
              <mc:Fallback>
                <p:oleObj name="Denklem" r:id="rId7" imgW="2413000" imgH="406400" progId="Equation.3">
                  <p:embed/>
                  <p:pic>
                    <p:nvPicPr>
                      <p:cNvPr id="0" name="Picture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3716338"/>
                        <a:ext cx="4032250"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095" name="Rectangle 52"/>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graphicFrame>
        <p:nvGraphicFramePr>
          <p:cNvPr id="128051" name="Object 51"/>
          <p:cNvGraphicFramePr>
            <a:graphicFrameLocks noChangeAspect="1"/>
          </p:cNvGraphicFramePr>
          <p:nvPr/>
        </p:nvGraphicFramePr>
        <p:xfrm>
          <a:off x="4787900" y="4724400"/>
          <a:ext cx="4105275" cy="673100"/>
        </p:xfrm>
        <a:graphic>
          <a:graphicData uri="http://schemas.openxmlformats.org/presentationml/2006/ole">
            <mc:AlternateContent xmlns:mc="http://schemas.openxmlformats.org/markup-compatibility/2006">
              <mc:Choice xmlns:v="urn:schemas-microsoft-com:vml" Requires="v">
                <p:oleObj spid="_x0000_s128088" name="Denklem" r:id="rId9" imgW="2514600" imgH="406400" progId="Equation.3">
                  <p:embed/>
                </p:oleObj>
              </mc:Choice>
              <mc:Fallback>
                <p:oleObj name="Denklem" r:id="rId9" imgW="2514600" imgH="406400" progId="Equation.3">
                  <p:embed/>
                  <p:pic>
                    <p:nvPicPr>
                      <p:cNvPr id="0" name="Picture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7900" y="4724400"/>
                        <a:ext cx="4105275"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096" name="Rectangle 53"/>
          <p:cNvSpPr>
            <a:spLocks noChangeArrowheads="1"/>
          </p:cNvSpPr>
          <p:nvPr/>
        </p:nvSpPr>
        <p:spPr bwMode="auto">
          <a:xfrm>
            <a:off x="4716463" y="1952625"/>
            <a:ext cx="1158875" cy="427038"/>
          </a:xfrm>
          <a:prstGeom prst="rect">
            <a:avLst/>
          </a:prstGeom>
          <a:noFill/>
          <a:ln w="9525">
            <a:noFill/>
            <a:miter lim="800000"/>
            <a:headEnd/>
            <a:tailEnd/>
          </a:ln>
        </p:spPr>
        <p:txBody>
          <a:bodyPr wrap="none" anchor="ctr">
            <a:spAutoFit/>
          </a:bodyPr>
          <a:lstStyle/>
          <a:p>
            <a:r>
              <a:rPr lang="tr-TR" sz="2200" b="1">
                <a:latin typeface="Calibri" pitchFamily="34" charset="0"/>
              </a:rPr>
              <a:t>ÇÖZÜM:</a:t>
            </a:r>
          </a:p>
        </p:txBody>
      </p:sp>
      <p:sp>
        <p:nvSpPr>
          <p:cNvPr id="128097" name="Rectangle 55"/>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graphicFrame>
        <p:nvGraphicFramePr>
          <p:cNvPr id="128054" name="Object 54"/>
          <p:cNvGraphicFramePr>
            <a:graphicFrameLocks noChangeAspect="1"/>
          </p:cNvGraphicFramePr>
          <p:nvPr/>
        </p:nvGraphicFramePr>
        <p:xfrm>
          <a:off x="611188" y="4437063"/>
          <a:ext cx="1609725" cy="1944687"/>
        </p:xfrm>
        <a:graphic>
          <a:graphicData uri="http://schemas.openxmlformats.org/presentationml/2006/ole">
            <mc:AlternateContent xmlns:mc="http://schemas.openxmlformats.org/markup-compatibility/2006">
              <mc:Choice xmlns:v="urn:schemas-microsoft-com:vml" Requires="v">
                <p:oleObj spid="_x0000_s128089" name="Visio" r:id="rId11" imgW="1370262" imgH="1657460" progId="Visio.Drawing.11">
                  <p:embed/>
                </p:oleObj>
              </mc:Choice>
              <mc:Fallback>
                <p:oleObj name="Visio" r:id="rId11" imgW="1370262" imgH="1657460" progId="Visio.Drawing.11">
                  <p:embed/>
                  <p:pic>
                    <p:nvPicPr>
                      <p:cNvPr id="0" name="Picture 5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188" y="4437063"/>
                        <a:ext cx="1609725" cy="194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098" name="Line 56"/>
          <p:cNvSpPr>
            <a:spLocks noChangeShapeType="1"/>
          </p:cNvSpPr>
          <p:nvPr/>
        </p:nvSpPr>
        <p:spPr bwMode="auto">
          <a:xfrm>
            <a:off x="1403350" y="3933825"/>
            <a:ext cx="0" cy="360363"/>
          </a:xfrm>
          <a:prstGeom prst="line">
            <a:avLst/>
          </a:prstGeom>
          <a:noFill/>
          <a:ln w="38100" cmpd="dbl">
            <a:solidFill>
              <a:schemeClr val="tx1"/>
            </a:solidFill>
            <a:round/>
            <a:headEnd/>
            <a:tailEnd type="triangle" w="med" len="med"/>
          </a:ln>
        </p:spPr>
        <p:txBody>
          <a:bodyPr/>
          <a:lstStyle/>
          <a:p>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1 Başlık"/>
          <p:cNvSpPr>
            <a:spLocks noGrp="1"/>
          </p:cNvSpPr>
          <p:nvPr>
            <p:ph type="title" idx="4294967295"/>
          </p:nvPr>
        </p:nvSpPr>
        <p:spPr>
          <a:xfrm>
            <a:off x="0" y="260350"/>
            <a:ext cx="8589963" cy="777875"/>
          </a:xfrm>
        </p:spPr>
        <p:txBody>
          <a:bodyPr/>
          <a:lstStyle/>
          <a:p>
            <a:pPr algn="l" eaLnBrk="1" hangingPunct="1"/>
            <a:r>
              <a:rPr lang="tr-TR" sz="3000" b="1"/>
              <a:t>  </a:t>
            </a:r>
            <a:r>
              <a:rPr lang="tr-TR" sz="3000" b="1">
                <a:latin typeface="Arial" charset="0"/>
              </a:rPr>
              <a:t>ÖZET</a:t>
            </a:r>
            <a:r>
              <a:rPr lang="tr-TR"/>
              <a:t> </a:t>
            </a:r>
          </a:p>
        </p:txBody>
      </p:sp>
      <p:sp>
        <p:nvSpPr>
          <p:cNvPr id="130050" name="2 İçerik Yer Tutucusu"/>
          <p:cNvSpPr>
            <a:spLocks noGrp="1"/>
          </p:cNvSpPr>
          <p:nvPr>
            <p:ph idx="4294967295"/>
          </p:nvPr>
        </p:nvSpPr>
        <p:spPr>
          <a:xfrm>
            <a:off x="0" y="1052513"/>
            <a:ext cx="8713788" cy="5172075"/>
          </a:xfrm>
        </p:spPr>
        <p:txBody>
          <a:bodyPr/>
          <a:lstStyle/>
          <a:p>
            <a:pPr marL="3175" indent="-3175" algn="just" eaLnBrk="1" hangingPunct="1">
              <a:buFont typeface="Arial" charset="0"/>
              <a:buNone/>
            </a:pPr>
            <a:r>
              <a:rPr lang="tr-TR" sz="2200"/>
              <a:t>Bu derste seri-paralel devrelerin özellikleri anlatılmıştır. Seri ve paralel devrelerle ilgili çok sayıda örnekler yapılmıştır.</a:t>
            </a:r>
          </a:p>
          <a:p>
            <a:pPr marL="3175" indent="-3175" algn="just" eaLnBrk="1" hangingPunct="1">
              <a:buFont typeface="Arial" charset="0"/>
              <a:buNone/>
            </a:pPr>
            <a:r>
              <a:rPr lang="tr-TR" sz="2200"/>
              <a:t>Hem seri hem de paralel bağlantının bir arada olduğu bağlantıya </a:t>
            </a:r>
            <a:r>
              <a:rPr lang="tr-TR" sz="2200" b="1"/>
              <a:t>seri-paralel (karışık)</a:t>
            </a:r>
            <a:r>
              <a:rPr lang="tr-TR" sz="2200"/>
              <a:t> bağlantı adı verilir. </a:t>
            </a:r>
          </a:p>
        </p:txBody>
      </p:sp>
      <p:sp>
        <p:nvSpPr>
          <p:cNvPr id="130052"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130053" name="Rectangle 6"/>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30054"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30055"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3005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30057" name="Rectangle 10"/>
          <p:cNvSpPr>
            <a:spLocks noChangeArrowheads="1"/>
          </p:cNvSpPr>
          <p:nvPr/>
        </p:nvSpPr>
        <p:spPr bwMode="auto">
          <a:xfrm>
            <a:off x="971550" y="11969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30058"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30059" name="Rectangle 12"/>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130060" name="Rectangle 13"/>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30061"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30062"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130063" name="Rectangle 16"/>
          <p:cNvSpPr>
            <a:spLocks noChangeArrowheads="1"/>
          </p:cNvSpPr>
          <p:nvPr/>
        </p:nvSpPr>
        <p:spPr bwMode="auto">
          <a:xfrm>
            <a:off x="0" y="1068388"/>
            <a:ext cx="9144000" cy="0"/>
          </a:xfrm>
          <a:prstGeom prst="rect">
            <a:avLst/>
          </a:prstGeom>
          <a:noFill/>
          <a:ln w="9525">
            <a:noFill/>
            <a:miter lim="800000"/>
            <a:headEnd/>
            <a:tailEnd/>
          </a:ln>
        </p:spPr>
        <p:txBody>
          <a:bodyPr wrap="none" anchor="ctr">
            <a:spAutoFit/>
          </a:bodyPr>
          <a:lstStyle/>
          <a:p>
            <a:endParaRPr lang="tr-TR"/>
          </a:p>
        </p:txBody>
      </p:sp>
      <p:sp>
        <p:nvSpPr>
          <p:cNvPr id="130064"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30065"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130066"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130067" name="Rectangle 20"/>
          <p:cNvSpPr>
            <a:spLocks noChangeArrowheads="1"/>
          </p:cNvSpPr>
          <p:nvPr/>
        </p:nvSpPr>
        <p:spPr bwMode="auto">
          <a:xfrm>
            <a:off x="0" y="1052513"/>
            <a:ext cx="184150" cy="366712"/>
          </a:xfrm>
          <a:prstGeom prst="rect">
            <a:avLst/>
          </a:prstGeom>
          <a:noFill/>
          <a:ln w="9525">
            <a:noFill/>
            <a:miter lim="800000"/>
            <a:headEnd/>
            <a:tailEnd/>
          </a:ln>
        </p:spPr>
        <p:txBody>
          <a:bodyPr wrap="none" anchor="ctr">
            <a:spAutoFit/>
          </a:bodyPr>
          <a:lstStyle/>
          <a:p>
            <a:endParaRPr lang="tr-TR"/>
          </a:p>
        </p:txBody>
      </p:sp>
      <p:sp>
        <p:nvSpPr>
          <p:cNvPr id="130068"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30069" name="Rectangle 22"/>
          <p:cNvSpPr>
            <a:spLocks noChangeArrowheads="1"/>
          </p:cNvSpPr>
          <p:nvPr/>
        </p:nvSpPr>
        <p:spPr bwMode="auto">
          <a:xfrm>
            <a:off x="0" y="4076700"/>
            <a:ext cx="144780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30070"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30071" name="Rectangle 24"/>
          <p:cNvSpPr>
            <a:spLocks noChangeArrowheads="1"/>
          </p:cNvSpPr>
          <p:nvPr/>
        </p:nvSpPr>
        <p:spPr bwMode="auto">
          <a:xfrm>
            <a:off x="0" y="14128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30072" name="Rectangle 25"/>
          <p:cNvSpPr>
            <a:spLocks noChangeArrowheads="1"/>
          </p:cNvSpPr>
          <p:nvPr/>
        </p:nvSpPr>
        <p:spPr bwMode="auto">
          <a:xfrm>
            <a:off x="0" y="27813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30073"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130074" name="Rectangle 27"/>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130075" name="Rectangle 28"/>
          <p:cNvSpPr>
            <a:spLocks noChangeArrowheads="1"/>
          </p:cNvSpPr>
          <p:nvPr/>
        </p:nvSpPr>
        <p:spPr bwMode="auto">
          <a:xfrm>
            <a:off x="0" y="3284538"/>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130076"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130077"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30078" name="Rectangle 31"/>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130079"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title"/>
          </p:nvPr>
        </p:nvSpPr>
        <p:spPr>
          <a:xfrm>
            <a:off x="3563888" y="1279525"/>
            <a:ext cx="2016224" cy="1127150"/>
          </a:xfrm>
        </p:spPr>
        <p:txBody>
          <a:bodyPr/>
          <a:lstStyle/>
          <a:p>
            <a:pPr eaLnBrk="1" hangingPunct="1"/>
            <a:r>
              <a:rPr lang="tr-TR" b="1" dirty="0"/>
              <a:t>BÖLÜM </a:t>
            </a:r>
            <a:r>
              <a:rPr lang="tr-TR" b="1" dirty="0">
                <a:latin typeface="Arial" charset="0"/>
              </a:rPr>
              <a:t>6</a:t>
            </a:r>
          </a:p>
        </p:txBody>
      </p:sp>
      <p:sp>
        <p:nvSpPr>
          <p:cNvPr id="14338" name="2 İçerik Yer Tutucusu"/>
          <p:cNvSpPr>
            <a:spLocks noGrp="1"/>
          </p:cNvSpPr>
          <p:nvPr>
            <p:ph idx="1"/>
          </p:nvPr>
        </p:nvSpPr>
        <p:spPr>
          <a:xfrm>
            <a:off x="468313" y="1279525"/>
            <a:ext cx="8218487" cy="5029200"/>
          </a:xfrm>
        </p:spPr>
        <p:txBody>
          <a:bodyPr/>
          <a:lstStyle/>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r>
              <a:rPr lang="tr-TR" sz="2800" b="1" dirty="0"/>
              <a:t>	</a:t>
            </a:r>
            <a:r>
              <a:rPr lang="tr-TR" sz="4400" b="1" dirty="0"/>
              <a:t>SERİ-PARALEL DEVRELER</a:t>
            </a:r>
          </a:p>
          <a:p>
            <a:pPr marL="179388" indent="-88900" algn="just" eaLnBrk="1" hangingPunct="1">
              <a:buFont typeface="Arial" charset="0"/>
              <a:buNone/>
            </a:pPr>
            <a:r>
              <a:rPr lang="tr-TR" sz="2200" dirty="0"/>
              <a:t>	</a:t>
            </a:r>
          </a:p>
          <a:p>
            <a:pPr marL="179388" indent="-88900" algn="just" eaLnBrk="1" hangingPunct="1">
              <a:buFont typeface="Arial" charset="0"/>
              <a:buNone/>
            </a:pPr>
            <a:r>
              <a:rPr lang="tr-TR" sz="22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4" name="2 İçerik Yer Tutucusu"/>
          <p:cNvSpPr>
            <a:spLocks noGrp="1"/>
          </p:cNvSpPr>
          <p:nvPr>
            <p:ph idx="4294967295"/>
          </p:nvPr>
        </p:nvSpPr>
        <p:spPr>
          <a:xfrm>
            <a:off x="0" y="1125538"/>
            <a:ext cx="8856663" cy="5172075"/>
          </a:xfrm>
        </p:spPr>
        <p:txBody>
          <a:bodyPr/>
          <a:lstStyle/>
          <a:p>
            <a:pPr marL="87313" indent="3175" algn="just" eaLnBrk="1" hangingPunct="1">
              <a:buFont typeface="Arial" charset="0"/>
              <a:buNone/>
            </a:pPr>
            <a:r>
              <a:rPr lang="tr-TR" sz="2200" dirty="0"/>
              <a:t>Hem seri hem de paralel bağlantının bir arada olduğu bağlantıya seri-paralel (karışık) bağlantı adı verilir. Aşağıdaki şekillerde seri-paralel bağlantıyı görebilirsiniz. Seri-paralel bağlantıda toplam direnci bulmak için daha önceki bölümlerde seri bağlantı ve paralel bağlantı için öğrendiğimiz bilgileri kullanabiliriz. </a:t>
            </a:r>
          </a:p>
        </p:txBody>
      </p:sp>
      <p:sp>
        <p:nvSpPr>
          <p:cNvPr id="17446" name="1 Başlık"/>
          <p:cNvSpPr>
            <a:spLocks/>
          </p:cNvSpPr>
          <p:nvPr/>
        </p:nvSpPr>
        <p:spPr bwMode="auto">
          <a:xfrm>
            <a:off x="311943" y="214313"/>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t>1. SERİ-PARALEL DİRENÇLER</a:t>
            </a:r>
            <a:r>
              <a:rPr lang="tr-TR" sz="3000" dirty="0"/>
              <a:t> </a:t>
            </a:r>
          </a:p>
        </p:txBody>
      </p:sp>
      <p:sp>
        <p:nvSpPr>
          <p:cNvPr id="17447"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7448"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7449" name="Rectangle 21"/>
          <p:cNvSpPr>
            <a:spLocks noChangeArrowheads="1"/>
          </p:cNvSpPr>
          <p:nvPr/>
        </p:nvSpPr>
        <p:spPr bwMode="auto">
          <a:xfrm>
            <a:off x="0" y="2128838"/>
            <a:ext cx="9144000" cy="0"/>
          </a:xfrm>
          <a:prstGeom prst="rect">
            <a:avLst/>
          </a:prstGeom>
          <a:noFill/>
          <a:ln w="9525">
            <a:noFill/>
            <a:miter lim="800000"/>
            <a:headEnd/>
            <a:tailEnd/>
          </a:ln>
        </p:spPr>
        <p:txBody>
          <a:bodyPr wrap="none" anchor="ctr">
            <a:spAutoFit/>
          </a:bodyPr>
          <a:lstStyle/>
          <a:p>
            <a:endParaRPr lang="tr-TR"/>
          </a:p>
        </p:txBody>
      </p:sp>
      <p:sp>
        <p:nvSpPr>
          <p:cNvPr id="17450"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7451"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graphicFrame>
        <p:nvGraphicFramePr>
          <p:cNvPr id="17443" name="Object 35"/>
          <p:cNvGraphicFramePr>
            <a:graphicFrameLocks noChangeAspect="1"/>
          </p:cNvGraphicFramePr>
          <p:nvPr/>
        </p:nvGraphicFramePr>
        <p:xfrm>
          <a:off x="1403350" y="2852738"/>
          <a:ext cx="6264275" cy="3276600"/>
        </p:xfrm>
        <a:graphic>
          <a:graphicData uri="http://schemas.openxmlformats.org/presentationml/2006/ole">
            <mc:AlternateContent xmlns:mc="http://schemas.openxmlformats.org/markup-compatibility/2006">
              <mc:Choice xmlns:v="urn:schemas-microsoft-com:vml" Requires="v">
                <p:oleObj spid="_x0000_s17450" name="Visio" r:id="rId3" imgW="4915080" imgH="2209320" progId="Visio.Drawing.11">
                  <p:embed/>
                </p:oleObj>
              </mc:Choice>
              <mc:Fallback>
                <p:oleObj name="Visio" r:id="rId3" imgW="4915080" imgH="2209320" progId="Visio.Drawing.11">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852738"/>
                        <a:ext cx="6264275" cy="327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83" name="2 İçerik Yer Tutucusu"/>
          <p:cNvSpPr>
            <a:spLocks noGrp="1"/>
          </p:cNvSpPr>
          <p:nvPr>
            <p:ph idx="4294967295"/>
          </p:nvPr>
        </p:nvSpPr>
        <p:spPr>
          <a:xfrm>
            <a:off x="0" y="1125538"/>
            <a:ext cx="8856663" cy="5172075"/>
          </a:xfrm>
        </p:spPr>
        <p:txBody>
          <a:bodyPr/>
          <a:lstStyle/>
          <a:p>
            <a:pPr marL="87313" indent="3175" algn="just" eaLnBrk="1" hangingPunct="1">
              <a:buFont typeface="Arial" charset="0"/>
              <a:buNone/>
            </a:pPr>
            <a:r>
              <a:rPr lang="tr-TR" sz="2000" dirty="0"/>
              <a:t>Şekilde B-C arasındaki R2 ile R3 birbirine paralel (R2║R3) bağlanmıştır. Bu paralel bağlantıya da A-B noktaları arasında bulunan R1 direnci seri bağlanmıştır. A-C noktaları arasına gerilim kaynağı bağlandığı zaman R1 direnci üzerinden toplam devre akımı akar. B noktasında devre akımı iki kola ayrılır. Daha sonra kollardaki akımla tekrar birleşerek gerilim kaynağının negatif kutbuna ulaşır. Aşağıdaki şekillerde değişik türden seri-paralel bağlantı örneklerini görmeniz mümkündür.</a:t>
            </a:r>
          </a:p>
        </p:txBody>
      </p:sp>
      <p:sp>
        <p:nvSpPr>
          <p:cNvPr id="113685" name="1 Başlık"/>
          <p:cNvSpPr>
            <a:spLocks/>
          </p:cNvSpPr>
          <p:nvPr/>
        </p:nvSpPr>
        <p:spPr bwMode="auto">
          <a:xfrm>
            <a:off x="204787" y="277814"/>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t>1. SERİ-PARALEL DİRENÇLER</a:t>
            </a:r>
            <a:r>
              <a:rPr lang="tr-TR" sz="3000" dirty="0"/>
              <a:t> </a:t>
            </a:r>
          </a:p>
        </p:txBody>
      </p:sp>
      <p:sp>
        <p:nvSpPr>
          <p:cNvPr id="11368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13687"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13688" name="Rectangle 21"/>
          <p:cNvSpPr>
            <a:spLocks noChangeArrowheads="1"/>
          </p:cNvSpPr>
          <p:nvPr/>
        </p:nvSpPr>
        <p:spPr bwMode="auto">
          <a:xfrm>
            <a:off x="0" y="2128838"/>
            <a:ext cx="9144000" cy="0"/>
          </a:xfrm>
          <a:prstGeom prst="rect">
            <a:avLst/>
          </a:prstGeom>
          <a:noFill/>
          <a:ln w="9525">
            <a:noFill/>
            <a:miter lim="800000"/>
            <a:headEnd/>
            <a:tailEnd/>
          </a:ln>
        </p:spPr>
        <p:txBody>
          <a:bodyPr wrap="none" anchor="ctr">
            <a:spAutoFit/>
          </a:bodyPr>
          <a:lstStyle/>
          <a:p>
            <a:endParaRPr lang="tr-TR"/>
          </a:p>
        </p:txBody>
      </p:sp>
      <p:sp>
        <p:nvSpPr>
          <p:cNvPr id="113689"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13690" name="Rectangle 9"/>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13691" name="Rectangle 12"/>
          <p:cNvSpPr>
            <a:spLocks noChangeArrowheads="1"/>
          </p:cNvSpPr>
          <p:nvPr/>
        </p:nvSpPr>
        <p:spPr bwMode="auto">
          <a:xfrm>
            <a:off x="0" y="2767013"/>
            <a:ext cx="9144000" cy="0"/>
          </a:xfrm>
          <a:prstGeom prst="rect">
            <a:avLst/>
          </a:prstGeom>
          <a:noFill/>
          <a:ln w="9525">
            <a:noFill/>
            <a:miter lim="800000"/>
            <a:headEnd/>
            <a:tailEnd/>
          </a:ln>
        </p:spPr>
        <p:txBody>
          <a:bodyPr wrap="none" anchor="ctr">
            <a:spAutoFit/>
          </a:bodyPr>
          <a:lstStyle/>
          <a:p>
            <a:endParaRPr lang="tr-TR"/>
          </a:p>
        </p:txBody>
      </p:sp>
      <p:sp>
        <p:nvSpPr>
          <p:cNvPr id="113692" name="Text Box 14"/>
          <p:cNvSpPr txBox="1">
            <a:spLocks noChangeArrowheads="1"/>
          </p:cNvSpPr>
          <p:nvPr/>
        </p:nvSpPr>
        <p:spPr bwMode="auto">
          <a:xfrm>
            <a:off x="6443663" y="3716338"/>
            <a:ext cx="1512887" cy="342900"/>
          </a:xfrm>
          <a:prstGeom prst="rect">
            <a:avLst/>
          </a:prstGeom>
          <a:solidFill>
            <a:srgbClr val="FFFFFF"/>
          </a:solidFill>
          <a:ln w="9525">
            <a:noFill/>
            <a:miter lim="800000"/>
            <a:headEnd/>
            <a:tailEnd/>
          </a:ln>
        </p:spPr>
        <p:txBody>
          <a:bodyPr/>
          <a:lstStyle/>
          <a:p>
            <a:r>
              <a:rPr lang="tr-TR" sz="1600">
                <a:latin typeface="Calibri" pitchFamily="34" charset="0"/>
              </a:rPr>
              <a:t>R</a:t>
            </a:r>
            <a:r>
              <a:rPr lang="tr-TR" sz="1600" baseline="-25000">
                <a:latin typeface="Calibri" pitchFamily="34" charset="0"/>
              </a:rPr>
              <a:t>T</a:t>
            </a:r>
            <a:r>
              <a:rPr lang="tr-TR" sz="1600">
                <a:latin typeface="Calibri" pitchFamily="34" charset="0"/>
              </a:rPr>
              <a:t> = R</a:t>
            </a:r>
            <a:r>
              <a:rPr lang="tr-TR" sz="1600" baseline="-25000">
                <a:latin typeface="Calibri" pitchFamily="34" charset="0"/>
              </a:rPr>
              <a:t>1</a:t>
            </a:r>
            <a:r>
              <a:rPr lang="tr-TR" sz="1600">
                <a:latin typeface="Calibri" pitchFamily="34" charset="0"/>
              </a:rPr>
              <a:t> + R</a:t>
            </a:r>
            <a:r>
              <a:rPr lang="tr-TR" sz="1600" baseline="-25000">
                <a:latin typeface="Calibri" pitchFamily="34" charset="0"/>
              </a:rPr>
              <a:t>2  </a:t>
            </a:r>
            <a:r>
              <a:rPr lang="tr-TR" sz="1600">
                <a:latin typeface="Calibri" pitchFamily="34" charset="0"/>
              </a:rPr>
              <a:t>║R</a:t>
            </a:r>
            <a:r>
              <a:rPr lang="tr-TR" sz="1600" baseline="-25000">
                <a:latin typeface="Calibri" pitchFamily="34" charset="0"/>
              </a:rPr>
              <a:t>3</a:t>
            </a:r>
            <a:endParaRPr lang="tr-TR" sz="1600">
              <a:latin typeface="Calibri" pitchFamily="34" charset="0"/>
            </a:endParaRPr>
          </a:p>
        </p:txBody>
      </p:sp>
      <p:graphicFrame>
        <p:nvGraphicFramePr>
          <p:cNvPr id="113682" name="Object 18"/>
          <p:cNvGraphicFramePr>
            <a:graphicFrameLocks noChangeAspect="1"/>
          </p:cNvGraphicFramePr>
          <p:nvPr/>
        </p:nvGraphicFramePr>
        <p:xfrm>
          <a:off x="755650" y="4437063"/>
          <a:ext cx="7705725" cy="1820862"/>
        </p:xfrm>
        <a:graphic>
          <a:graphicData uri="http://schemas.openxmlformats.org/presentationml/2006/ole">
            <mc:AlternateContent xmlns:mc="http://schemas.openxmlformats.org/markup-compatibility/2006">
              <mc:Choice xmlns:v="urn:schemas-microsoft-com:vml" Requires="v">
                <p:oleObj spid="_x0000_s113689" name="Visio" r:id="rId3" imgW="6630480" imgH="1243080" progId="Visio.Drawing.11">
                  <p:embed/>
                </p:oleObj>
              </mc:Choice>
              <mc:Fallback>
                <p:oleObj name="Visio" r:id="rId3" imgW="6630480" imgH="1243080" progId="Visio.Drawing.11">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r="3836"/>
                      <a:stretch>
                        <a:fillRect/>
                      </a:stretch>
                    </p:blipFill>
                    <p:spPr bwMode="auto">
                      <a:xfrm>
                        <a:off x="755650" y="4437063"/>
                        <a:ext cx="7705725" cy="182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94" name="AutoShape 19"/>
          <p:cNvSpPr>
            <a:spLocks noChangeArrowheads="1"/>
          </p:cNvSpPr>
          <p:nvPr/>
        </p:nvSpPr>
        <p:spPr bwMode="auto">
          <a:xfrm>
            <a:off x="3059113" y="3141663"/>
            <a:ext cx="2376487" cy="877887"/>
          </a:xfrm>
          <a:prstGeom prst="wedgeRoundRectCallout">
            <a:avLst>
              <a:gd name="adj1" fmla="val -8718"/>
              <a:gd name="adj2" fmla="val 82551"/>
              <a:gd name="adj3" fmla="val 16667"/>
            </a:avLst>
          </a:prstGeom>
          <a:solidFill>
            <a:srgbClr val="FFFFFF"/>
          </a:solidFill>
          <a:ln w="9525">
            <a:solidFill>
              <a:srgbClr val="000000"/>
            </a:solidFill>
            <a:miter lim="800000"/>
            <a:headEnd/>
            <a:tailEnd/>
          </a:ln>
        </p:spPr>
        <p:txBody>
          <a:bodyPr/>
          <a:lstStyle/>
          <a:p>
            <a:r>
              <a:rPr lang="tr-TR" sz="1400">
                <a:latin typeface="Calibri" pitchFamily="34" charset="0"/>
              </a:rPr>
              <a:t>R</a:t>
            </a:r>
            <a:r>
              <a:rPr lang="tr-TR" sz="1400" baseline="-25000">
                <a:latin typeface="Calibri" pitchFamily="34" charset="0"/>
              </a:rPr>
              <a:t>2</a:t>
            </a:r>
            <a:r>
              <a:rPr lang="tr-TR" sz="1400">
                <a:latin typeface="Calibri" pitchFamily="34" charset="0"/>
              </a:rPr>
              <a:t> ile R</a:t>
            </a:r>
            <a:r>
              <a:rPr lang="tr-TR" sz="1400" baseline="-25000">
                <a:latin typeface="Calibri" pitchFamily="34" charset="0"/>
              </a:rPr>
              <a:t>3</a:t>
            </a:r>
            <a:r>
              <a:rPr lang="tr-TR" sz="1400">
                <a:latin typeface="Calibri" pitchFamily="34" charset="0"/>
              </a:rPr>
              <a:t> birbirine paraleldir.</a:t>
            </a:r>
          </a:p>
          <a:p>
            <a:r>
              <a:rPr lang="tr-TR" sz="1400">
                <a:latin typeface="Calibri" pitchFamily="34" charset="0"/>
              </a:rPr>
              <a:t>R</a:t>
            </a:r>
            <a:r>
              <a:rPr lang="tr-TR" sz="1400" baseline="-25000">
                <a:latin typeface="Calibri" pitchFamily="34" charset="0"/>
              </a:rPr>
              <a:t>1</a:t>
            </a:r>
            <a:r>
              <a:rPr lang="tr-TR" sz="1400">
                <a:latin typeface="Calibri" pitchFamily="34" charset="0"/>
              </a:rPr>
              <a:t> direnci de bu paralelliğe seridir.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8" name="1 Başlık"/>
          <p:cNvSpPr>
            <a:spLocks/>
          </p:cNvSpPr>
          <p:nvPr/>
        </p:nvSpPr>
        <p:spPr bwMode="auto">
          <a:xfrm>
            <a:off x="250825" y="260350"/>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t>1. SERİ-PARALEL DİRENÇLER</a:t>
            </a:r>
            <a:r>
              <a:rPr lang="tr-TR" sz="3000"/>
              <a:t> </a:t>
            </a:r>
          </a:p>
        </p:txBody>
      </p:sp>
      <p:sp>
        <p:nvSpPr>
          <p:cNvPr id="114709"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14710"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14711" name="Rectangle 21"/>
          <p:cNvSpPr>
            <a:spLocks noChangeArrowheads="1"/>
          </p:cNvSpPr>
          <p:nvPr/>
        </p:nvSpPr>
        <p:spPr bwMode="auto">
          <a:xfrm>
            <a:off x="0" y="2128838"/>
            <a:ext cx="9144000" cy="0"/>
          </a:xfrm>
          <a:prstGeom prst="rect">
            <a:avLst/>
          </a:prstGeom>
          <a:noFill/>
          <a:ln w="9525">
            <a:noFill/>
            <a:miter lim="800000"/>
            <a:headEnd/>
            <a:tailEnd/>
          </a:ln>
        </p:spPr>
        <p:txBody>
          <a:bodyPr wrap="none" anchor="ctr">
            <a:spAutoFit/>
          </a:bodyPr>
          <a:lstStyle/>
          <a:p>
            <a:endParaRPr lang="tr-TR"/>
          </a:p>
        </p:txBody>
      </p:sp>
      <p:sp>
        <p:nvSpPr>
          <p:cNvPr id="114712"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14713" name="Rectangle 9"/>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14714" name="Rectangle 10"/>
          <p:cNvSpPr>
            <a:spLocks noChangeArrowheads="1"/>
          </p:cNvSpPr>
          <p:nvPr/>
        </p:nvSpPr>
        <p:spPr bwMode="auto">
          <a:xfrm>
            <a:off x="0" y="2767013"/>
            <a:ext cx="9144000" cy="0"/>
          </a:xfrm>
          <a:prstGeom prst="rect">
            <a:avLst/>
          </a:prstGeom>
          <a:noFill/>
          <a:ln w="9525">
            <a:noFill/>
            <a:miter lim="800000"/>
            <a:headEnd/>
            <a:tailEnd/>
          </a:ln>
        </p:spPr>
        <p:txBody>
          <a:bodyPr wrap="none" anchor="ctr">
            <a:spAutoFit/>
          </a:bodyPr>
          <a:lstStyle/>
          <a:p>
            <a:endParaRPr lang="tr-TR"/>
          </a:p>
        </p:txBody>
      </p:sp>
      <p:sp>
        <p:nvSpPr>
          <p:cNvPr id="114715" name="2 İçerik Yer Tutucusu"/>
          <p:cNvSpPr>
            <a:spLocks/>
          </p:cNvSpPr>
          <p:nvPr/>
        </p:nvSpPr>
        <p:spPr bwMode="auto">
          <a:xfrm>
            <a:off x="107950" y="1125538"/>
            <a:ext cx="8856663" cy="5172075"/>
          </a:xfrm>
          <a:prstGeom prst="rect">
            <a:avLst/>
          </a:prstGeom>
          <a:noFill/>
          <a:ln w="9525">
            <a:noFill/>
            <a:miter lim="800000"/>
            <a:headEnd/>
            <a:tailEnd/>
          </a:ln>
        </p:spPr>
        <p:txBody>
          <a:bodyPr/>
          <a:lstStyle/>
          <a:p>
            <a:pPr marL="87313" indent="3175" algn="just">
              <a:spcBef>
                <a:spcPct val="20000"/>
              </a:spcBef>
              <a:buFont typeface="Arial" charset="0"/>
              <a:buNone/>
            </a:pPr>
            <a:endParaRPr lang="tr-TR" sz="2000">
              <a:latin typeface="Calibri" pitchFamily="34" charset="0"/>
            </a:endParaRPr>
          </a:p>
        </p:txBody>
      </p:sp>
      <p:sp>
        <p:nvSpPr>
          <p:cNvPr id="114716" name="Rectangle 16"/>
          <p:cNvSpPr>
            <a:spLocks noChangeArrowheads="1"/>
          </p:cNvSpPr>
          <p:nvPr/>
        </p:nvSpPr>
        <p:spPr bwMode="auto">
          <a:xfrm>
            <a:off x="0" y="26146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14703" name="Object 15"/>
          <p:cNvGraphicFramePr>
            <a:graphicFrameLocks noChangeAspect="1"/>
          </p:cNvGraphicFramePr>
          <p:nvPr/>
        </p:nvGraphicFramePr>
        <p:xfrm>
          <a:off x="179388" y="1989138"/>
          <a:ext cx="4321175" cy="3095625"/>
        </p:xfrm>
        <a:graphic>
          <a:graphicData uri="http://schemas.openxmlformats.org/presentationml/2006/ole">
            <mc:AlternateContent xmlns:mc="http://schemas.openxmlformats.org/markup-compatibility/2006">
              <mc:Choice xmlns:v="urn:schemas-microsoft-com:vml" Requires="v">
                <p:oleObj spid="_x0000_s114719" name="Visio" r:id="rId3" imgW="3391967" imgH="2123580" progId="Visio.Drawing.11">
                  <p:embed/>
                </p:oleObj>
              </mc:Choice>
              <mc:Fallback>
                <p:oleObj name="Visio" r:id="rId3" imgW="3391967" imgH="2123580" progId="Visio.Drawing.11">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l="-93" r="5835"/>
                      <a:stretch>
                        <a:fillRect/>
                      </a:stretch>
                    </p:blipFill>
                    <p:spPr bwMode="auto">
                      <a:xfrm>
                        <a:off x="179388" y="1989138"/>
                        <a:ext cx="4321175" cy="309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17" name="Rectangle 19"/>
          <p:cNvSpPr>
            <a:spLocks noChangeArrowheads="1"/>
          </p:cNvSpPr>
          <p:nvPr/>
        </p:nvSpPr>
        <p:spPr bwMode="auto">
          <a:xfrm>
            <a:off x="0" y="26146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14706" name="Object 18"/>
          <p:cNvGraphicFramePr>
            <a:graphicFrameLocks noChangeAspect="1"/>
          </p:cNvGraphicFramePr>
          <p:nvPr/>
        </p:nvGraphicFramePr>
        <p:xfrm>
          <a:off x="5002213" y="2349500"/>
          <a:ext cx="4033837" cy="2862263"/>
        </p:xfrm>
        <a:graphic>
          <a:graphicData uri="http://schemas.openxmlformats.org/presentationml/2006/ole">
            <mc:AlternateContent xmlns:mc="http://schemas.openxmlformats.org/markup-compatibility/2006">
              <mc:Choice xmlns:v="urn:schemas-microsoft-com:vml" Requires="v">
                <p:oleObj spid="_x0000_s114720" name="Visio" r:id="rId5" imgW="3388881" imgH="2408530" progId="Visio.Drawing.11">
                  <p:embed/>
                </p:oleObj>
              </mc:Choice>
              <mc:Fallback>
                <p:oleObj name="Visio" r:id="rId5" imgW="3388881" imgH="2408530" progId="Visio.Drawing.11">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2213" y="2349500"/>
                        <a:ext cx="4033837" cy="286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18" name="Line 20"/>
          <p:cNvSpPr>
            <a:spLocks noChangeShapeType="1"/>
          </p:cNvSpPr>
          <p:nvPr/>
        </p:nvSpPr>
        <p:spPr bwMode="auto">
          <a:xfrm>
            <a:off x="4716463" y="1412875"/>
            <a:ext cx="0" cy="4752975"/>
          </a:xfrm>
          <a:prstGeom prst="line">
            <a:avLst/>
          </a:prstGeom>
          <a:noFill/>
          <a:ln w="28575">
            <a:solidFill>
              <a:schemeClr val="tx1"/>
            </a:solidFill>
            <a:prstDash val="sysDot"/>
            <a:round/>
            <a:headEnd/>
            <a:tailEnd/>
          </a:ln>
        </p:spPr>
        <p:txBody>
          <a:bodyPr/>
          <a:lstStyle/>
          <a:p>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33" name="2 İçerik Yer Tutucusu"/>
          <p:cNvSpPr>
            <a:spLocks noGrp="1"/>
          </p:cNvSpPr>
          <p:nvPr>
            <p:ph idx="4294967295"/>
          </p:nvPr>
        </p:nvSpPr>
        <p:spPr>
          <a:xfrm>
            <a:off x="215900" y="1125538"/>
            <a:ext cx="8928100" cy="5399087"/>
          </a:xfrm>
        </p:spPr>
        <p:txBody>
          <a:bodyPr/>
          <a:lstStyle/>
          <a:p>
            <a:pPr marL="87313" indent="3175">
              <a:buFont typeface="Arial" charset="0"/>
              <a:buNone/>
            </a:pPr>
            <a:r>
              <a:rPr lang="tr-TR" sz="2000" b="1"/>
              <a:t>ÖRNEK-2:</a:t>
            </a:r>
            <a:endParaRPr lang="tr-TR" sz="2000"/>
          </a:p>
          <a:p>
            <a:pPr marL="87313" indent="3175">
              <a:buFont typeface="Arial" charset="0"/>
              <a:buNone/>
            </a:pPr>
            <a:r>
              <a:rPr lang="tr-TR" sz="2000"/>
              <a:t>Aşağıdaki şekilde toplam devre direncini bulunuz.</a:t>
            </a:r>
          </a:p>
        </p:txBody>
      </p:sp>
      <p:sp>
        <p:nvSpPr>
          <p:cNvPr id="115735" name="1 Başlık"/>
          <p:cNvSpPr>
            <a:spLocks/>
          </p:cNvSpPr>
          <p:nvPr/>
        </p:nvSpPr>
        <p:spPr bwMode="auto">
          <a:xfrm>
            <a:off x="179388" y="260350"/>
            <a:ext cx="8447087"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t>1. SERİ-PARALEL DİRENÇLER</a:t>
            </a:r>
            <a:r>
              <a:rPr lang="tr-TR" sz="3000"/>
              <a:t> </a:t>
            </a:r>
          </a:p>
        </p:txBody>
      </p:sp>
      <p:sp>
        <p:nvSpPr>
          <p:cNvPr id="115736"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15737"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15738" name="Rectangle 21"/>
          <p:cNvSpPr>
            <a:spLocks noChangeArrowheads="1"/>
          </p:cNvSpPr>
          <p:nvPr/>
        </p:nvSpPr>
        <p:spPr bwMode="auto">
          <a:xfrm>
            <a:off x="0" y="2128838"/>
            <a:ext cx="9144000" cy="0"/>
          </a:xfrm>
          <a:prstGeom prst="rect">
            <a:avLst/>
          </a:prstGeom>
          <a:noFill/>
          <a:ln w="9525">
            <a:noFill/>
            <a:miter lim="800000"/>
            <a:headEnd/>
            <a:tailEnd/>
          </a:ln>
        </p:spPr>
        <p:txBody>
          <a:bodyPr wrap="none" anchor="ctr">
            <a:spAutoFit/>
          </a:bodyPr>
          <a:lstStyle/>
          <a:p>
            <a:endParaRPr lang="tr-TR"/>
          </a:p>
        </p:txBody>
      </p:sp>
      <p:sp>
        <p:nvSpPr>
          <p:cNvPr id="115739"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15740" name="Rectangle 9"/>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15741" name="Rectangle 12"/>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15742" name="Rectangle 14"/>
          <p:cNvSpPr>
            <a:spLocks noChangeArrowheads="1"/>
          </p:cNvSpPr>
          <p:nvPr/>
        </p:nvSpPr>
        <p:spPr bwMode="auto">
          <a:xfrm>
            <a:off x="0" y="3000375"/>
            <a:ext cx="9144000" cy="0"/>
          </a:xfrm>
          <a:prstGeom prst="rect">
            <a:avLst/>
          </a:prstGeom>
          <a:noFill/>
          <a:ln w="9525">
            <a:noFill/>
            <a:miter lim="800000"/>
            <a:headEnd/>
            <a:tailEnd/>
          </a:ln>
        </p:spPr>
        <p:txBody>
          <a:bodyPr wrap="none" anchor="ctr">
            <a:spAutoFit/>
          </a:bodyPr>
          <a:lstStyle/>
          <a:p>
            <a:endParaRPr lang="tr-TR"/>
          </a:p>
        </p:txBody>
      </p:sp>
      <p:sp>
        <p:nvSpPr>
          <p:cNvPr id="115743" name="Rectangle 17"/>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graphicFrame>
        <p:nvGraphicFramePr>
          <p:cNvPr id="115728" name="Object 16"/>
          <p:cNvGraphicFramePr>
            <a:graphicFrameLocks noChangeAspect="1"/>
          </p:cNvGraphicFramePr>
          <p:nvPr/>
        </p:nvGraphicFramePr>
        <p:xfrm>
          <a:off x="179388" y="1989138"/>
          <a:ext cx="2879725" cy="2290762"/>
        </p:xfrm>
        <a:graphic>
          <a:graphicData uri="http://schemas.openxmlformats.org/presentationml/2006/ole">
            <mc:AlternateContent xmlns:mc="http://schemas.openxmlformats.org/markup-compatibility/2006">
              <mc:Choice xmlns:v="urn:schemas-microsoft-com:vml" Requires="v">
                <p:oleObj spid="_x0000_s115751" name="Visio" r:id="rId3" imgW="2311560" imgH="1837080" progId="Visio.Drawing.11">
                  <p:embed/>
                </p:oleObj>
              </mc:Choice>
              <mc:Fallback>
                <p:oleObj name="Visio" r:id="rId3" imgW="2311560" imgH="183708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989138"/>
                        <a:ext cx="2879725" cy="229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44" name="Rectangle 19"/>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graphicFrame>
        <p:nvGraphicFramePr>
          <p:cNvPr id="115730" name="Object 18"/>
          <p:cNvGraphicFramePr>
            <a:graphicFrameLocks noChangeAspect="1"/>
          </p:cNvGraphicFramePr>
          <p:nvPr/>
        </p:nvGraphicFramePr>
        <p:xfrm>
          <a:off x="4572000" y="1889125"/>
          <a:ext cx="3673475" cy="2403475"/>
        </p:xfrm>
        <a:graphic>
          <a:graphicData uri="http://schemas.openxmlformats.org/presentationml/2006/ole">
            <mc:AlternateContent xmlns:mc="http://schemas.openxmlformats.org/markup-compatibility/2006">
              <mc:Choice xmlns:v="urn:schemas-microsoft-com:vml" Requires="v">
                <p:oleObj spid="_x0000_s115752" name="Visio" r:id="rId5" imgW="3312360" imgH="2171520" progId="Visio.Drawing.11">
                  <p:embed/>
                </p:oleObj>
              </mc:Choice>
              <mc:Fallback>
                <p:oleObj name="Visio" r:id="rId5" imgW="3312360" imgH="2171520" progId="Visio.Drawing.11">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889125"/>
                        <a:ext cx="3673475" cy="240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45" name="Rectangle 21"/>
          <p:cNvSpPr>
            <a:spLocks noChangeArrowheads="1"/>
          </p:cNvSpPr>
          <p:nvPr/>
        </p:nvSpPr>
        <p:spPr bwMode="auto">
          <a:xfrm>
            <a:off x="0" y="2776538"/>
            <a:ext cx="9144000" cy="0"/>
          </a:xfrm>
          <a:prstGeom prst="rect">
            <a:avLst/>
          </a:prstGeom>
          <a:noFill/>
          <a:ln w="9525">
            <a:noFill/>
            <a:miter lim="800000"/>
            <a:headEnd/>
            <a:tailEnd/>
          </a:ln>
        </p:spPr>
        <p:txBody>
          <a:bodyPr wrap="none" anchor="ctr">
            <a:spAutoFit/>
          </a:bodyPr>
          <a:lstStyle/>
          <a:p>
            <a:endParaRPr lang="tr-TR"/>
          </a:p>
        </p:txBody>
      </p:sp>
      <p:graphicFrame>
        <p:nvGraphicFramePr>
          <p:cNvPr id="115732" name="Object 20"/>
          <p:cNvGraphicFramePr>
            <a:graphicFrameLocks noChangeAspect="1"/>
          </p:cNvGraphicFramePr>
          <p:nvPr/>
        </p:nvGraphicFramePr>
        <p:xfrm>
          <a:off x="5148263" y="4595813"/>
          <a:ext cx="3384550" cy="2008187"/>
        </p:xfrm>
        <a:graphic>
          <a:graphicData uri="http://schemas.openxmlformats.org/presentationml/2006/ole">
            <mc:AlternateContent xmlns:mc="http://schemas.openxmlformats.org/markup-compatibility/2006">
              <mc:Choice xmlns:v="urn:schemas-microsoft-com:vml" Requires="v">
                <p:oleObj spid="_x0000_s115753" name="Denklem" r:id="rId7" imgW="2197100" imgH="1308100" progId="Equation.3">
                  <p:embed/>
                </p:oleObj>
              </mc:Choice>
              <mc:Fallback>
                <p:oleObj name="Denklem" r:id="rId7" imgW="2197100" imgH="1308100" progId="Equation.3">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4595813"/>
                        <a:ext cx="3384550" cy="200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46" name="Rectangle 22"/>
          <p:cNvSpPr>
            <a:spLocks noChangeArrowheads="1"/>
          </p:cNvSpPr>
          <p:nvPr/>
        </p:nvSpPr>
        <p:spPr bwMode="auto">
          <a:xfrm>
            <a:off x="3492500" y="1958975"/>
            <a:ext cx="1141413" cy="427038"/>
          </a:xfrm>
          <a:prstGeom prst="rect">
            <a:avLst/>
          </a:prstGeom>
          <a:noFill/>
          <a:ln w="9525">
            <a:noFill/>
            <a:miter lim="800000"/>
            <a:headEnd/>
            <a:tailEnd/>
          </a:ln>
        </p:spPr>
        <p:txBody>
          <a:bodyPr wrap="none" anchor="ctr">
            <a:spAutoFit/>
          </a:bodyPr>
          <a:lstStyle/>
          <a:p>
            <a:pPr algn="just"/>
            <a:r>
              <a:rPr lang="tr-TR" sz="2200">
                <a:latin typeface="Calibri" pitchFamily="34" charset="0"/>
              </a:rPr>
              <a:t>ÇÖZÜM:</a:t>
            </a:r>
          </a:p>
        </p:txBody>
      </p:sp>
      <p:sp>
        <p:nvSpPr>
          <p:cNvPr id="115747" name="Rectangle 23"/>
          <p:cNvSpPr>
            <a:spLocks noChangeArrowheads="1"/>
          </p:cNvSpPr>
          <p:nvPr/>
        </p:nvSpPr>
        <p:spPr bwMode="auto">
          <a:xfrm>
            <a:off x="5100638" y="4365625"/>
            <a:ext cx="2247900" cy="304800"/>
          </a:xfrm>
          <a:prstGeom prst="rect">
            <a:avLst/>
          </a:prstGeom>
          <a:noFill/>
          <a:ln w="9525">
            <a:noFill/>
            <a:miter lim="800000"/>
            <a:headEnd/>
            <a:tailEnd/>
          </a:ln>
        </p:spPr>
        <p:txBody>
          <a:bodyPr wrap="none" anchor="ctr">
            <a:spAutoFit/>
          </a:bodyPr>
          <a:lstStyle/>
          <a:p>
            <a:pPr algn="just"/>
            <a:r>
              <a:rPr lang="tr-TR" sz="1400" i="1"/>
              <a:t>R</a:t>
            </a:r>
            <a:r>
              <a:rPr lang="tr-TR" sz="1400" i="1" baseline="-25000"/>
              <a:t>T</a:t>
            </a:r>
            <a:r>
              <a:rPr lang="tr-TR" sz="1400" i="1"/>
              <a:t> = R</a:t>
            </a:r>
            <a:r>
              <a:rPr lang="tr-TR" sz="1400" i="1" baseline="-25000"/>
              <a:t>1</a:t>
            </a:r>
            <a:r>
              <a:rPr lang="tr-TR" sz="1400" i="1"/>
              <a:t> + R</a:t>
            </a:r>
            <a:r>
              <a:rPr lang="tr-TR" sz="1400" i="1" baseline="-25000"/>
              <a:t>2</a:t>
            </a:r>
            <a:r>
              <a:rPr lang="tr-TR" sz="1400" i="1"/>
              <a:t>║R</a:t>
            </a:r>
            <a:r>
              <a:rPr lang="tr-TR" sz="1400" i="1" baseline="-25000"/>
              <a:t>3</a:t>
            </a:r>
            <a:r>
              <a:rPr lang="tr-TR" sz="1400" i="1"/>
              <a:t> + R</a:t>
            </a:r>
            <a:r>
              <a:rPr lang="tr-TR" sz="1400" i="1" baseline="-25000"/>
              <a:t>4</a:t>
            </a:r>
            <a:r>
              <a:rPr lang="tr-TR" sz="1400" i="1"/>
              <a:t>║R</a:t>
            </a:r>
            <a:r>
              <a:rPr lang="tr-TR" sz="1400" i="1" baseline="-25000"/>
              <a:t>5</a:t>
            </a:r>
            <a:r>
              <a:rPr lang="tr-TR" sz="14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62" name="2 İçerik Yer Tutucusu"/>
          <p:cNvSpPr>
            <a:spLocks noGrp="1"/>
          </p:cNvSpPr>
          <p:nvPr>
            <p:ph idx="4294967295"/>
          </p:nvPr>
        </p:nvSpPr>
        <p:spPr>
          <a:xfrm>
            <a:off x="0" y="1125538"/>
            <a:ext cx="8928100" cy="5399087"/>
          </a:xfrm>
        </p:spPr>
        <p:txBody>
          <a:bodyPr/>
          <a:lstStyle/>
          <a:p>
            <a:pPr marL="87313" indent="3175">
              <a:buFont typeface="Arial" charset="0"/>
              <a:buNone/>
            </a:pPr>
            <a:r>
              <a:rPr lang="tr-TR" sz="2000" b="1"/>
              <a:t>ÖRNEK-3:</a:t>
            </a:r>
            <a:endParaRPr lang="tr-TR" sz="2000"/>
          </a:p>
          <a:p>
            <a:pPr marL="87313" indent="3175">
              <a:buFont typeface="Arial" charset="0"/>
              <a:buNone/>
            </a:pPr>
            <a:r>
              <a:rPr lang="tr-TR" sz="2000"/>
              <a:t>Aşağıdaki devrede toplam direnci ve toplam devre akımını bulunuz.</a:t>
            </a:r>
          </a:p>
        </p:txBody>
      </p:sp>
      <p:sp>
        <p:nvSpPr>
          <p:cNvPr id="116764" name="1 Başlık"/>
          <p:cNvSpPr>
            <a:spLocks/>
          </p:cNvSpPr>
          <p:nvPr/>
        </p:nvSpPr>
        <p:spPr bwMode="auto">
          <a:xfrm>
            <a:off x="179388" y="260350"/>
            <a:ext cx="8447087"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t>1. SERİ-PARALEL DİRENÇLER</a:t>
            </a:r>
            <a:r>
              <a:rPr lang="tr-TR" sz="3000"/>
              <a:t> </a:t>
            </a:r>
          </a:p>
        </p:txBody>
      </p:sp>
      <p:sp>
        <p:nvSpPr>
          <p:cNvPr id="116765"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16766"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16767" name="Rectangle 21"/>
          <p:cNvSpPr>
            <a:spLocks noChangeArrowheads="1"/>
          </p:cNvSpPr>
          <p:nvPr/>
        </p:nvSpPr>
        <p:spPr bwMode="auto">
          <a:xfrm>
            <a:off x="0" y="2128838"/>
            <a:ext cx="9144000" cy="0"/>
          </a:xfrm>
          <a:prstGeom prst="rect">
            <a:avLst/>
          </a:prstGeom>
          <a:noFill/>
          <a:ln w="9525">
            <a:noFill/>
            <a:miter lim="800000"/>
            <a:headEnd/>
            <a:tailEnd/>
          </a:ln>
        </p:spPr>
        <p:txBody>
          <a:bodyPr wrap="none" anchor="ctr">
            <a:spAutoFit/>
          </a:bodyPr>
          <a:lstStyle/>
          <a:p>
            <a:endParaRPr lang="tr-TR"/>
          </a:p>
        </p:txBody>
      </p:sp>
      <p:sp>
        <p:nvSpPr>
          <p:cNvPr id="116768"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16769" name="Rectangle 9"/>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16770"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16771" name="Rectangle 11"/>
          <p:cNvSpPr>
            <a:spLocks noChangeArrowheads="1"/>
          </p:cNvSpPr>
          <p:nvPr/>
        </p:nvSpPr>
        <p:spPr bwMode="auto">
          <a:xfrm>
            <a:off x="0" y="3000375"/>
            <a:ext cx="9144000" cy="0"/>
          </a:xfrm>
          <a:prstGeom prst="rect">
            <a:avLst/>
          </a:prstGeom>
          <a:noFill/>
          <a:ln w="9525">
            <a:noFill/>
            <a:miter lim="800000"/>
            <a:headEnd/>
            <a:tailEnd/>
          </a:ln>
        </p:spPr>
        <p:txBody>
          <a:bodyPr wrap="none" anchor="ctr">
            <a:spAutoFit/>
          </a:bodyPr>
          <a:lstStyle/>
          <a:p>
            <a:endParaRPr lang="tr-TR"/>
          </a:p>
        </p:txBody>
      </p:sp>
      <p:sp>
        <p:nvSpPr>
          <p:cNvPr id="116772"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16773"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16774"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16775"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graphicFrame>
        <p:nvGraphicFramePr>
          <p:cNvPr id="116756" name="Object 20"/>
          <p:cNvGraphicFramePr>
            <a:graphicFrameLocks noChangeAspect="1"/>
          </p:cNvGraphicFramePr>
          <p:nvPr/>
        </p:nvGraphicFramePr>
        <p:xfrm>
          <a:off x="0" y="2060575"/>
          <a:ext cx="3132138" cy="2187575"/>
        </p:xfrm>
        <a:graphic>
          <a:graphicData uri="http://schemas.openxmlformats.org/presentationml/2006/ole">
            <mc:AlternateContent xmlns:mc="http://schemas.openxmlformats.org/markup-compatibility/2006">
              <mc:Choice xmlns:v="urn:schemas-microsoft-com:vml" Requires="v">
                <p:oleObj spid="_x0000_s116780" name="Visio" r:id="rId3" imgW="3695400" imgH="2152440" progId="Visio.Drawing.11">
                  <p:embed/>
                </p:oleObj>
              </mc:Choice>
              <mc:Fallback>
                <p:oleObj name="Visio" r:id="rId3" imgW="3695400" imgH="2152440" progId="Visio.Drawing.11">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0575"/>
                        <a:ext cx="3132138" cy="218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76" name="Rectangle 23"/>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tr-TR"/>
          </a:p>
        </p:txBody>
      </p:sp>
      <p:graphicFrame>
        <p:nvGraphicFramePr>
          <p:cNvPr id="116758" name="Object 22"/>
          <p:cNvGraphicFramePr>
            <a:graphicFrameLocks noChangeAspect="1"/>
          </p:cNvGraphicFramePr>
          <p:nvPr/>
        </p:nvGraphicFramePr>
        <p:xfrm>
          <a:off x="4284663" y="2844800"/>
          <a:ext cx="4103687" cy="2671763"/>
        </p:xfrm>
        <a:graphic>
          <a:graphicData uri="http://schemas.openxmlformats.org/presentationml/2006/ole">
            <mc:AlternateContent xmlns:mc="http://schemas.openxmlformats.org/markup-compatibility/2006">
              <mc:Choice xmlns:v="urn:schemas-microsoft-com:vml" Requires="v">
                <p:oleObj spid="_x0000_s116781" name="Visio" r:id="rId5" imgW="4218480" imgH="3354840" progId="Visio.Drawing.11">
                  <p:embed/>
                </p:oleObj>
              </mc:Choice>
              <mc:Fallback>
                <p:oleObj name="Visio" r:id="rId5" imgW="4218480" imgH="3354840" progId="Visio.Drawing.11">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b="14163"/>
                      <a:stretch>
                        <a:fillRect/>
                      </a:stretch>
                    </p:blipFill>
                    <p:spPr bwMode="auto">
                      <a:xfrm>
                        <a:off x="4284663" y="2844800"/>
                        <a:ext cx="4103687" cy="267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77" name="Rectangle 24"/>
          <p:cNvSpPr>
            <a:spLocks noChangeArrowheads="1"/>
          </p:cNvSpPr>
          <p:nvPr/>
        </p:nvSpPr>
        <p:spPr bwMode="auto">
          <a:xfrm>
            <a:off x="4211638" y="5573713"/>
            <a:ext cx="4543425" cy="336550"/>
          </a:xfrm>
          <a:prstGeom prst="rect">
            <a:avLst/>
          </a:prstGeom>
          <a:noFill/>
          <a:ln w="9525">
            <a:noFill/>
            <a:miter lim="800000"/>
            <a:headEnd/>
            <a:tailEnd/>
          </a:ln>
        </p:spPr>
        <p:txBody>
          <a:bodyPr wrap="none" anchor="ctr">
            <a:spAutoFit/>
          </a:bodyPr>
          <a:lstStyle/>
          <a:p>
            <a:pPr algn="just"/>
            <a:r>
              <a:rPr lang="tr-TR" sz="1600">
                <a:latin typeface="Calibri" pitchFamily="34" charset="0"/>
              </a:rPr>
              <a:t>R</a:t>
            </a:r>
            <a:r>
              <a:rPr lang="tr-TR" sz="1600" baseline="-25000">
                <a:latin typeface="Calibri" pitchFamily="34" charset="0"/>
              </a:rPr>
              <a:t>T</a:t>
            </a:r>
            <a:r>
              <a:rPr lang="tr-TR" sz="1600">
                <a:latin typeface="Calibri" pitchFamily="34" charset="0"/>
              </a:rPr>
              <a:t> = 100 + R</a:t>
            </a:r>
            <a:r>
              <a:rPr lang="tr-TR" sz="1600" baseline="-25000">
                <a:latin typeface="Calibri" pitchFamily="34" charset="0"/>
              </a:rPr>
              <a:t>B</a:t>
            </a:r>
            <a:r>
              <a:rPr lang="tr-TR" sz="1600">
                <a:latin typeface="Calibri" pitchFamily="34" charset="0"/>
              </a:rPr>
              <a:t>║R</a:t>
            </a:r>
            <a:r>
              <a:rPr lang="tr-TR" sz="1600" baseline="-25000">
                <a:latin typeface="Calibri" pitchFamily="34" charset="0"/>
              </a:rPr>
              <a:t>C</a:t>
            </a:r>
            <a:r>
              <a:rPr lang="tr-TR" sz="1600">
                <a:latin typeface="Calibri" pitchFamily="34" charset="0"/>
              </a:rPr>
              <a:t> = 100 + 60║120 = 100 + 40 = </a:t>
            </a:r>
            <a:r>
              <a:rPr lang="tr-TR" sz="1600" b="1">
                <a:latin typeface="Calibri" pitchFamily="34" charset="0"/>
              </a:rPr>
              <a:t>140 </a:t>
            </a:r>
            <a:r>
              <a:rPr lang="tr-TR" sz="1600" b="1">
                <a:latin typeface="Calibri" pitchFamily="34" charset="0"/>
                <a:sym typeface="Symbol" pitchFamily="18" charset="2"/>
              </a:rPr>
              <a:t></a:t>
            </a:r>
          </a:p>
        </p:txBody>
      </p:sp>
      <p:sp>
        <p:nvSpPr>
          <p:cNvPr id="116778"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graphicFrame>
        <p:nvGraphicFramePr>
          <p:cNvPr id="116761" name="Object 25"/>
          <p:cNvGraphicFramePr>
            <a:graphicFrameLocks noChangeAspect="1"/>
          </p:cNvGraphicFramePr>
          <p:nvPr/>
        </p:nvGraphicFramePr>
        <p:xfrm>
          <a:off x="4260850" y="6021388"/>
          <a:ext cx="2616200" cy="571500"/>
        </p:xfrm>
        <a:graphic>
          <a:graphicData uri="http://schemas.openxmlformats.org/presentationml/2006/ole">
            <mc:AlternateContent xmlns:mc="http://schemas.openxmlformats.org/markup-compatibility/2006">
              <mc:Choice xmlns:v="urn:schemas-microsoft-com:vml" Requires="v">
                <p:oleObj spid="_x0000_s116782" name="Denklem" r:id="rId7" imgW="1511300" imgH="368300" progId="Equation.3">
                  <p:embed/>
                </p:oleObj>
              </mc:Choice>
              <mc:Fallback>
                <p:oleObj name="Denklem" r:id="rId7" imgW="1511300" imgH="368300" progId="Equation.3">
                  <p:embed/>
                  <p:pic>
                    <p:nvPicPr>
                      <p:cNvPr id="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0850" y="6021388"/>
                        <a:ext cx="26162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79" name="Rectangle 27"/>
          <p:cNvSpPr>
            <a:spLocks noChangeArrowheads="1"/>
          </p:cNvSpPr>
          <p:nvPr/>
        </p:nvSpPr>
        <p:spPr bwMode="auto">
          <a:xfrm>
            <a:off x="3276600" y="1895475"/>
            <a:ext cx="5826125" cy="903288"/>
          </a:xfrm>
          <a:prstGeom prst="rect">
            <a:avLst/>
          </a:prstGeom>
          <a:noFill/>
          <a:ln w="9525">
            <a:noFill/>
            <a:miter lim="800000"/>
            <a:headEnd/>
            <a:tailEnd/>
          </a:ln>
        </p:spPr>
        <p:txBody>
          <a:bodyPr anchor="ctr">
            <a:spAutoFit/>
          </a:bodyPr>
          <a:lstStyle/>
          <a:p>
            <a:pPr>
              <a:lnSpc>
                <a:spcPct val="140000"/>
              </a:lnSpc>
            </a:pPr>
            <a:r>
              <a:rPr lang="tr-TR" sz="2000">
                <a:latin typeface="Calibri" pitchFamily="34" charset="0"/>
              </a:rPr>
              <a:t>ÇÖZÜM:</a:t>
            </a:r>
          </a:p>
          <a:p>
            <a:pPr>
              <a:lnSpc>
                <a:spcPct val="140000"/>
              </a:lnSpc>
            </a:pPr>
            <a:r>
              <a:rPr lang="tr-TR">
                <a:latin typeface="Calibri" pitchFamily="34" charset="0"/>
              </a:rPr>
              <a:t>Dirençlerin yanında birim yoksa dirençlerin birimleri </a:t>
            </a:r>
            <a:r>
              <a:rPr lang="tr-TR">
                <a:latin typeface="Calibri" pitchFamily="34" charset="0"/>
                <a:sym typeface="Symbol" pitchFamily="18" charset="2"/>
              </a:rPr>
              <a:t></a:t>
            </a:r>
            <a:r>
              <a:rPr lang="tr-TR">
                <a:latin typeface="Calibri" pitchFamily="34" charset="0"/>
              </a:rPr>
              <a:t>’dur.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4" name="2 İçerik Yer Tutucusu"/>
          <p:cNvSpPr>
            <a:spLocks noGrp="1"/>
          </p:cNvSpPr>
          <p:nvPr>
            <p:ph idx="4294967295"/>
          </p:nvPr>
        </p:nvSpPr>
        <p:spPr>
          <a:xfrm>
            <a:off x="0" y="981075"/>
            <a:ext cx="8928100" cy="5543550"/>
          </a:xfrm>
        </p:spPr>
        <p:txBody>
          <a:bodyPr/>
          <a:lstStyle/>
          <a:p>
            <a:pPr marL="87313" indent="3175" algn="just">
              <a:buFont typeface="Arial" charset="0"/>
              <a:buNone/>
            </a:pPr>
            <a:r>
              <a:rPr lang="tr-TR" sz="2000"/>
              <a:t>Şekil (a)’da gerilim bölücü devre V</a:t>
            </a:r>
            <a:r>
              <a:rPr lang="tr-TR" sz="2000" baseline="-25000"/>
              <a:t>O</a:t>
            </a:r>
            <a:r>
              <a:rPr lang="tr-TR" sz="2000"/>
              <a:t> çıkış gerilimini oluşturur. Dirençler eşit olduğuna göre üzerlerine düşen gerilimlerde eşittir. Dolayısıyla V</a:t>
            </a:r>
            <a:r>
              <a:rPr lang="tr-TR" sz="2000" baseline="-25000"/>
              <a:t>O</a:t>
            </a:r>
            <a:r>
              <a:rPr lang="tr-TR" sz="2000"/>
              <a:t> çıkış gerilimi 5V’tur. Bu gerilim yüksüz çıkış gerilimidir. Şekil (b)’de görüldüğü gibi çıkış ile şase arasına RL yük direnci bağlandığı zaman V</a:t>
            </a:r>
            <a:r>
              <a:rPr lang="tr-TR" sz="2000" baseline="-25000"/>
              <a:t>O</a:t>
            </a:r>
            <a:r>
              <a:rPr lang="tr-TR" sz="2000"/>
              <a:t> çıkış gerilimi R</a:t>
            </a:r>
            <a:r>
              <a:rPr lang="tr-TR" sz="2000" baseline="-25000"/>
              <a:t>L</a:t>
            </a:r>
            <a:r>
              <a:rPr lang="tr-TR" sz="2000"/>
              <a:t> yük direncine bağlı olarak düşecektir. Bu etkiye </a:t>
            </a:r>
            <a:r>
              <a:rPr lang="tr-TR" sz="2000" b="1"/>
              <a:t>yükleme etkisi</a:t>
            </a:r>
            <a:r>
              <a:rPr lang="tr-TR" sz="2000"/>
              <a:t> denir. Bağlanan R</a:t>
            </a:r>
            <a:r>
              <a:rPr lang="tr-TR" sz="2000" baseline="-25000"/>
              <a:t>L</a:t>
            </a:r>
            <a:r>
              <a:rPr lang="tr-TR" sz="2000"/>
              <a:t> yük direnci R</a:t>
            </a:r>
            <a:r>
              <a:rPr lang="tr-TR" sz="2000" baseline="-25000"/>
              <a:t>2</a:t>
            </a:r>
            <a:r>
              <a:rPr lang="tr-TR" sz="2000"/>
              <a:t> direncine paralel olduğu için A noktası ile şase arasındaki direnç azalmış olacaktır. Direncin azalmasıyla direnç üzerine düşen gerilimde azalacaktır. Ayrıca devredeki toplam dirençte düşeceği için toplam devre akımı da artacaktır.</a:t>
            </a:r>
          </a:p>
        </p:txBody>
      </p:sp>
      <p:sp>
        <p:nvSpPr>
          <p:cNvPr id="117786" name="1 Başlık"/>
          <p:cNvSpPr>
            <a:spLocks/>
          </p:cNvSpPr>
          <p:nvPr/>
        </p:nvSpPr>
        <p:spPr bwMode="auto">
          <a:xfrm>
            <a:off x="179388" y="260350"/>
            <a:ext cx="8447087" cy="576263"/>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2. YÜKLEME ETKİSİ</a:t>
            </a:r>
            <a:r>
              <a:rPr lang="tr-TR" sz="3000">
                <a:latin typeface="Calibri" pitchFamily="34" charset="0"/>
              </a:rPr>
              <a:t> </a:t>
            </a:r>
          </a:p>
        </p:txBody>
      </p:sp>
      <p:sp>
        <p:nvSpPr>
          <p:cNvPr id="117787"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17788"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17789" name="Rectangle 21"/>
          <p:cNvSpPr>
            <a:spLocks noChangeArrowheads="1"/>
          </p:cNvSpPr>
          <p:nvPr/>
        </p:nvSpPr>
        <p:spPr bwMode="auto">
          <a:xfrm>
            <a:off x="0" y="2128838"/>
            <a:ext cx="9144000" cy="0"/>
          </a:xfrm>
          <a:prstGeom prst="rect">
            <a:avLst/>
          </a:prstGeom>
          <a:noFill/>
          <a:ln w="9525">
            <a:noFill/>
            <a:miter lim="800000"/>
            <a:headEnd/>
            <a:tailEnd/>
          </a:ln>
        </p:spPr>
        <p:txBody>
          <a:bodyPr wrap="none" anchor="ctr">
            <a:spAutoFit/>
          </a:bodyPr>
          <a:lstStyle/>
          <a:p>
            <a:endParaRPr lang="tr-TR"/>
          </a:p>
        </p:txBody>
      </p:sp>
      <p:sp>
        <p:nvSpPr>
          <p:cNvPr id="117790"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17791" name="Rectangle 9"/>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17792"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17793" name="Rectangle 11"/>
          <p:cNvSpPr>
            <a:spLocks noChangeArrowheads="1"/>
          </p:cNvSpPr>
          <p:nvPr/>
        </p:nvSpPr>
        <p:spPr bwMode="auto">
          <a:xfrm>
            <a:off x="0" y="2814638"/>
            <a:ext cx="184150" cy="366712"/>
          </a:xfrm>
          <a:prstGeom prst="rect">
            <a:avLst/>
          </a:prstGeom>
          <a:noFill/>
          <a:ln w="9525">
            <a:noFill/>
            <a:miter lim="800000"/>
            <a:headEnd/>
            <a:tailEnd/>
          </a:ln>
        </p:spPr>
        <p:txBody>
          <a:bodyPr wrap="none" anchor="ctr">
            <a:spAutoFit/>
          </a:bodyPr>
          <a:lstStyle/>
          <a:p>
            <a:endParaRPr lang="tr-TR"/>
          </a:p>
        </p:txBody>
      </p:sp>
      <p:sp>
        <p:nvSpPr>
          <p:cNvPr id="117794"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17795"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17796"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17797"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sp>
        <p:nvSpPr>
          <p:cNvPr id="117798" name="Rectangle 23"/>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tr-TR"/>
          </a:p>
        </p:txBody>
      </p:sp>
      <p:sp>
        <p:nvSpPr>
          <p:cNvPr id="117799"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17800" name="Rectangle 24"/>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17783" name="Object 23"/>
          <p:cNvGraphicFramePr>
            <a:graphicFrameLocks noChangeAspect="1"/>
          </p:cNvGraphicFramePr>
          <p:nvPr/>
        </p:nvGraphicFramePr>
        <p:xfrm>
          <a:off x="1331913" y="3644900"/>
          <a:ext cx="6696075" cy="2538413"/>
        </p:xfrm>
        <a:graphic>
          <a:graphicData uri="http://schemas.openxmlformats.org/presentationml/2006/ole">
            <mc:AlternateContent xmlns:mc="http://schemas.openxmlformats.org/markup-compatibility/2006">
              <mc:Choice xmlns:v="urn:schemas-microsoft-com:vml" Requires="v">
                <p:oleObj spid="_x0000_s117790" name="Visio" r:id="rId3" imgW="5825520" imgH="2209320" progId="Visio.Drawing.11">
                  <p:embed/>
                </p:oleObj>
              </mc:Choice>
              <mc:Fallback>
                <p:oleObj name="Visio" r:id="rId3" imgW="5825520" imgH="2209320" progId="Visio.Drawing.11">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644900"/>
                        <a:ext cx="6696075" cy="2538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801" name="Rectangle 25"/>
          <p:cNvSpPr>
            <a:spLocks noChangeArrowheads="1"/>
          </p:cNvSpPr>
          <p:nvPr/>
        </p:nvSpPr>
        <p:spPr bwMode="auto">
          <a:xfrm>
            <a:off x="1808163" y="6165850"/>
            <a:ext cx="5211762" cy="336550"/>
          </a:xfrm>
          <a:prstGeom prst="rect">
            <a:avLst/>
          </a:prstGeom>
          <a:noFill/>
          <a:ln w="9525">
            <a:noFill/>
            <a:miter lim="800000"/>
            <a:headEnd/>
            <a:tailEnd/>
          </a:ln>
        </p:spPr>
        <p:txBody>
          <a:bodyPr wrap="none" anchor="ctr">
            <a:spAutoFit/>
          </a:bodyPr>
          <a:lstStyle/>
          <a:p>
            <a:r>
              <a:rPr lang="tr-TR" sz="1600">
                <a:latin typeface="Calibri" pitchFamily="34" charset="0"/>
              </a:rPr>
              <a:t>   (a) Yüksüz			             (b) Yüklü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6" name="2 İçerik Yer Tutucusu"/>
          <p:cNvSpPr>
            <a:spLocks noGrp="1"/>
          </p:cNvSpPr>
          <p:nvPr>
            <p:ph idx="4294967295"/>
          </p:nvPr>
        </p:nvSpPr>
        <p:spPr>
          <a:xfrm>
            <a:off x="0" y="981075"/>
            <a:ext cx="8928100" cy="5543550"/>
          </a:xfrm>
        </p:spPr>
        <p:txBody>
          <a:bodyPr/>
          <a:lstStyle/>
          <a:p>
            <a:pPr marL="87313" indent="3175" algn="just">
              <a:buFont typeface="Arial" charset="0"/>
              <a:buNone/>
            </a:pPr>
            <a:r>
              <a:rPr lang="tr-TR" sz="2200"/>
              <a:t>R</a:t>
            </a:r>
            <a:r>
              <a:rPr lang="tr-TR" sz="2200" baseline="-25000"/>
              <a:t>L</a:t>
            </a:r>
            <a:r>
              <a:rPr lang="tr-TR" sz="2200"/>
              <a:t> yük direnci R</a:t>
            </a:r>
            <a:r>
              <a:rPr lang="tr-TR" sz="2200" baseline="-25000"/>
              <a:t>2</a:t>
            </a:r>
            <a:r>
              <a:rPr lang="tr-TR" sz="2200"/>
              <a:t>’ye göre çok büyükse V</a:t>
            </a:r>
            <a:r>
              <a:rPr lang="tr-TR" sz="2200" baseline="-25000"/>
              <a:t>O</a:t>
            </a:r>
            <a:r>
              <a:rPr lang="tr-TR" sz="2200"/>
              <a:t> gerilimindeki düşüş çok az olacaktır. Paralel bağlantının özelliği şudur ki; eğer biri çok büyük değerli, diğeri de küçük değerli iki direnç birbirine paralel bağlanıyorsa toplam direnç küçük değerli dirence çok yakın çıkar. </a:t>
            </a:r>
          </a:p>
        </p:txBody>
      </p:sp>
      <p:sp>
        <p:nvSpPr>
          <p:cNvPr id="118808" name="1 Başlık"/>
          <p:cNvSpPr>
            <a:spLocks/>
          </p:cNvSpPr>
          <p:nvPr/>
        </p:nvSpPr>
        <p:spPr bwMode="auto">
          <a:xfrm>
            <a:off x="179388" y="260350"/>
            <a:ext cx="8447087" cy="576263"/>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2. YÜKLEME ETKİSİ</a:t>
            </a:r>
            <a:r>
              <a:rPr lang="tr-TR" sz="3000">
                <a:latin typeface="Calibri" pitchFamily="34" charset="0"/>
              </a:rPr>
              <a:t> </a:t>
            </a:r>
          </a:p>
        </p:txBody>
      </p:sp>
      <p:sp>
        <p:nvSpPr>
          <p:cNvPr id="118809"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18810"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18811"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18812"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18813" name="Rectangle 9"/>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18814" name="Rectangle 10"/>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tr-TR"/>
          </a:p>
        </p:txBody>
      </p:sp>
      <p:sp>
        <p:nvSpPr>
          <p:cNvPr id="118815" name="Rectangle 11"/>
          <p:cNvSpPr>
            <a:spLocks noChangeArrowheads="1"/>
          </p:cNvSpPr>
          <p:nvPr/>
        </p:nvSpPr>
        <p:spPr bwMode="auto">
          <a:xfrm>
            <a:off x="0" y="2814638"/>
            <a:ext cx="184150" cy="366712"/>
          </a:xfrm>
          <a:prstGeom prst="rect">
            <a:avLst/>
          </a:prstGeom>
          <a:noFill/>
          <a:ln w="9525">
            <a:noFill/>
            <a:miter lim="800000"/>
            <a:headEnd/>
            <a:tailEnd/>
          </a:ln>
        </p:spPr>
        <p:txBody>
          <a:bodyPr wrap="none" anchor="ctr">
            <a:spAutoFit/>
          </a:bodyPr>
          <a:lstStyle/>
          <a:p>
            <a:endParaRPr lang="tr-TR"/>
          </a:p>
        </p:txBody>
      </p:sp>
      <p:sp>
        <p:nvSpPr>
          <p:cNvPr id="118816" name="Rectangle 12"/>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p>
        </p:txBody>
      </p:sp>
      <p:sp>
        <p:nvSpPr>
          <p:cNvPr id="118817" name="Rectangle 14"/>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p>
        </p:txBody>
      </p:sp>
      <p:sp>
        <p:nvSpPr>
          <p:cNvPr id="118818" name="Rectangle 16"/>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18819" name="Rectangle 21"/>
          <p:cNvSpPr>
            <a:spLocks noChangeArrowheads="1"/>
          </p:cNvSpPr>
          <p:nvPr/>
        </p:nvSpPr>
        <p:spPr bwMode="auto">
          <a:xfrm>
            <a:off x="0" y="2667000"/>
            <a:ext cx="9144000" cy="0"/>
          </a:xfrm>
          <a:prstGeom prst="rect">
            <a:avLst/>
          </a:prstGeom>
          <a:noFill/>
          <a:ln w="9525">
            <a:noFill/>
            <a:miter lim="800000"/>
            <a:headEnd/>
            <a:tailEnd/>
          </a:ln>
        </p:spPr>
        <p:txBody>
          <a:bodyPr wrap="none" anchor="ctr">
            <a:spAutoFit/>
          </a:bodyPr>
          <a:lstStyle/>
          <a:p>
            <a:endParaRPr lang="tr-TR"/>
          </a:p>
        </p:txBody>
      </p:sp>
      <p:sp>
        <p:nvSpPr>
          <p:cNvPr id="118820" name="Rectangle 23"/>
          <p:cNvSpPr>
            <a:spLocks noChangeArrowheads="1"/>
          </p:cNvSpPr>
          <p:nvPr/>
        </p:nvSpPr>
        <p:spPr bwMode="auto">
          <a:xfrm>
            <a:off x="0" y="2381250"/>
            <a:ext cx="9144000" cy="0"/>
          </a:xfrm>
          <a:prstGeom prst="rect">
            <a:avLst/>
          </a:prstGeom>
          <a:noFill/>
          <a:ln w="9525">
            <a:noFill/>
            <a:miter lim="800000"/>
            <a:headEnd/>
            <a:tailEnd/>
          </a:ln>
        </p:spPr>
        <p:txBody>
          <a:bodyPr wrap="none" anchor="ctr">
            <a:spAutoFit/>
          </a:bodyPr>
          <a:lstStyle/>
          <a:p>
            <a:endParaRPr lang="tr-TR"/>
          </a:p>
        </p:txBody>
      </p:sp>
      <p:sp>
        <p:nvSpPr>
          <p:cNvPr id="118821"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18822" name="Rectangle 18"/>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tr-TR"/>
          </a:p>
        </p:txBody>
      </p:sp>
      <p:sp>
        <p:nvSpPr>
          <p:cNvPr id="118823" name="Rectangle 22"/>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18805" name="Object 21"/>
          <p:cNvGraphicFramePr>
            <a:graphicFrameLocks noChangeAspect="1"/>
          </p:cNvGraphicFramePr>
          <p:nvPr/>
        </p:nvGraphicFramePr>
        <p:xfrm>
          <a:off x="107950" y="2565400"/>
          <a:ext cx="8856663" cy="2879725"/>
        </p:xfrm>
        <a:graphic>
          <a:graphicData uri="http://schemas.openxmlformats.org/presentationml/2006/ole">
            <mc:AlternateContent xmlns:mc="http://schemas.openxmlformats.org/markup-compatibility/2006">
              <mc:Choice xmlns:v="urn:schemas-microsoft-com:vml" Requires="v">
                <p:oleObj spid="_x0000_s118812" name="Visio" r:id="rId3" imgW="8705311" imgH="2770566" progId="Visio.Drawing.11">
                  <p:embed/>
                </p:oleObj>
              </mc:Choice>
              <mc:Fallback>
                <p:oleObj name="Visio" r:id="rId3" imgW="8705311" imgH="2770566" progId="Visio.Drawing.11">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565400"/>
                        <a:ext cx="8856663" cy="287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824" name="Rectangle 23"/>
          <p:cNvSpPr>
            <a:spLocks noChangeArrowheads="1"/>
          </p:cNvSpPr>
          <p:nvPr/>
        </p:nvSpPr>
        <p:spPr bwMode="auto">
          <a:xfrm>
            <a:off x="139700" y="5756275"/>
            <a:ext cx="8343900" cy="336550"/>
          </a:xfrm>
          <a:prstGeom prst="rect">
            <a:avLst/>
          </a:prstGeom>
          <a:noFill/>
          <a:ln w="9525">
            <a:noFill/>
            <a:miter lim="800000"/>
            <a:headEnd/>
            <a:tailEnd/>
          </a:ln>
        </p:spPr>
        <p:txBody>
          <a:bodyPr wrap="none" anchor="ctr">
            <a:spAutoFit/>
          </a:bodyPr>
          <a:lstStyle/>
          <a:p>
            <a:pPr algn="just"/>
            <a:r>
              <a:rPr lang="tr-TR" sz="1600">
                <a:latin typeface="Calibri" pitchFamily="34" charset="0"/>
              </a:rPr>
              <a:t>(a) R</a:t>
            </a:r>
            <a:r>
              <a:rPr lang="tr-TR" sz="1600" baseline="-25000">
                <a:latin typeface="Calibri" pitchFamily="34" charset="0"/>
              </a:rPr>
              <a:t>L</a:t>
            </a:r>
            <a:r>
              <a:rPr lang="tr-TR" sz="1600">
                <a:latin typeface="Calibri" pitchFamily="34" charset="0"/>
              </a:rPr>
              <a:t> direnci yok (yüksüz)	         (b) R</a:t>
            </a:r>
            <a:r>
              <a:rPr lang="tr-TR" sz="1600" baseline="-25000">
                <a:latin typeface="Calibri" pitchFamily="34" charset="0"/>
              </a:rPr>
              <a:t>L</a:t>
            </a:r>
            <a:r>
              <a:rPr lang="tr-TR" sz="1600">
                <a:latin typeface="Calibri" pitchFamily="34" charset="0"/>
              </a:rPr>
              <a:t> direnci çok büyük değil               (c) R</a:t>
            </a:r>
            <a:r>
              <a:rPr lang="tr-TR" sz="1600" baseline="-25000">
                <a:latin typeface="Calibri" pitchFamily="34" charset="0"/>
              </a:rPr>
              <a:t>L</a:t>
            </a:r>
            <a:r>
              <a:rPr lang="tr-TR" sz="1600">
                <a:latin typeface="Calibri" pitchFamily="34" charset="0"/>
              </a:rPr>
              <a:t> direnci çok büyük</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046PHOTO" val="/9j/4AAQSkZJRgABAQAAAQABAAD/2wBDAAMCAgMCAgMDAwMEAwMEBQgFBQQEBQoHBwYIDAoMDAsKCwsNDhIQDQ4RDgsLEBYQERMUFRUVDA8XGBYUGBIUFRT/2wBDAQMEBAUEBQkFBQkUDQsNFBQUFBQUFBQUFBQUFBQUFBQUFBQUFBQUFBQUFBQUFBQUFBQUFBQUFBQUFBQUFBQUFBT/wAARCACW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QCuO9J0xTuuRSHGOa6CBDjAzTGOe3404kDHHNRSypEju7BEUbmZmACgDqT2GATk9KABmABJIUKMkk4AHr7D3rwP4q/t0fBb4PXkljrXjGC+1KM/PZaNGbyRDjoxT5FPsWz61+d/7fP7cupfGvxXN4K8B3lxH4K0+cxC4tHZW1eUEZkOOsYIIQdx83cY+dPCn7OnifxYi3N4GskblY2Xc3Xv2FZV6tHDRUq07X6dTopUKtd2pxufplrf/AAV5+D+mrIbXQvFOoOCAirBBGHBHXJlOOeMHnvXJXn/BZvwTHHm1+HeuTNg8S6hCg/RWr4gvf2SNUZFaKWQEEbtyA8cfrVJv2WNSiYiSaUjAGUTPb/GuFZpgX9p/czo/s3FL7P5H394O/wCCwvgHV9VMOu+Cdb0OwYgLd2tzFeMp4+9HiM475Uk+1fYnwk+O/gP456OdR8EeJbPXI0/1tvGxS5gP/TSFsOn1IwexNfhk/wCzJq8ErESt5WcqNhz/APXqrD4M8cfCXVIdd0C9vLS7tmDJdWMrQzoAc9VI49q2hjcLWaUJ6+ZnLBV4K8on9C6kNjmncV8G/sL/APBQ1fi/qFl8PviI8dj4xdRHpurH5ItTYf8ALKQfwT8cEcPg8BuD94hs9ua7NnqcjQ4fWngZpoI4/lTqZNh2ABRSZziigZHQSaUAY7/jSE0AMbqK+Rv+Clvxmuvhf8AZdE0uYwar4umbS1kQ4aO1C7rgj/eUrHkdPMNfXLGvy+/4Km6tNrPx08DeHw4aC00YTiIckPNcOCfrtiXj2oVk7vZa/caxjzSSPFP2WPgJBeWA8VarHvmnYi2Rl4VQfvfU/wAq+rrLwtBZxgJEMAdhUfwx0OPTvCthbxrtSOJQBjHavR9M0FrwgKCR9K/PsVUniq7lLVs/Q8JSp0KK7I4j+yotpHlgd8YqhceG43bIQD8K9JvvDL2znIx+FUW0cnoPxrGNCV7SR389N6o8vvtBRAQUGPpXMap4ct7pXSSIEHgjHWvb5fDRulII5FcrrnhdrRmJHvW3sJwXMc8nTndHwP8AtD/Ds+CtXtNf0rzLZDKpkMLFSjg5VwR0OcHI5BGa/Tb/AIJ4/tZ3P7QfgG60DxNc/aPG/h2NPtFy3Bv7VjtjnP8AtqRsf1O1v4uPlr41+EY9e8I39u6Bi0bFcjODjr/KvPf+CY+r3nhr9rbRtPDZGo2l9YXCg4AXyWlz7/NCvBr67Lq/t6LjLeP5HxWYUFTq3XX8z9pF5p47VEnSpB0r0zxR38VFHtRQAlMY0UjdKAGNX5Yf8FHZYJP2u/DcakRtHotkJnxyWM05H14IFfqe/wDkV+YH/BQLTrZP2v8AwveyxrHBd6JaKs7EFHdJ5VOPcAqD6HFRJ8sJPyf5HVh1epE9Y8AKZ9KtMggbR+eK9h0JEtLcsACxHevOPC9nFZ6VBsBwFH8qwfGH7R/hrwG8sF3cmRoR8/krvIP936459K+MoJRnzM+3k701FnrWq3vmEgjGaxcjdnGRXjuj/tceEvFV1DbxLdQySsFUzRAD8cE4/GvV4tUt5rVJgcKwzmu+8W2r6jj8KsXftAQ8AVla3El1AxIw2MVwXxB+OWifD4v/AGizgqMgKuSw+leZJ+2R4a1o7bS21Jju2sslqVx756H1qrc0XbYylKMZLU6j4g2irptyCA3ymvBv2ArEH9uPQQgBSM6hJhv9m0m59jlhXv8Ad6hb+LNCaeIFopVJyRgjjofQ15p/wT00Dyf2z9XuZIt0Om6XfmSdx8sDMyRrubopO4gZwTz710ZbaMpeh5WZO6TP1nT7tSD65qJTgVIuBXuny44jJopRz1ooAZj/APXSHpSrQRkCgDlPihcala/DvxNNoyNJqsen3DWqp94yBDjHvX5yfGf4bH4ifCTw3rIsHvdQa7tobi5t8q8SyHDSkDodxUZGCpOT6j9QpI9ygf5NfGvj7T38N+KNT0a0QxWNtrMrmOLokcqrLHkehZmHpxXmY68YqUeh9Tk3LVjOi1rvfy2OBtfG2oeDrxPDWrWNxdSlAtjqECkJfJg8k4Kq4CsWGcjaTggjPK6te+INZh1H+zfDujQJbwvNAt9D50123/PMFiFUn5jlsDOBjnj3WwgS7tBE4DKrCQKegYdD9eetZuo6DBkj7OOeTtXg180nOM07XR78sOpJq58y+Eb3xPPYafqGtaVp9hqVxcmFtNa3jiKJjhwyfcGeMEHjJ9K9oX4paJb6XLay2erS3drvinFvpszrFIhKuu8LtJDKwyuQccGtGDwRpcGpJdvbK9yp3RqV4B//AF1L/wAIdaaFoJtbeJAhkeWQxrgM7uzscduWY1rG85uUY2Lp4flsmzwLxV4hn8Ya3ZrpjRR6bdmVRd3SMpygYbdpwVHmDbkkdz05PNeCtc+ItzaahfXmkwWMdjKYorO6s0DTjcQNvzNwFCnPAJJAPevcD4H0lLH7LJBGYPNaaMqoBQsckfmSc/4VtWnh62t7cRpDuyMbvWtIPkunHU4p4Zyad2eS3XjbVNF0KCKHQ5JLy7byoYbWFyomI6MBu2p1O48AA9O6fDP4baj4Wh8d3WqztPayX63Fs5JCO5iJeTb0JBJGSOB0xkivbF0i3toQwiUPjggc1RisDrmpRaI4xDf3Nva+gO+UKw/75LVtRc/hfUcaCU1KWyPsX4D6jfax8HPB15qXmG9l0yFpDIMMflwCfqADXoAH51Vs7WKwtYraBFiggVY441GAqgYA9hwBVsdq+lirJI+FqyU5ylFWTbdvmKPpRR/hRWhkJTWpR1NB5HFADSD+teB/G/QrfT/FB1VrRWOo2ohMxXjcmeM9jgg178RmqGoaZaatbGG9tYbuLIby50Drkex71lVpqrFxZ24TE/VqvtErrZnyTYzGF1OMYwMCtLUr1LWzMgALEcVY8d6P/YXinULVFCIkpKADA2HkfhgisGZfPQb/ALgHIr53ldK8Wfd0qqqxjM5m3mu7i7uL+4ST7NGDtEalmPuB3PsK0B4o02TSojJ5sZc8rcKY2IPQbTyD9adqPjDTdJXyCjFgPuxxs5xx/dB71x2p/EKz8+YNomrO8YBUiwfEhJ/hz+eT2q6cXbQ6E5T+GJntfnWftsdrDdwSW7lN1xC0auf9jP3h7iuh8FanLc2pju1IdTj5qxrbxxaSzpHLp97bPIePPtXUZ+uMD8a6OCRJ4zNEoHGeBiplZSTMnUadpIk1GUecAp4zXU/Bzw7B4i+KOiK8O82bNfMW6BUHH6lRXEgPc3aRJkuzYA7knt+tfaPgjwHpHg6wi+w2EFrevAi3Nwq/PKwAzk+mcnA4ruoU+eXN2PFx2LVGLit2mkdTTx700dadXsHxw6ijt60UANHvRxjimlQ2Qc49iRSnpn+VAARmmNTjjnNNJHPagDyv41eDxqFkms26ZltwEnwOSmeG/AnH0rw2S4SNGQkgng19ZeJIVudCv4WAIkhZMN054z+tfI/inTJ9LvpYpUKPGdrA+vr9O9ePjaeqmup9Fl+JfK6b6fkT2VjD5T+UoG4c47/41m3fhpriUyGVgv8AdU44rPm8Tf2RCS3TFc1f/GS3gJDvjBwR0riimj24Yqx019YxwR5c7yP73JrKe/jt4yqkD2rkJfigmrylYiSPpSJeT3jg4ODzVOKauzmniruyPZPgbo0fif4h6ck+DFbk3TKRkHYAQPpuK19jrz718s/stWZtPEtze3K48+3a2gY/3shj/wCg4r6kUivZw0eWmnbc+ZxlX2lXfYkGKcOtMB9KeD/Kuo4RfaikPWigBuccmgnIJzTTnHXNZOq+ILfTUIB82fsinp9aaTk7ITdjVdwgJJAAHU8CuT8QfEXTtHhZbcnUb3kJbwA4J926Ae9ULq7vb22eed2JcZWEcKB6e5+tYKaWkcgQpunuCQWPULjn8MV0wpRT94xc30E8K+KtU8Y6tO91KPs1sSpji4Qvwce4Axyeaf8AEHwFD4qtTJBiK+QfLIRw3+y3t79qPhNpwtvDs8wjZA95OELjBdQ5w30IHf0rsiATjtTrU4TbhbQ0pTnTaknqfH/inwrc2UstpdwNDKB91h/nI9xXlHiDwYwlOEGCehHFfoB4l8F6d4qsjDdw5ODslQ4dD6g9j7dD3FfPnjj4fnwlqkFpeT20q3ZItCZFWWYDr+6J3Ejrlcj6dK+er4OcHzQ1R9BQxdOtpP3ZfgfPWj+E3hnBCY57CvR/CnhOXV70W1vGcLjz5yMrCP6sey9e/SvSfD3wevb90mvreTTtPADMzrtmkH91VPT6t0HQGvQYvDtnoVikFpAttAgJWNemT1JPc55yeTXRg8DKpLmqbfmc+MxkKK5Yay79jI0u2Hhq0s0sMxNaENG3U5Hc+ua7Lwn8cIr2Q2mt24tZ0ba08AzH9SvUD3Ga5htrjBHB44ri9Q06W38ZW6KhMVxA+WU9wR/Q19U6FOcbNbHy8K01J3d7n1XY6hb6jAs9rPHcQnkPG24H/PpVtSD3r5k0u/vdFumezuZbOYHkxtgH2I7/AI16R4Z+LEse2HXYxtyALuFcY/3l/qPyrz6mFnDWOp1xrxloeqkiiqlpew39vHPbSpPC4yrxtkEetFcZvc5TU9eubq1klYfZbXB2oDhn+p9PYVR020W+tDclt5Oct0xVC/nfWNRa3iBNvHnpyCcV0ek2yR2BtExuUAHHrXfpCOhz/E9SX7GDApcjaByT0FZ1jYG7u7i5PCBTFGMYwK09Sl+RLaM57HHeriW4trVEA7A8VN7K/ctLoZHhy3FlAbDaFEagr7j/ACRWjLCd2FGD04qgbgrqcMilViViJGP90g/lzg1w3xI1bxX4rV9E8IudCsnVhfeIZlIlRcfctk67j/z0OMDpzg0rOTG7HmPxy/bg8KfCvxovgvS2i1rxFGwOolZCsNkM/wCq8wK4M/fBBVQPnIJwPl7xd4K1Xx94suPHHwm8canrHioB7p9F166Ca3ECPnNpPuKTIMkYjICjjPOK725/YZ8FabbXM7yXt3rJZnW/kmJkVueQMgE85wc5PU185/Ffwrr3wM16xjlv7S6ElyDZ3mm3QJlkDYU+UrebDKDxngg8KxrCpCad4u/ke1gVh6lPlb5Zrq9U/J9jrfg7+214q+F+vXGneJ7u91bTkd0utP1UuJreQHLsu4F43ByWXkMMkKGAz9m/Cn9oHwh+0L4a/tbwpfl5YgDe6Xc4S7smPaRM8r2DrlT2PUD55+EHhvT/AI46Rb/EXxPY2d5r+oWx0+a9jCmSeGKQqplCgKsxwFYgAkKpwM4rsfCH7NHhzTPFw8UeHTceGdbif5J7B9gK91ZR8rKw6g8HvXdQp8kE2/keRjZxrVHaKi1o7bXR9ERwEkDsT6c0Q6St1rPnEBhCNvPbjp+tO0+Se18pNTEW48faYAQjfUfwn8x79q1tD2zwNKqtmV2Yk8cZ/wDrCuqU9NDy4waZk+KNCCwx3KDAPDY6H3rOsI1njCMAQeuec/416JdWaXdi8DrkMCOe1eYmZ9N1sw3A2IW2jHABFa05OUbdjKcWma2mavqXgbUQtrK32WU5ET5KN7Y7H3HNFT+JYfN0+CdeYlIz3x70VHs6c9ZLUvnnHS53GjWqadaCZwN7Asc+lS+HpJPP1GdxiIkCNuxz2rL8RakLS1hjBwWjIGOvWtu2jNnp1paZ+cKCwP8AeP8AnFefruzuXYsWcZluA7Dv1rWuD8gwO2KrWkPlDJHarUmGjI9qzk7s1WhhXkyafavIV+cnIHqaoxqYtLYtzIwLN7k1HrcxuL+KDkgHJHarGoHbZOAcADGKeyJe55L8QPE1j4N0LVtc1Jwllp8DXEvOMgD7v1JwPqa+GfiDaWnhP4YeJ9U8X20Wo/FLxoj3Ukd0pY+HrSb95CiAYIunARsZGxNucDCyfV/x617StC0carrLxXFpp863FvpEy5S/uoxmLzR3giYrI4H3mESfxc/DWheFfFf7SfxIvbO2v2Qys99rGuXpBjsYGJZ5pG4G9sMQOBleyISuFWbTtH5nuYGhH2brVdIp/e+iR6f+xZ43lPge40+5AS3vtRmNjIU2edOkERuQD34Kt/30O1fYvhmVEtgDknPOOtfnz8TfGFhZ+PPh34X+FaSf2doF1b2+ivJnffzSSjzbqTgE+cxHJAJQbsAPtH3x4ekEhbYQV8xhwcjg4/mMV20qiqQPMxtNwnzPRy1+89DMSzwoBw2MgitXQ8z2xZgQ6HDZ61l6exM8QA52/Wtq2At4p8DBbt7+tPyPO8y8p+XI6e9cH8RNJLWz3SDDYByB0I712kLkRjJyag1ayTUrCWBgMsvHsa3pvllcymuZHGeEtRHiDQZbZzmRVwc9jRXLeD9QOgfEabSZDsS6iLoCf4h1FFayTuZnpWof6d8R9JsJAPKiiecjscdBXc6XEtzLLPJ8zgnrRRXDU2Xod0fiNBpMA8frS5/dk+1FFYM1OPA87VpHbselT6yxjspT12iiiqluhdD83/2ntVvvF/xRTQrV1iLC2t4vOYhC8uGBbGcKC/Ye/PFR/tF3dt+zx4Hl+Ffh2NxDB5E3iHUWAEmsXk0YkAb0t1ULlP4iEU/Kp8workq/D8z6+j78qFOXw2vY82/ZY0p31jxd8U7spfXXg6NVsbafLebqNyfKilc/88035OOTk8cCvrD9kXxBL4g8AeXO8sr2l9cW5llOWkxJncfc78n3oorbD/F8jzMy1cr90fTNimy+AH8K8Vp6gxgtSc5OR0/Giiu6G58vLYSIHyozuNWnO0cE9qKKszR4R8az/wAIx448I65D986jDA6r1ZZG2n/0L9KKKK9COyJP/9k="/>
  <p:tag name="MMPROD_10046LOGO" val="/9j/4AAQSkZJRgABAQAAAQABAAD/2wBDAAMCAgMCAgMDAwMEAwMEBQgFBQQEBQoHBwYIDAoMDAsKCwsNDhIQDQ4RDgsLEBYQERMUFRUVDA8XGBYUGBIUFRT/2wBDAQMEBAUEBQkFBQkUDQsNFBQUFBQUFBQUFBQUFBQUFBQUFBQUFBQUFBQUFBQUFBQUFBQUFBQUFBQUFBQUFBQUFBT/wAARCACU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qKaZLeNpJGEaKMlmOAK5m+8ZoJRFZR+ZkgGV+B+AoA6onFZtz4h061JD3SFh2T5j+lXp/8Aj3l/3T/KvKRxQB3EnjewUfKk0n0UD+Zpn/Cc2mf9RNj8P8a4qigDuk8aWEg5E0Z/2kz/ACNaNprNjfELBco7HoucH8jXmlaPh7/kOWX/AF0/oaAPSqKz9Zu5LHS7ieLHmRrkZGR1rK0vxhBckJdL9mfpvzlD/hQB0tFNBDDIOQe4p1ABRRRQAUUUUAFFFFABWfqurwaTB5kpyx+5GOrGl1XU4tJtGnkOeyp3Y+led39/NqVy087bnPQDoo9BQBPq2tXOry7pmxGD8sS/dX/E1Tg/10f+8P50ynwf66P/AHh/OgD1Of8A495f90/yrykdK9WuP9RN/un+VeUjpQAUUUUAFaPh7/kOWX/XT+hrOrR8Pf8AIcsv+un9DQB2vib/AJAd5/uf1Fec16N4m/5Ad5/uf1Fec0Aa+i+IrjSXCEma2zzGTyPp/hXc2N7DqFus0Lh42/Mex968vq/pGsS6TcCRMtE3+sj7MP8AGgD0yiobW6jvLdJom3RuMg1NQAUUUUAMpkkixIzuwVFGSScACn15H8fvFjaXocGi27lJr4lpSOohU8j8TgfQGvMx+Mhl+HliJ6qK27vsTKShFyZra5qrates+SIU+WNT6ev1NZtcF4F8c/aRHpupSfvuFhnY/f8ARWPr6HvXe1OW5lh8yoKtRenVdU+zJhNVFdBXKeK/Gy6RcxWFkwe+aRQ7jkRAkf8Aj3t2qDxt44Gjh7GxYNfEYeQciH/7L+VedaNZ3OraxawwI087yqx5565JJ/rXyGd8QuFVYHBO8m7Nrp5I56tez5Ibn2FqchGl3LqcMIWIPodprwnwT40TX4FtboiPUUX6CUDuPf1Fe8X8Jk06ZF+80TKPyNfGksF1o98Y5A9tdQN9CpHQj/GujPc0xOU1KFaKvB6SXR7dej3KrVJU5Ra2PfqK5XwX40TxBELW6Ij1FB9BKPUe/qK6qvrMFj6GOoRr0ZXT/DyfaxvGSmuZBWDpnjZJvH2jaXYMHj+0YnnHIPyn5V/qa5fxz478zzNO0yT5PuzXCnr6qp9PU1n/AAk0+e88faQ0MRaOGXzJGHRRtPWvisx4hdXHU8Dgnf3kpSXqrpf5nNKveahA+hPidfzab4E1a5t32TxxBlbGcHcK828LeKbfxNZ7lxFdRj97Dnp7j1FekfE6wm1PwLq9vbp5kzw/IucZOQcV8rWN7daPfLPA7QXMTY5H5gj+la5znFfKMdSm03SkrNed915jq1ZU5p9D3yisTwt4pt/EtnuXEV1GP3sGenuPUVsySJDE8kjiONBuZ2OAB6mvssPjKOIorEU5Xg9bnTGSkuZbG/4X1sabcGCdwttKfvMcBG9fxrvOCc18meNfGr69I1paM0enKevQyn1Pt6Cve/hF4sfxX4PtppyWu7Y/ZpmP8TKBhvxBH45rxcFn2Hx+MnhKWvKrp9Hbe3oZQrRnNxR3VFFFfUG4zGOteO/FRdO1mK9l1GQRRW+VhmHLIRx8vrk54716prWqRaNpN3fzNtit4mlY4zwBmvkrxV4quPE975j5jtkJ8qHPT3PqTXx3EWaUMDhnRnFSlNWSe3r8jmr1IwjZ9TEPH+NenWl54pX4fNfras+OI7k/63yRwZNvcAkDP49s1J8JfhQ3iR4tW1aIrpSndDAwwbgjuf8AY/n9K9/8hFu4o1RRGIWUADgDK8Yr5PhzJcU6M68pOCmmlbd36vy7GFCjKzle1z4vZy5LElmY5LE5JPrXsXw803TrTS4J7GQXEsxHnTEYbdn7uO2PT8ar/Fv4SHSDNrWiwk2Jy89rGOYj3ZR/d9R2+nTz7wl4hufD2rQyQHfFI6rLET8rjI/UeteTgE+H805cbC99FLsn1Xcyh+5qe+j7An5gk/3T/Kvnz4jabp0+k/a7mQQXkY2wuBlpD/cI7j37V77ezCKymkxkLGzY9cCvjzXtfufEN811cNgDiOMH5Y19B/jX3PFGYUMNhPYyhzyqXST2XmdeImoxs1uUYpngkSWNzHIh3KynBBr0fxVeeJYfBdjc3Vm1pHcjFxOv3gp+5uH8G7n/AOtmt/4Q/CUyPDrmuQ/KMPa2jj8ncfyH4mvY57K31CS8tbmJJYJIkR43GQwO7givAyLIcX9TqSlUcOdWSX5v1MqNGXI9bXPjWNUMiB22ISAzAZwO5x3r6C+HmnWGmy6amnFZLd2DecOTIcHkn+navOvif8Lp/BN19stQ82jSthHPLQE/wN7eh/D6s+D/AIiudP8AF2m2APm2lzNgxk/cbafmH5c15eSVP7FzF4bGU/elZKXVX2t5PuZUf3VTlmj6O8S/8gS7/wBz+or53+KGm6dF5V2riLUZDgxKP9av94+mPXvXu/xC1Q6L4N1S9EYleKLcFJwCcgf1r5QvLy61rUGmmZ7i6mYAADJJPRQP0Ar6ji3H0qdFYNw5pz1Xl5+p04iaUeS2rF0m7u7LUYJbAv8Aa9wWNUGSxP8ADjvnpiu3+JsmvWttYx3tt9jsp0Bfym3KZR95GPbHp+PNejfCj4UJ4bhj1XVI1k1V1zHGeRbg9v8Ae9T26Cu71DQbPxJpV3YX8SzwTO4KnqOeCD2I7GuDLOH8Y8snCdRxcrNR6fP1Ip0J+zabtc+R9KitZ9Rt472VoLVnAkkUZIH+e9fSnw/aDTJksrVVS0kj/dqh4yOQffIzzXhfxB+H954F1MxyAy6dKT9nusfe/wBlvRh+vUVf+G/j1vD2pWdteuWsRKuyQ8mHnn/gP8q8rh7GQyXFzwuNp8spO3N1Xl6PujGhNUpOM1Y+p6KajblBor9p3PUOJ+MNx9n+HOtMOCY1j/76ZR/WvJvhL8KH8USx6rqsbJpSHMULcG4I/wDZP517Z43i0qfw5MNbJGmeZEZucD/WLjdj+HOM+2a2rVYo4I1gCrCFAQIBtC44xjtXyeLyiljsxjWrtOMIr3e7vu/IwlSU580ugy4ubfSLPe+2OFAFVVGPoAK4t/FF42pi7XhF+UQ9tvp9fel8VNenUSLniMf6nb93H+PrWLX1UIqKtE3PTNPv4NXtBJGcqeGQ9VPoa8O+J/wkOkagmtaLCTYmVWuLWMf6o7hllH931Hb6dO78Nm8GoqLTkf8ALUN93b716EQG4PSvJzHLaGY0+WqtVs+qZFSmpqzKOqD/AIlF1/1wb/0E14p8IPhKZzb67rkOIxh7W1cdfSRx6eg/E17yQCMH8qMY6cVnicroYutSrVlfkvZdL6av7hSpqUlJ9ClquqQ6PbGSQ8nhEHVjXG23ii6i1NrqQ70k4eIdNvbHuKr6612dRk+2ffH3QPu7e232rOr3ErGh6S6WfiDTHR0S4tJ0KsjjIIPUEV4qPhfP4L+JuiXVorzaPLd/I/UwEq3yN7eh/rXoPg83v20iD/j2/wCW277v4e9dxXjY7LKGOcZzVpRaafXR3t6ESgpWb6HG/FqN5fh/rCIhd2iCqqjJJLDAA9a5n4RfClfDyJq+rRhtTYZiiPItwf8A2Y9/TpXq7KCBxnnODUF4JxaSfZQvn7fk39M1FXK6GIxkMXV1cVZLonfcXs0587M3X/ECaXGYosPdMOF7KPU/4VhaD4me0maK8cyQyNu8w9UJ7/SsK5MrXEhn3efuO/f1z71HXuGh6Jr2iWXifTJbK8iWe2mXn+jA9iOoNfL3xD8A33gPUWR901g5Jtrojhv9lvRh+vUV9IeDDdm2cSf8eg/1Rbrnvj2qbxjZ6TeeHr1Na8saaIy0zyHAQD+IHsR2x3r5XPMmoZjT9o2ozjtL9GY1KSqLzL+gXButEsJycmSBGJ+qg0Unh6OGPQ9PW3ZntxbxiMyD5iu0YJ98Yor6TDpqlFPsjVbGN8ULI3/gHW4lGT9mZwP935v6V5D8JPiy2gvDo+sTFtNYhYJ3PMB/un/Y/l9On0BeW6XtrLbyDKSoUYeoIwf518i+L/CN14Q1WW0nG+EOyxTY4cA9PY+1fn/Ek8Xga9PMMPtFWl2te9mcldyg1OJ9bXtlb6vZmN8OjDKup6ehBrim8NXi6kLNVyG+YS/w7fX/AOtXm/wm+LL6JJDo+sTFtOYhYLhzzAf7rH+5/L6dPfhIGvYnUgqYWIIPB5WvqMpzahmlD2tPRrddU/8ALzN6dRVFdDdN06HSbQRRfVnPVj6mvHvid8XSb5dC0Oc/61Y7m8Q+4yiH+Z/AVB8W/i75hn0TQ5ztGUubtD19UQ/zP4CvK/DGh3OuavbwWqcK6s7n7qLkcmvkM4z+dWusDgNZN2bX5L9Wc9Ss78lM+vNUb/iU3PY+S3/oJryX4Q/Fz+0RDomty4vMBLe6kP8ArvRGP970Pf69fXL638+xljzgtGy59MivjnVtIutCvWtbpNkicqw6MOzA125/j8XllShiaSvBXUuzvayfmXXnKm1JbH2Hq2kw6xbeXINrDlJB1U1xdr4au59Ra1dfLCcvL2A9R65rm/hH8W/7S8rRdalxecJb3Tn/AF3ojH+96Hv9evq5lW3ubuV3VY1jQlmOAAN2STX1OAzKhmOHVek9Oq6p9mbQmpx5kPt7e30iyKriKGMFmZjj6kmvJJ/iy/iX4iaRpelSNHpK3JEsydbggH8kz+fWuV+K3xWfxRLJpelStHpKnEko4NyR/wCye3frWT8IdGudS8babcxpi3tpd0kh6fdOAPevisdn9TF46ngsDrHmXM11s1dLyOadZzmoQPePipcy2fgHVp4JXgmjjV0kjOGUhlwQawvhV8Vo/F8C6fqLLDrEa/RZwP4l9/UfiOOnTfEbS21nwXqlpG6pJLDhWbpnIPP5V8oyR3eiajg+ZaXtu+QynDIw6EH+tb55mOKynHU8RFN0nGzXRtP8HYqtUlSkmtj638QeHl1NDNCAl0o69nHof8aw9A8NyX85kukaO3jbBU8FyO30rL+FPxUi8Wwrp+oMsWrxr9FnUfxL7+o/Hp07i41W20TT7q8vJlgtoXdnkc4AGa+xwmYUMXh1iacvd/Lvc6IzjKPMifUNRtNE0+W6upEtrWBNzO3Cqo/z0r5o+I3xEu/iDqiWtvvh0tZAsFv0MjE4Dv788Dt9aj+JHxLuvHV/5UW6DSYmzDAeC5/vv7+g7VY+E3gebxD4isbuYGOwt5RLkj/WlTnA9sgZNfm2Y5vXznFLA4FPkvq+/dvskcU6jqS5IbH0zY2iwWNvB1WONVH4DFFWQNoAFFfq8IKMUj0BN351ynifwBY+KhOt1IyxzAZVVGQwH3gexrq/vH2oqalONaDpzV09Gn1E0mrM8Ruv2edOslDz+IpIEzgNJEgyfTJNdMPANzpfhRtIl8WSwWh/dpNJEiukZ6xhi3Q4+uMiq3x80+51LwxYxWtrLdyLeoxSKMuQNj8kAdKytT0LWtJ1631fxNZHxTYYUKlojEWT+og6OPfrXxDw2GwOInSo0GlZJyTdrPe9n09DnUYxk0o/mRr+zfZyIrJrszKRkEQqQR+ddZ4a+G2maNZi1sb3eYnHnMApYv8A7WDwfaneNfFt9aaVbQ+H7Ke91PUFCW5ELBIAeN75GFx6HHv0riNP0LxH8Obm21ix028uo2UDVommWVrlicmRVUk7hk/5JrWFPB5ZiFLDUG1b3pK7sn2/NjShCXuxPar27gt4T9omSBG43SMFH615/rPw60TxfZG1/tVJZk5jkiKF0P4Hp7VmfG2GXxH4U0aWwtLi5WS7WTYIGLKCjfeXGR75rI8U+C7/AE/V9NubyxjbSopA5u/D1n5VyjcYDgEnb9M1147Gyqynh3R56aSu+jT6+VipN6xtdFv/AIZtthgjXLgH/riv+NdHqfgG88S+H00qTxTLLFCRFPJHEu+Xb0WQhu2eR34zU3jvxXqcOnWun+HLSe71XUVxFcCJhHbof42YjAPXAPTv78dp2ka78L7+11O00u+n0+VVj1KAyrM8shPMyqpJzk/071wSoYHB1PY0KMnFpKTTdknttvbr2I5YwdlHTruLc/s9aZYbWufEMkKE4zJGi59gSa7vwx4S0jSjbLpl9FLFb8iOMq2fckHr71y3xstptc0zw7PZ209xF9sErFbdnKLt6suM/gfpWJfaVcReKNE1DR7OXVriCXDwQ6c9hGq/3mkwAfocilS9hleJlHC0FZWV7ttp72vd6AuWEmoxPWPFerWdhYrb3Pns90wiRLWIyyZPfaOccda4Px/8O9GvH09by5uop5pPKjvIbfcqe0h6AfX3qf4oaXejxj4V1mOxnurGzcm4e3jMjRjIOdo5xVX4r6gPHWg2mlaJZ3t9dtcpIc2ckaIoDAlmdQB1Fd+Or+3p1qNaCdrcqe70T06ly95NNf8ABKY+AdnpLwXR8TTWcqOGim8tUIbqMHPWt/xn8PH8SWlrHqnig29tEMlRAkaSSHq7Zbk+3aq3xv0u8vfDGjw2tpJdTR3kZKxRl8YRuTjtms7UtD1nR/EVvq3iexPiiyIAQ2qMy2T+og/iHv1/GvN9hh8M54WGHfJpd3dters76EcsY3io6adwsv2ctPE0Usmszzw5DFBGoDj0yDXpWg+F7fQCfJfK7BGi7QoQeg/StKyuIru2imiJMbrlcqVOPoeR9KtZzX1WAy3CYFN4aCjfd73+bNY04w+FD6KKK9g0CiiigBmK5rXdbms/E+gaZC2xb0zvI+AcrGgO3npncOR6V0rcfSuS8fyaTYWNvqeqW13Ito5KXNjuEkGRgnKkEKeh7etebi3JUm4u1mm23ZWT1B6K5nN4+k02w8VXNxAboaPc7FAIQyIQrADjjG7GT1q1YfEay1PWdO06CB/PukmM0cvyS2zRhTtdCM87uD09M1xI+JHw+XSbzTvs969tektcb0dnmbjlnLbieB3qzJ8WvAsurwaoba5F/AhiS4EBDbSMEHnkfWvmP7UhFr/aI20ur36u+voYe0X8yOgsPH9xB4en1W6tmureDUpba4dSFMEKyFfMwB8wXjPfHNaTeOFkbXJLa1NzY6VAXa6EoCyyhSxjXjsMZbPU4xXG2Pxb8Dadp9xYwwXX2a4eSSWJ7dmDmQkvnJ75PFR2fxV8BaZoJ0a3guodNaN4mgEDcq2d2TnOTk85qo5pRsksRHbXVXvr5bAqq/mR2/hXxhceJUWf7FBDb+UJGKzuzrkZUYMag9+QTWR4Z+K7eIr7Tbcaai/bQ7FYbgySQKufmkUooCkjGQT1Fc7pfxV8EaMI/s0uqpHGnlpFI0roq4wAFZiOB0qG2+I/w+tIdOS3gvYl08k27pG4ePJJI3bskHJyDkGs1mitG2IjdfFqtdVtp2uL2m3vI7u18cSzeI5NMuLGKzRJjCjXc5SWcAffjXZtYH0DZ9qNH8RahqM/iFLeCK5ksb3yI45n8pdmxSfmCn17iuHm+KHgS81CO7uP7SunimFxGs3mPHHIOjKhbAI7ccVd0/4zeCNLub2W1S7R72Xzpz5LHc+AM8njgDpWkczoOXvYiNrvZq9mtOnRjVSPWSOt8M+L7/X7aa8bS4be0ieaJmF0XfdGSDhdgGCR1zUHg3x3ceLVt5Y7CC2hkQyNm4dnUdOnlhTzjo1c1pvxi8E6RZS2drFeRQSO8jL5DHLOSWOSe5Jqlo3xN8DaB5C2TatHFCpCRb5WjA9NhbHf0pf2pRUqd8TFpLXVavTbQSqLT3kdvoPjiXWdTezuLCPTnDOBDcTkXBCnhvLKAEHrlWNXfA+uTeILC+lnO4w309uuQB8qPgdK88h+J/gaLUob5hqVxcwszQG58yURFhg7AzEDI4r0rwjbWUGkiews5rKG6ke5MVwCH3OckkEkjPXFejgMS8VU92qp2ve3Z2tfp3LhLme9zoaKKK+nNQooooAKKKKACopI1mVlZQysMEEZBFS0VLSlowPEvH/wJW5MuoeHdsMhyz2LnCMf9g/w/Q8fSvE76xutMuXtry3ltbiM4aKVdrCvtYn1rG8Q+EtJ8UW3k6jZRXSgfKzDDL/usOR+Ffnub8JUcW3Wwr5Jvp0f+Rx1MOpax0Pjuum8DanaaXfyz3t+LSBQGEHkeYbhh0QttbanrjqK9F8Qfs6Fi0mi6jtBORFdjIH0Zf6iuB1b4T+KtHYh9JluEH8dqRKD+A5/SvzqeS5jltVTlSbt1Wq/A4/ZVKbvYr6Nqdja61q80ssEDzRSC1uooCYYJGYEMEIyBjKjjI9KtSa5or+MNJvLiFbqzggjjvJFiwJ5gpBl2cZGSvUDO3pzXN3Oj6hZMVuLC6gI6iSBlx+YqsInJwEYn02mvOVfEQSg6ezvqnve5nzNaWOh8T6rbX2nafELlNQ1GGSVpryOHywyEjYnIBOME9OM4FSeIPFAutEstOim+1uQJ7q7khVGMnaJOAQq+v8AEfasez8P6pfsFtdMvLgn/nnbuf6V02j/AAb8Vauy508WUbdZLqQJj/gIyf0rqp08fipS9lSb5kk7J7Ky38ylzy2W5xVX9E8P6j4lvVtdOtJLqY9Qg+Vfdm6AfWvavDf7PFjbskutXr3zg5MEA8uP6E/eP6V6ppGh2WhWi21hbRWsC9EiQKPqfU+9fSZdwdiKzU8W+SPZav8A4BvDCt/Hoee/D34LWfhl4tQ1Urf6mPmVcZihP+yD1PufwAr1IDAxRtyKOgHev1nBYChgKSpUI2X4vzbPQhCMFaI+iiivTLCiiigAooooAKKKKACiiigApCoNFFADNi/3R+VJ5af3R+VFFc3JHsAoVR/CPyp+0DtRRWkElsAtFFFagFFFFABRRRQAUUUUAf/Z"/>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BED202&quot;/&gt;&lt;property id=&quot;20148&quot; value=&quot;5&quot;/&gt;&lt;property id=&quot;20184&quot; value=&quot;7&quot;/&gt;&lt;property id=&quot;20224&quot; value=&quot;C:\Documents and Settings\User\Desktop\Şablon\deneme adobe&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BED202&amp;#x0D;&amp;#x0A;Beden Eğitimi&amp;quot;&quot;/&gt;&lt;property id=&quot;20303&quot; value=&quot;Baha ŞEN&quot;/&gt;&lt;property id=&quot;20307&quot; value=&quot;256&quot;/&gt;&lt;property id=&quot;20309&quot; value=&quot;10046&quot;/&gt;&lt;/object&gt;&lt;object type=&quot;3&quot; unique_id=&quot;10026&quot;&gt;&lt;property id=&quot;20148&quot; value=&quot;5&quot;/&gt;&lt;property id=&quot;20300&quot; value=&quot;Slide 2 - &amp;quot;ANA BAŞLIK (Calibri 30 punto Kalın)&amp;quot;&quot;/&gt;&lt;property id=&quot;20303&quot; value=&quot;Baha ŞEN&quot;/&gt;&lt;property id=&quot;20307&quot; value=&quot;257&quot;/&gt;&lt;property id=&quot;20309&quot; value=&quot;10046&quot;/&gt;&lt;/object&gt;&lt;object type=&quot;3&quot; unique_id=&quot;10103&quot;&gt;&lt;property id=&quot;20148&quot; value=&quot;5&quot;/&gt;&lt;property id=&quot;20300&quot; value=&quot;Slide 3 - &amp;quot;ANA BAŞLIK (Calibri 30 punto Kalın)&amp;quot;&quot;/&gt;&lt;property id=&quot;20307&quot; value=&quot;258&quot;/&gt;&lt;/object&gt;&lt;/object&gt;&lt;object type=&quot;10&quot; unique_id=&quot;10043&quot;&gt;&lt;object type=&quot;11&quot; unique_id=&quot;10044&quot;&gt;&lt;/object&gt;&lt;/object&gt;&lt;object type=&quot;4&quot; unique_id=&quot;10045&quot;&gt;&lt;object type=&quot;5&quot; unique_id=&quot;10046&quot;&gt;&lt;property id=&quot;20149&quot; value=&quot;Baha ŞEN&quot;/&gt;&lt;property id=&quot;20150&quot; value=&quot;Yrd. Doç.&quot;/&gt;&lt;property id=&quot;20151&quot; value=&quot;bsen.jpg&quot;/&gt;&lt;property id=&quot;20153&quot; value=&quot;a@a.com&quot;/&gt;&lt;property id=&quot;20155&quot; value=&quot;deneme bio 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amp;#x0D;&amp;#x0A;&quot;/&gt;&lt;property id=&quot;20159&quot; value=&quot;logo06.jpg&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644</TotalTime>
  <Words>813</Words>
  <Application>Microsoft Office PowerPoint</Application>
  <PresentationFormat>Ekran Gösterisi (4:3)</PresentationFormat>
  <Paragraphs>116</Paragraphs>
  <Slides>19</Slides>
  <Notes>0</Notes>
  <HiddenSlides>0</HiddenSlides>
  <MMClips>0</MMClips>
  <ScaleCrop>false</ScaleCrop>
  <HeadingPairs>
    <vt:vector size="8" baseType="variant">
      <vt:variant>
        <vt:lpstr>Kullanılan Yazı Tipleri</vt:lpstr>
      </vt:variant>
      <vt:variant>
        <vt:i4>5</vt:i4>
      </vt:variant>
      <vt:variant>
        <vt:lpstr>Tema</vt:lpstr>
      </vt:variant>
      <vt:variant>
        <vt:i4>2</vt:i4>
      </vt:variant>
      <vt:variant>
        <vt:lpstr>Eklenmiş OLE Hizmet Programları</vt:lpstr>
      </vt:variant>
      <vt:variant>
        <vt:i4>2</vt:i4>
      </vt:variant>
      <vt:variant>
        <vt:lpstr>Slayt Başlıkları</vt:lpstr>
      </vt:variant>
      <vt:variant>
        <vt:i4>19</vt:i4>
      </vt:variant>
    </vt:vector>
  </HeadingPairs>
  <TitlesOfParts>
    <vt:vector size="28" baseType="lpstr">
      <vt:lpstr>Arial</vt:lpstr>
      <vt:lpstr>Arial Narrow</vt:lpstr>
      <vt:lpstr>Calibri</vt:lpstr>
      <vt:lpstr>Calibri Light</vt:lpstr>
      <vt:lpstr>Tw Cen MT</vt:lpstr>
      <vt:lpstr>Office Teması</vt:lpstr>
      <vt:lpstr>Devre</vt:lpstr>
      <vt:lpstr>Visio</vt:lpstr>
      <vt:lpstr>Denklem</vt:lpstr>
      <vt:lpstr>TEMEL ELEKTRİK-ELEKTRONİK </vt:lpstr>
      <vt:lpstr>BÖLÜM 6</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ÖZET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BED202 Beden Eğitimi</dc:title>
  <dc:creator>DMO </dc:creator>
  <cp:lastModifiedBy>Sema ERSÖZ</cp:lastModifiedBy>
  <cp:revision>74</cp:revision>
  <dcterms:created xsi:type="dcterms:W3CDTF">2010-07-02T13:32:24Z</dcterms:created>
  <dcterms:modified xsi:type="dcterms:W3CDTF">2019-09-17T19:00:29Z</dcterms:modified>
</cp:coreProperties>
</file>