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300" r:id="rId3"/>
    <p:sldId id="257" r:id="rId4"/>
    <p:sldId id="273" r:id="rId5"/>
    <p:sldId id="274" r:id="rId6"/>
    <p:sldId id="276" r:id="rId7"/>
    <p:sldId id="275" r:id="rId8"/>
    <p:sldId id="277" r:id="rId9"/>
    <p:sldId id="278" r:id="rId10"/>
    <p:sldId id="279" r:id="rId11"/>
    <p:sldId id="280" r:id="rId12"/>
    <p:sldId id="281" r:id="rId13"/>
    <p:sldId id="282" r:id="rId14"/>
    <p:sldId id="283" r:id="rId15"/>
    <p:sldId id="284" r:id="rId16"/>
    <p:sldId id="286" r:id="rId17"/>
  </p:sldIdLst>
  <p:sldSz cx="9144000" cy="6858000" type="screen4x3"/>
  <p:notesSz cx="6858000" cy="9144000"/>
  <p:custDataLst>
    <p:tags r:id="rId18"/>
  </p:custDataLst>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BD8B6C3-6A1B-4775-8F2B-4A8AC608E2C6}"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4D2B58A2-36E5-4DAD-B7F7-F386741C3BC7}" type="slidenum">
              <a:rPr lang="tr-TR" smtClean="0"/>
              <a:pPr>
                <a:defRPr/>
              </a:pPr>
              <a:t>‹#›</a:t>
            </a:fld>
            <a:endParaRPr lang="tr-TR"/>
          </a:p>
        </p:txBody>
      </p:sp>
    </p:spTree>
    <p:extLst>
      <p:ext uri="{BB962C8B-B14F-4D97-AF65-F5344CB8AC3E}">
        <p14:creationId xmlns:p14="http://schemas.microsoft.com/office/powerpoint/2010/main" val="8100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52372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55856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82693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98250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34983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71414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49978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244160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7BE4B-FA49-430C-B6FC-221FD13921E3}"/>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33EA7708-EF81-492F-8D6F-48487E121C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9875677-CFAE-43C1-AD33-3E595DEE4CC4}"/>
              </a:ext>
            </a:extLst>
          </p:cNvPr>
          <p:cNvSpPr>
            <a:spLocks noGrp="1"/>
          </p:cNvSpPr>
          <p:nvPr>
            <p:ph type="dt" sz="half" idx="10"/>
          </p:nvPr>
        </p:nvSpPr>
        <p:spPr/>
        <p:txBody>
          <a:bodyPr/>
          <a:lstStyle/>
          <a:p>
            <a:pPr>
              <a:defRPr/>
            </a:pPr>
            <a:fld id="{A4C18891-E865-474A-877C-06B15A6C3672}"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9F87C0F5-3B41-480D-9D2F-B8EB368B1057}"/>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B6281792-76D8-48D6-97A1-09C7857236A4}"/>
              </a:ext>
            </a:extLst>
          </p:cNvPr>
          <p:cNvSpPr>
            <a:spLocks noGrp="1"/>
          </p:cNvSpPr>
          <p:nvPr>
            <p:ph type="sldNum" sz="quarter" idx="12"/>
          </p:nvPr>
        </p:nvSpPr>
        <p:spPr/>
        <p:txBody>
          <a:bodyPr/>
          <a:lstStyle/>
          <a:p>
            <a:pPr>
              <a:defRPr/>
            </a:pPr>
            <a:fld id="{182C26A5-A805-473F-914C-312C181C706E}" type="slidenum">
              <a:rPr lang="tr-TR" smtClean="0"/>
              <a:pPr>
                <a:defRPr/>
              </a:pPr>
              <a:t>‹#›</a:t>
            </a:fld>
            <a:endParaRPr lang="tr-TR"/>
          </a:p>
        </p:txBody>
      </p:sp>
    </p:spTree>
    <p:extLst>
      <p:ext uri="{BB962C8B-B14F-4D97-AF65-F5344CB8AC3E}">
        <p14:creationId xmlns:p14="http://schemas.microsoft.com/office/powerpoint/2010/main" val="739559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9702C1-5FCC-4770-8480-A241D0B16C9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F783C46-EFAE-4EE6-B2D3-9C7BA71697B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DCA6AB-0EF6-4909-80E7-BE447FED3728}"/>
              </a:ext>
            </a:extLst>
          </p:cNvPr>
          <p:cNvSpPr>
            <a:spLocks noGrp="1"/>
          </p:cNvSpPr>
          <p:nvPr>
            <p:ph type="dt" sz="half" idx="10"/>
          </p:nvPr>
        </p:nvSpPr>
        <p:spPr/>
        <p:txBody>
          <a:bodyPr/>
          <a:lstStyle/>
          <a:p>
            <a:pPr>
              <a:defRPr/>
            </a:pPr>
            <a:fld id="{4ADF7747-A892-4824-AD80-83C9E9D8CB4E}"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696F35EB-7F72-4A44-9012-444B1805333E}"/>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EBBE3F02-C5C6-4E3A-9878-628443799C9D}"/>
              </a:ext>
            </a:extLst>
          </p:cNvPr>
          <p:cNvSpPr>
            <a:spLocks noGrp="1"/>
          </p:cNvSpPr>
          <p:nvPr>
            <p:ph type="sldNum" sz="quarter" idx="12"/>
          </p:nvPr>
        </p:nvSpPr>
        <p:spPr/>
        <p:txBody>
          <a:bodyPr/>
          <a:lstStyle/>
          <a:p>
            <a:pPr>
              <a:defRPr/>
            </a:pPr>
            <a:fld id="{DAB6E524-EBAF-420F-A0CD-5D80786D588D}" type="slidenum">
              <a:rPr lang="tr-TR" smtClean="0"/>
              <a:pPr>
                <a:defRPr/>
              </a:pPr>
              <a:t>‹#›</a:t>
            </a:fld>
            <a:endParaRPr lang="tr-TR"/>
          </a:p>
        </p:txBody>
      </p:sp>
    </p:spTree>
    <p:extLst>
      <p:ext uri="{BB962C8B-B14F-4D97-AF65-F5344CB8AC3E}">
        <p14:creationId xmlns:p14="http://schemas.microsoft.com/office/powerpoint/2010/main" val="104906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C20BEE42-EEAA-4037-A2CF-0F98793221A4}"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86575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EE24F2-9CBE-4FB8-BFD2-353AF77AA89F}"/>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C9DFF88-25F2-4C5D-AE75-2C0F1B573C3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98EEB5-F09B-406D-A017-012081E45DA5}"/>
              </a:ext>
            </a:extLst>
          </p:cNvPr>
          <p:cNvSpPr>
            <a:spLocks noGrp="1"/>
          </p:cNvSpPr>
          <p:nvPr>
            <p:ph type="dt" sz="half" idx="10"/>
          </p:nvPr>
        </p:nvSpPr>
        <p:spPr/>
        <p:txBody>
          <a:bodyPr/>
          <a:lstStyle/>
          <a:p>
            <a:pPr>
              <a:defRPr/>
            </a:pPr>
            <a:fld id="{13DAA5BC-D0D7-48A2-A41F-4C557EDEC9BD}"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455998E8-1456-4A18-A9CF-798CF8135F41}"/>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0F82FC4B-6ED1-48B1-8D6E-0B4192A80EAB}"/>
              </a:ext>
            </a:extLst>
          </p:cNvPr>
          <p:cNvSpPr>
            <a:spLocks noGrp="1"/>
          </p:cNvSpPr>
          <p:nvPr>
            <p:ph type="sldNum" sz="quarter" idx="12"/>
          </p:nvPr>
        </p:nvSpPr>
        <p:spPr/>
        <p:txBody>
          <a:bodyPr/>
          <a:lstStyle/>
          <a:p>
            <a:pPr>
              <a:defRPr/>
            </a:pPr>
            <a:fld id="{2F7BC64E-6DD0-49AF-AE11-8B7D9D9DF312}" type="slidenum">
              <a:rPr lang="tr-TR" smtClean="0"/>
              <a:pPr>
                <a:defRPr/>
              </a:pPr>
              <a:t>‹#›</a:t>
            </a:fld>
            <a:endParaRPr lang="tr-TR"/>
          </a:p>
        </p:txBody>
      </p:sp>
    </p:spTree>
    <p:extLst>
      <p:ext uri="{BB962C8B-B14F-4D97-AF65-F5344CB8AC3E}">
        <p14:creationId xmlns:p14="http://schemas.microsoft.com/office/powerpoint/2010/main" val="3313786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86EBF6-5BE8-42D5-A845-D0A5AF380FA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5DC9782-30B5-429C-A675-E94C7FF5557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7887EA3-F3B1-4CB6-A01E-AA2AC95641E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A1FD843-3C09-4EB6-BCD4-A8D64F11CF76}"/>
              </a:ext>
            </a:extLst>
          </p:cNvPr>
          <p:cNvSpPr>
            <a:spLocks noGrp="1"/>
          </p:cNvSpPr>
          <p:nvPr>
            <p:ph type="dt" sz="half" idx="10"/>
          </p:nvPr>
        </p:nvSpPr>
        <p:spPr/>
        <p:txBody>
          <a:bodyPr/>
          <a:lstStyle/>
          <a:p>
            <a:pPr>
              <a:defRPr/>
            </a:pPr>
            <a:fld id="{AC9479FD-E872-45A7-8147-0283A6349F24}"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56525E6B-E2DC-46E0-B5F7-E0716908404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DE692E18-608F-4E46-85C9-0284A8462798}"/>
              </a:ext>
            </a:extLst>
          </p:cNvPr>
          <p:cNvSpPr>
            <a:spLocks noGrp="1"/>
          </p:cNvSpPr>
          <p:nvPr>
            <p:ph type="sldNum" sz="quarter" idx="12"/>
          </p:nvPr>
        </p:nvSpPr>
        <p:spPr/>
        <p:txBody>
          <a:bodyPr/>
          <a:lstStyle/>
          <a:p>
            <a:pPr>
              <a:defRPr/>
            </a:pPr>
            <a:fld id="{3D0C86DE-3815-4CD7-B662-2A6498DF2148}" type="slidenum">
              <a:rPr lang="tr-TR" smtClean="0"/>
              <a:pPr>
                <a:defRPr/>
              </a:pPr>
              <a:t>‹#›</a:t>
            </a:fld>
            <a:endParaRPr lang="tr-TR"/>
          </a:p>
        </p:txBody>
      </p:sp>
    </p:spTree>
    <p:extLst>
      <p:ext uri="{BB962C8B-B14F-4D97-AF65-F5344CB8AC3E}">
        <p14:creationId xmlns:p14="http://schemas.microsoft.com/office/powerpoint/2010/main" val="286640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BA435C-5494-4368-A77A-BB4A6898F12F}"/>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7B54D4C-217E-4A96-BDEB-1E841DA9B35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6ADD742-865E-45B4-8DA1-6A85B286F085}"/>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2F77C30-C773-49E8-A114-9ED8EA1750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7423CAB-884C-482E-9C9E-D75650BE121A}"/>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87474D5-9FD8-40AB-9641-E375EE502314}"/>
              </a:ext>
            </a:extLst>
          </p:cNvPr>
          <p:cNvSpPr>
            <a:spLocks noGrp="1"/>
          </p:cNvSpPr>
          <p:nvPr>
            <p:ph type="dt" sz="half" idx="10"/>
          </p:nvPr>
        </p:nvSpPr>
        <p:spPr/>
        <p:txBody>
          <a:bodyPr/>
          <a:lstStyle/>
          <a:p>
            <a:pPr>
              <a:defRPr/>
            </a:pPr>
            <a:fld id="{D0F33437-467B-49CC-9287-2A81835345F7}" type="datetimeFigureOut">
              <a:rPr lang="tr-TR" smtClean="0"/>
              <a:pPr>
                <a:defRPr/>
              </a:pPr>
              <a:t>17.09.2019</a:t>
            </a:fld>
            <a:endParaRPr lang="tr-TR"/>
          </a:p>
        </p:txBody>
      </p:sp>
      <p:sp>
        <p:nvSpPr>
          <p:cNvPr id="8" name="Alt Bilgi Yer Tutucusu 7">
            <a:extLst>
              <a:ext uri="{FF2B5EF4-FFF2-40B4-BE49-F238E27FC236}">
                <a16:creationId xmlns:a16="http://schemas.microsoft.com/office/drawing/2014/main" id="{CB846079-B90E-41D4-BA43-91B7F99BC3B3}"/>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393C4047-5B39-4E8A-A3CC-76B257DC7D29}"/>
              </a:ext>
            </a:extLst>
          </p:cNvPr>
          <p:cNvSpPr>
            <a:spLocks noGrp="1"/>
          </p:cNvSpPr>
          <p:nvPr>
            <p:ph type="sldNum" sz="quarter" idx="12"/>
          </p:nvPr>
        </p:nvSpPr>
        <p:spPr/>
        <p:txBody>
          <a:bodyPr/>
          <a:lstStyle/>
          <a:p>
            <a:pPr>
              <a:defRPr/>
            </a:pPr>
            <a:fld id="{A8A52956-407C-46AF-B07F-4D5B30CB1434}" type="slidenum">
              <a:rPr lang="tr-TR" smtClean="0"/>
              <a:pPr>
                <a:defRPr/>
              </a:pPr>
              <a:t>‹#›</a:t>
            </a:fld>
            <a:endParaRPr lang="tr-TR"/>
          </a:p>
        </p:txBody>
      </p:sp>
    </p:spTree>
    <p:extLst>
      <p:ext uri="{BB962C8B-B14F-4D97-AF65-F5344CB8AC3E}">
        <p14:creationId xmlns:p14="http://schemas.microsoft.com/office/powerpoint/2010/main" val="272055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51F5E9-4586-4EC9-BD80-79EE73625B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AC69C30-D420-4DD5-BF30-7DCDA53C755C}"/>
              </a:ext>
            </a:extLst>
          </p:cNvPr>
          <p:cNvSpPr>
            <a:spLocks noGrp="1"/>
          </p:cNvSpPr>
          <p:nvPr>
            <p:ph type="dt" sz="half" idx="10"/>
          </p:nvPr>
        </p:nvSpPr>
        <p:spPr/>
        <p:txBody>
          <a:bodyPr/>
          <a:lstStyle/>
          <a:p>
            <a:pPr>
              <a:defRPr/>
            </a:pPr>
            <a:fld id="{5E7B0579-508B-4269-BC9D-F8E89274FED5}" type="datetimeFigureOut">
              <a:rPr lang="tr-TR" smtClean="0"/>
              <a:pPr>
                <a:defRPr/>
              </a:pPr>
              <a:t>17.09.2019</a:t>
            </a:fld>
            <a:endParaRPr lang="tr-TR"/>
          </a:p>
        </p:txBody>
      </p:sp>
      <p:sp>
        <p:nvSpPr>
          <p:cNvPr id="4" name="Alt Bilgi Yer Tutucusu 3">
            <a:extLst>
              <a:ext uri="{FF2B5EF4-FFF2-40B4-BE49-F238E27FC236}">
                <a16:creationId xmlns:a16="http://schemas.microsoft.com/office/drawing/2014/main" id="{3A23249C-96B1-4455-95BB-F266A627E358}"/>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E36D2969-DA2A-43E2-9D0B-4B08188BB284}"/>
              </a:ext>
            </a:extLst>
          </p:cNvPr>
          <p:cNvSpPr>
            <a:spLocks noGrp="1"/>
          </p:cNvSpPr>
          <p:nvPr>
            <p:ph type="sldNum" sz="quarter" idx="12"/>
          </p:nvPr>
        </p:nvSpPr>
        <p:spPr/>
        <p:txBody>
          <a:bodyPr/>
          <a:lstStyle/>
          <a:p>
            <a:pPr>
              <a:defRPr/>
            </a:pPr>
            <a:fld id="{C26EDF36-D384-4F9E-9CB6-DD7635A2DE03}" type="slidenum">
              <a:rPr lang="tr-TR" smtClean="0"/>
              <a:pPr>
                <a:defRPr/>
              </a:pPr>
              <a:t>‹#›</a:t>
            </a:fld>
            <a:endParaRPr lang="tr-TR"/>
          </a:p>
        </p:txBody>
      </p:sp>
    </p:spTree>
    <p:extLst>
      <p:ext uri="{BB962C8B-B14F-4D97-AF65-F5344CB8AC3E}">
        <p14:creationId xmlns:p14="http://schemas.microsoft.com/office/powerpoint/2010/main" val="3266040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5D61348-22AE-4800-A9C4-E04063EE3A9D}"/>
              </a:ext>
            </a:extLst>
          </p:cNvPr>
          <p:cNvSpPr>
            <a:spLocks noGrp="1"/>
          </p:cNvSpPr>
          <p:nvPr>
            <p:ph type="dt" sz="half" idx="10"/>
          </p:nvPr>
        </p:nvSpPr>
        <p:spPr/>
        <p:txBody>
          <a:bodyPr/>
          <a:lstStyle/>
          <a:p>
            <a:pPr>
              <a:defRPr/>
            </a:pPr>
            <a:fld id="{06FCAE3D-DEC1-4CE6-A733-936051FEF15F}" type="datetimeFigureOut">
              <a:rPr lang="tr-TR" smtClean="0"/>
              <a:pPr>
                <a:defRPr/>
              </a:pPr>
              <a:t>17.09.2019</a:t>
            </a:fld>
            <a:endParaRPr lang="tr-TR"/>
          </a:p>
        </p:txBody>
      </p:sp>
      <p:sp>
        <p:nvSpPr>
          <p:cNvPr id="3" name="Alt Bilgi Yer Tutucusu 2">
            <a:extLst>
              <a:ext uri="{FF2B5EF4-FFF2-40B4-BE49-F238E27FC236}">
                <a16:creationId xmlns:a16="http://schemas.microsoft.com/office/drawing/2014/main" id="{FAE00E7F-052F-481B-8EAD-1AA2B5D078A2}"/>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B872E3AB-271E-4379-8603-7A5A2C27DA5A}"/>
              </a:ext>
            </a:extLst>
          </p:cNvPr>
          <p:cNvSpPr>
            <a:spLocks noGrp="1"/>
          </p:cNvSpPr>
          <p:nvPr>
            <p:ph type="sldNum" sz="quarter" idx="12"/>
          </p:nvPr>
        </p:nvSpPr>
        <p:spPr/>
        <p:txBody>
          <a:bodyPr/>
          <a:lstStyle/>
          <a:p>
            <a:pPr>
              <a:defRPr/>
            </a:pPr>
            <a:fld id="{74D285D1-3EC2-4FD8-8B5C-791DBE5480B3}" type="slidenum">
              <a:rPr lang="tr-TR" smtClean="0"/>
              <a:pPr>
                <a:defRPr/>
              </a:pPr>
              <a:t>‹#›</a:t>
            </a:fld>
            <a:endParaRPr lang="tr-TR"/>
          </a:p>
        </p:txBody>
      </p:sp>
    </p:spTree>
    <p:extLst>
      <p:ext uri="{BB962C8B-B14F-4D97-AF65-F5344CB8AC3E}">
        <p14:creationId xmlns:p14="http://schemas.microsoft.com/office/powerpoint/2010/main" val="253889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AD82C1-2006-430C-BED1-1A324810C912}"/>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18F09E-E73A-495C-B2CA-86295BA10D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2FA3E22-4111-40D1-8FFE-F5EDCE347F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C199CE5-767E-4333-9145-9184618B5E85}"/>
              </a:ext>
            </a:extLst>
          </p:cNvPr>
          <p:cNvSpPr>
            <a:spLocks noGrp="1"/>
          </p:cNvSpPr>
          <p:nvPr>
            <p:ph type="dt" sz="half" idx="10"/>
          </p:nvPr>
        </p:nvSpPr>
        <p:spPr/>
        <p:txBody>
          <a:bodyPr/>
          <a:lstStyle/>
          <a:p>
            <a:pPr>
              <a:defRPr/>
            </a:pPr>
            <a:fld id="{68C08026-EA34-405F-A15C-5CFEDF4FA5B4}"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B1A9E929-4314-4227-8AFB-83D7893BCE1D}"/>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878D3AB7-C099-41A4-A3AA-32476724DD45}"/>
              </a:ext>
            </a:extLst>
          </p:cNvPr>
          <p:cNvSpPr>
            <a:spLocks noGrp="1"/>
          </p:cNvSpPr>
          <p:nvPr>
            <p:ph type="sldNum" sz="quarter" idx="12"/>
          </p:nvPr>
        </p:nvSpPr>
        <p:spPr/>
        <p:txBody>
          <a:bodyPr/>
          <a:lstStyle/>
          <a:p>
            <a:pPr>
              <a:defRPr/>
            </a:pPr>
            <a:fld id="{0DE5B087-4796-48DC-BCE0-316F1169E745}" type="slidenum">
              <a:rPr lang="tr-TR" smtClean="0"/>
              <a:pPr>
                <a:defRPr/>
              </a:pPr>
              <a:t>‹#›</a:t>
            </a:fld>
            <a:endParaRPr lang="tr-TR"/>
          </a:p>
        </p:txBody>
      </p:sp>
    </p:spTree>
    <p:extLst>
      <p:ext uri="{BB962C8B-B14F-4D97-AF65-F5344CB8AC3E}">
        <p14:creationId xmlns:p14="http://schemas.microsoft.com/office/powerpoint/2010/main" val="3343831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AC240C-9D9D-43FF-9907-AA347E57F970}"/>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1085A65-65B1-4414-8E3D-E0D5B622D4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2745CC63-6383-4375-9506-CCAECF68F8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AB8E9DF-C893-4125-A52F-01EA7C64E6A0}"/>
              </a:ext>
            </a:extLst>
          </p:cNvPr>
          <p:cNvSpPr>
            <a:spLocks noGrp="1"/>
          </p:cNvSpPr>
          <p:nvPr>
            <p:ph type="dt" sz="half" idx="10"/>
          </p:nvPr>
        </p:nvSpPr>
        <p:spPr/>
        <p:txBody>
          <a:bodyPr/>
          <a:lstStyle/>
          <a:p>
            <a:pPr>
              <a:defRPr/>
            </a:pPr>
            <a:fld id="{11614207-4D74-48F2-B8AF-B5E84A842B4C}"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0B318E35-7203-49B4-9015-7CA9A2FBFE1C}"/>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ACF12CDB-3641-4474-A7A6-5B638E575AB4}"/>
              </a:ext>
            </a:extLst>
          </p:cNvPr>
          <p:cNvSpPr>
            <a:spLocks noGrp="1"/>
          </p:cNvSpPr>
          <p:nvPr>
            <p:ph type="sldNum" sz="quarter" idx="12"/>
          </p:nvPr>
        </p:nvSpPr>
        <p:spPr/>
        <p:txBody>
          <a:bodyPr/>
          <a:lstStyle/>
          <a:p>
            <a:pPr>
              <a:defRPr/>
            </a:pPr>
            <a:fld id="{B84D751C-BA3D-4324-B5EB-263463DB3062}" type="slidenum">
              <a:rPr lang="tr-TR" smtClean="0"/>
              <a:pPr>
                <a:defRPr/>
              </a:pPr>
              <a:t>‹#›</a:t>
            </a:fld>
            <a:endParaRPr lang="tr-TR"/>
          </a:p>
        </p:txBody>
      </p:sp>
    </p:spTree>
    <p:extLst>
      <p:ext uri="{BB962C8B-B14F-4D97-AF65-F5344CB8AC3E}">
        <p14:creationId xmlns:p14="http://schemas.microsoft.com/office/powerpoint/2010/main" val="3925632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A64630-7987-4459-A309-9B95D267DDF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2842DF5-43BC-424C-AD1B-485CE4C9947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D453DF-9345-48F5-9A2B-2A87736260F2}"/>
              </a:ext>
            </a:extLst>
          </p:cNvPr>
          <p:cNvSpPr>
            <a:spLocks noGrp="1"/>
          </p:cNvSpPr>
          <p:nvPr>
            <p:ph type="dt" sz="half" idx="10"/>
          </p:nvPr>
        </p:nvSpPr>
        <p:spPr/>
        <p:txBody>
          <a:bodyPr/>
          <a:lstStyle/>
          <a:p>
            <a:pPr>
              <a:defRPr/>
            </a:pPr>
            <a:fld id="{13DAA5BC-D0D7-48A2-A41F-4C557EDEC9BD}"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3331EFAB-B8F3-4AE0-B616-112166CA0C97}"/>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599FFCE-0140-46CD-A8D3-C7A6E5240B33}"/>
              </a:ext>
            </a:extLst>
          </p:cNvPr>
          <p:cNvSpPr>
            <a:spLocks noGrp="1"/>
          </p:cNvSpPr>
          <p:nvPr>
            <p:ph type="sldNum" sz="quarter" idx="12"/>
          </p:nvPr>
        </p:nvSpPr>
        <p:spPr/>
        <p:txBody>
          <a:bodyPr/>
          <a:lstStyle/>
          <a:p>
            <a:pPr>
              <a:defRPr/>
            </a:pPr>
            <a:fld id="{2F7BC64E-6DD0-49AF-AE11-8B7D9D9DF312}" type="slidenum">
              <a:rPr lang="tr-TR" smtClean="0"/>
              <a:pPr>
                <a:defRPr/>
              </a:pPr>
              <a:t>‹#›</a:t>
            </a:fld>
            <a:endParaRPr lang="tr-TR"/>
          </a:p>
        </p:txBody>
      </p:sp>
    </p:spTree>
    <p:extLst>
      <p:ext uri="{BB962C8B-B14F-4D97-AF65-F5344CB8AC3E}">
        <p14:creationId xmlns:p14="http://schemas.microsoft.com/office/powerpoint/2010/main" val="183414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AF6FC8E-3025-45E3-9305-96520C92CC55}"/>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F16256D-46C7-47D6-9A22-9E660EC784CB}"/>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D8CFAC-3B47-45BB-B25A-CFD5B6AB42E6}"/>
              </a:ext>
            </a:extLst>
          </p:cNvPr>
          <p:cNvSpPr>
            <a:spLocks noGrp="1"/>
          </p:cNvSpPr>
          <p:nvPr>
            <p:ph type="dt" sz="half" idx="10"/>
          </p:nvPr>
        </p:nvSpPr>
        <p:spPr/>
        <p:txBody>
          <a:bodyPr/>
          <a:lstStyle/>
          <a:p>
            <a:pPr>
              <a:defRPr/>
            </a:pPr>
            <a:fld id="{11D9C6AF-84E4-4B76-AB80-9D03561F7FF1}"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4C300419-3709-4155-A9BF-73FCFBB8C5F0}"/>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CE2E0992-A891-44FE-8D4A-359F6C64F9E7}"/>
              </a:ext>
            </a:extLst>
          </p:cNvPr>
          <p:cNvSpPr>
            <a:spLocks noGrp="1"/>
          </p:cNvSpPr>
          <p:nvPr>
            <p:ph type="sldNum" sz="quarter" idx="12"/>
          </p:nvPr>
        </p:nvSpPr>
        <p:spPr/>
        <p:txBody>
          <a:bodyPr/>
          <a:lstStyle/>
          <a:p>
            <a:pPr>
              <a:defRPr/>
            </a:pPr>
            <a:fld id="{889AEEAA-B3A4-4D0F-A1B6-A0EC607D1B4F}" type="slidenum">
              <a:rPr lang="tr-TR" smtClean="0"/>
              <a:pPr>
                <a:defRPr/>
              </a:pPr>
              <a:t>‹#›</a:t>
            </a:fld>
            <a:endParaRPr lang="tr-TR"/>
          </a:p>
        </p:txBody>
      </p:sp>
    </p:spTree>
    <p:extLst>
      <p:ext uri="{BB962C8B-B14F-4D97-AF65-F5344CB8AC3E}">
        <p14:creationId xmlns:p14="http://schemas.microsoft.com/office/powerpoint/2010/main" val="55662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80625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85934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10438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69530899-5A17-45F9-B2E4-B037E9660DC6}"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D4CAB01-70C7-4512-9B83-19358E8869A9}" type="slidenum">
              <a:rPr lang="tr-TR" smtClean="0"/>
              <a:pPr>
                <a:defRPr/>
              </a:pPr>
              <a:t>‹#›</a:t>
            </a:fld>
            <a:endParaRPr lang="tr-TR"/>
          </a:p>
        </p:txBody>
      </p:sp>
    </p:spTree>
    <p:extLst>
      <p:ext uri="{BB962C8B-B14F-4D97-AF65-F5344CB8AC3E}">
        <p14:creationId xmlns:p14="http://schemas.microsoft.com/office/powerpoint/2010/main" val="286002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D3A280-739B-4800-9817-2EF31069295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E41B1A0-7CB2-418B-9A22-0D77F71C2517}" type="slidenum">
              <a:rPr lang="tr-TR" smtClean="0"/>
              <a:pPr>
                <a:defRPr/>
              </a:pPr>
              <a:t>‹#›</a:t>
            </a:fld>
            <a:endParaRPr lang="tr-TR"/>
          </a:p>
        </p:txBody>
      </p:sp>
    </p:spTree>
    <p:extLst>
      <p:ext uri="{BB962C8B-B14F-4D97-AF65-F5344CB8AC3E}">
        <p14:creationId xmlns:p14="http://schemas.microsoft.com/office/powerpoint/2010/main" val="145972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10649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7873784-5508-4F5A-BF74-5BD465717B37}"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B5A67DE-F0F0-4781-B3FF-51611884DB82}" type="slidenum">
              <a:rPr lang="tr-TR" smtClean="0"/>
              <a:pPr>
                <a:defRPr/>
              </a:pPr>
              <a:t>‹#›</a:t>
            </a:fld>
            <a:endParaRPr lang="tr-TR"/>
          </a:p>
        </p:txBody>
      </p:sp>
    </p:spTree>
    <p:extLst>
      <p:ext uri="{BB962C8B-B14F-4D97-AF65-F5344CB8AC3E}">
        <p14:creationId xmlns:p14="http://schemas.microsoft.com/office/powerpoint/2010/main" val="336851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1389268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7605156-E987-411F-989A-1DF18B43168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FD0C210-9983-4E98-AE40-497156A345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BADDEA2-0070-440D-AF1D-535611738B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3DAA5BC-D0D7-48A2-A41F-4C557EDEC9BD}"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DAD44B0E-AA2C-43E6-AE32-CC0E8FAA81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ABF1E3E6-4F4B-49BB-8762-277DB241EB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F7BC64E-6DD0-49AF-AE11-8B7D9D9DF312}" type="slidenum">
              <a:rPr lang="tr-TR" smtClean="0"/>
              <a:pPr>
                <a:defRPr/>
              </a:pPr>
              <a:t>‹#›</a:t>
            </a:fld>
            <a:endParaRPr lang="tr-TR"/>
          </a:p>
        </p:txBody>
      </p:sp>
    </p:spTree>
    <p:extLst>
      <p:ext uri="{BB962C8B-B14F-4D97-AF65-F5344CB8AC3E}">
        <p14:creationId xmlns:p14="http://schemas.microsoft.com/office/powerpoint/2010/main" val="296308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4.xml"/><Relationship Id="rId1" Type="http://schemas.openxmlformats.org/officeDocument/2006/relationships/vmlDrawing" Target="../drawings/vmlDrawing11.v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e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15.emf"/><Relationship Id="rId5" Type="http://schemas.openxmlformats.org/officeDocument/2006/relationships/oleObject" Target="../embeddings/oleObject11.bin"/><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4"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b="1"/>
              <a:t>Bobinlerin Seri Bağlantısı</a:t>
            </a:r>
            <a:endParaRPr lang="tr-TR" sz="2000"/>
          </a:p>
          <a:p>
            <a:pPr marL="87313" indent="3175">
              <a:buFont typeface="Arial" charset="0"/>
              <a:buNone/>
            </a:pPr>
            <a:r>
              <a:rPr lang="tr-TR" sz="2000"/>
              <a:t>Bobinler seri bağlandığı zaman tıpkı dirençlerde olduğu gibi toplam endüktans bulunurken tüm bobinlerin endüktansları toplanır.</a:t>
            </a:r>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r>
              <a:rPr lang="tr-TR" sz="2000" b="1"/>
              <a:t>Bobinlerin Paralel Bağlantısı</a:t>
            </a:r>
            <a:endParaRPr lang="tr-TR" sz="2000"/>
          </a:p>
          <a:p>
            <a:pPr marL="87313" indent="3175">
              <a:buFont typeface="Arial" charset="0"/>
              <a:buNone/>
            </a:pPr>
            <a:r>
              <a:rPr lang="tr-TR" sz="2000"/>
              <a:t>Bobinler paralel bağlandığı zaman yine dirençlerde olduğu gibi toplam endüktans bulunurken tüm bobinlerin endüktanslarının tersi toplanır. Toplam endüktans kollardaki en küçük endüktanstan daha küçüktür.</a:t>
            </a:r>
          </a:p>
        </p:txBody>
      </p:sp>
      <p:sp>
        <p:nvSpPr>
          <p:cNvPr id="163876"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6. BOBİN BAĞLANTILARI</a:t>
            </a:r>
            <a:r>
              <a:rPr lang="tr-TR" sz="3000">
                <a:latin typeface="Calibri" pitchFamily="34" charset="0"/>
              </a:rPr>
              <a:t> </a:t>
            </a:r>
          </a:p>
        </p:txBody>
      </p:sp>
      <p:sp>
        <p:nvSpPr>
          <p:cNvPr id="16387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3878"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3879"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388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388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3882"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3883"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3884"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3885"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3886"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3887"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3888"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3889"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3890" name="Rectangle 18"/>
          <p:cNvSpPr>
            <a:spLocks noChangeArrowheads="1"/>
          </p:cNvSpPr>
          <p:nvPr/>
        </p:nvSpPr>
        <p:spPr bwMode="auto">
          <a:xfrm>
            <a:off x="0" y="2547938"/>
            <a:ext cx="9144000" cy="0"/>
          </a:xfrm>
          <a:prstGeom prst="rect">
            <a:avLst/>
          </a:prstGeom>
          <a:noFill/>
          <a:ln w="9525">
            <a:noFill/>
            <a:miter lim="800000"/>
            <a:headEnd/>
            <a:tailEnd/>
          </a:ln>
        </p:spPr>
        <p:txBody>
          <a:bodyPr wrap="none" anchor="ctr">
            <a:spAutoFit/>
          </a:bodyPr>
          <a:lstStyle/>
          <a:p>
            <a:endParaRPr lang="tr-TR"/>
          </a:p>
        </p:txBody>
      </p:sp>
      <p:sp>
        <p:nvSpPr>
          <p:cNvPr id="163891" name="Rectangle 1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3892" name="Rectangle 20"/>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tr-TR"/>
          </a:p>
        </p:txBody>
      </p:sp>
      <p:sp>
        <p:nvSpPr>
          <p:cNvPr id="163893" name="Rectangle 21"/>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sp>
        <p:nvSpPr>
          <p:cNvPr id="163894" name="Rectangle 23"/>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tr-TR"/>
          </a:p>
        </p:txBody>
      </p:sp>
      <p:sp>
        <p:nvSpPr>
          <p:cNvPr id="163895" name="Rectangle 25"/>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tr-TR"/>
          </a:p>
        </p:txBody>
      </p:sp>
      <p:sp>
        <p:nvSpPr>
          <p:cNvPr id="163896" name="Rectangle 29"/>
          <p:cNvSpPr>
            <a:spLocks noChangeArrowheads="1"/>
          </p:cNvSpPr>
          <p:nvPr/>
        </p:nvSpPr>
        <p:spPr bwMode="auto">
          <a:xfrm>
            <a:off x="0" y="30575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63868" name="Object 28"/>
          <p:cNvGraphicFramePr>
            <a:graphicFrameLocks noChangeAspect="1"/>
          </p:cNvGraphicFramePr>
          <p:nvPr/>
        </p:nvGraphicFramePr>
        <p:xfrm>
          <a:off x="1836738" y="1989138"/>
          <a:ext cx="5040312" cy="844550"/>
        </p:xfrm>
        <a:graphic>
          <a:graphicData uri="http://schemas.openxmlformats.org/presentationml/2006/ole">
            <mc:AlternateContent xmlns:mc="http://schemas.openxmlformats.org/markup-compatibility/2006">
              <mc:Choice xmlns:v="urn:schemas-microsoft-com:vml" Requires="v">
                <p:oleObj spid="_x0000_s163889" name="Visio" r:id="rId3" imgW="4730760" imgH="789120" progId="Visio.Drawing.11">
                  <p:embed/>
                </p:oleObj>
              </mc:Choice>
              <mc:Fallback>
                <p:oleObj name="Visio" r:id="rId3" imgW="4730760" imgH="789120" progId="Visio.Drawing.11">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 y="1989138"/>
                        <a:ext cx="5040312" cy="844550"/>
                      </a:xfrm>
                      <a:prstGeom prst="rect">
                        <a:avLst/>
                      </a:prstGeom>
                      <a:solidFill>
                        <a:schemeClr val="bg1"/>
                      </a:solidFill>
                    </p:spPr>
                  </p:pic>
                </p:oleObj>
              </mc:Fallback>
            </mc:AlternateContent>
          </a:graphicData>
        </a:graphic>
      </p:graphicFrame>
      <p:sp>
        <p:nvSpPr>
          <p:cNvPr id="163897" name="Rectangle 30"/>
          <p:cNvSpPr>
            <a:spLocks noChangeArrowheads="1"/>
          </p:cNvSpPr>
          <p:nvPr/>
        </p:nvSpPr>
        <p:spPr bwMode="auto">
          <a:xfrm>
            <a:off x="2843213" y="2924175"/>
            <a:ext cx="3173412" cy="366713"/>
          </a:xfrm>
          <a:prstGeom prst="rect">
            <a:avLst/>
          </a:prstGeom>
          <a:noFill/>
          <a:ln w="9525">
            <a:noFill/>
            <a:miter lim="800000"/>
            <a:headEnd/>
            <a:tailEnd/>
          </a:ln>
        </p:spPr>
        <p:txBody>
          <a:bodyPr wrap="none" anchor="ctr">
            <a:spAutoFit/>
          </a:bodyPr>
          <a:lstStyle/>
          <a:p>
            <a:r>
              <a:rPr lang="tr-TR"/>
              <a:t>L</a:t>
            </a:r>
            <a:r>
              <a:rPr lang="tr-TR" baseline="-25000"/>
              <a:t>T</a:t>
            </a:r>
            <a:r>
              <a:rPr lang="tr-TR"/>
              <a:t> = L</a:t>
            </a:r>
            <a:r>
              <a:rPr lang="tr-TR" baseline="-25000"/>
              <a:t>1</a:t>
            </a:r>
            <a:r>
              <a:rPr lang="tr-TR"/>
              <a:t> + L</a:t>
            </a:r>
            <a:r>
              <a:rPr lang="tr-TR" baseline="-25000"/>
              <a:t>2</a:t>
            </a:r>
            <a:r>
              <a:rPr lang="tr-TR"/>
              <a:t> + L</a:t>
            </a:r>
            <a:r>
              <a:rPr lang="tr-TR" baseline="-25000"/>
              <a:t>3</a:t>
            </a:r>
            <a:r>
              <a:rPr lang="tr-TR"/>
              <a:t> + ………+ L</a:t>
            </a:r>
            <a:r>
              <a:rPr lang="tr-TR" baseline="-25000"/>
              <a:t>n</a:t>
            </a:r>
          </a:p>
        </p:txBody>
      </p:sp>
      <p:sp>
        <p:nvSpPr>
          <p:cNvPr id="163898" name="Rectangle 32"/>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63871" name="Object 31"/>
          <p:cNvGraphicFramePr>
            <a:graphicFrameLocks noChangeAspect="1"/>
          </p:cNvGraphicFramePr>
          <p:nvPr/>
        </p:nvGraphicFramePr>
        <p:xfrm>
          <a:off x="179388" y="5018088"/>
          <a:ext cx="4392612" cy="1363662"/>
        </p:xfrm>
        <a:graphic>
          <a:graphicData uri="http://schemas.openxmlformats.org/presentationml/2006/ole">
            <mc:AlternateContent xmlns:mc="http://schemas.openxmlformats.org/markup-compatibility/2006">
              <mc:Choice xmlns:v="urn:schemas-microsoft-com:vml" Requires="v">
                <p:oleObj spid="_x0000_s163890" name="Visio" r:id="rId5" imgW="5220000" imgH="1616400" progId="Visio.Drawing.11">
                  <p:embed/>
                </p:oleObj>
              </mc:Choice>
              <mc:Fallback>
                <p:oleObj name="Visio" r:id="rId5" imgW="5220000" imgH="1616400" progId="Visio.Drawing.11">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18088"/>
                        <a:ext cx="4392612" cy="1363662"/>
                      </a:xfrm>
                      <a:prstGeom prst="rect">
                        <a:avLst/>
                      </a:prstGeom>
                      <a:solidFill>
                        <a:schemeClr val="bg1"/>
                      </a:solidFill>
                    </p:spPr>
                  </p:pic>
                </p:oleObj>
              </mc:Fallback>
            </mc:AlternateContent>
          </a:graphicData>
        </a:graphic>
      </p:graphicFrame>
      <p:sp>
        <p:nvSpPr>
          <p:cNvPr id="163899" name="Rectangle 34"/>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graphicFrame>
        <p:nvGraphicFramePr>
          <p:cNvPr id="163873" name="Object 33"/>
          <p:cNvGraphicFramePr>
            <a:graphicFrameLocks noChangeAspect="1"/>
          </p:cNvGraphicFramePr>
          <p:nvPr/>
        </p:nvGraphicFramePr>
        <p:xfrm>
          <a:off x="4932363" y="5318125"/>
          <a:ext cx="3600450" cy="774700"/>
        </p:xfrm>
        <a:graphic>
          <a:graphicData uri="http://schemas.openxmlformats.org/presentationml/2006/ole">
            <mc:AlternateContent xmlns:mc="http://schemas.openxmlformats.org/markup-compatibility/2006">
              <mc:Choice xmlns:v="urn:schemas-microsoft-com:vml" Requires="v">
                <p:oleObj spid="_x0000_s163891" name="Denklem" r:id="rId7" imgW="1981200" imgH="431800" progId="Equation.3">
                  <p:embed/>
                </p:oleObj>
              </mc:Choice>
              <mc:Fallback>
                <p:oleObj name="Denklem" r:id="rId7" imgW="1981200" imgH="431800" progId="Equation.3">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5318125"/>
                        <a:ext cx="36004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96" name="2 İçerik Yer Tutucusu"/>
          <p:cNvSpPr>
            <a:spLocks noGrp="1"/>
          </p:cNvSpPr>
          <p:nvPr>
            <p:ph idx="4294967295"/>
          </p:nvPr>
        </p:nvSpPr>
        <p:spPr>
          <a:xfrm>
            <a:off x="0" y="981075"/>
            <a:ext cx="8856663" cy="5543550"/>
          </a:xfrm>
        </p:spPr>
        <p:txBody>
          <a:bodyPr/>
          <a:lstStyle/>
          <a:p>
            <a:pPr marL="87313" indent="3175" algn="just">
              <a:buFont typeface="Arial" charset="0"/>
              <a:buNone/>
            </a:pPr>
            <a:r>
              <a:rPr lang="tr-TR" sz="2000"/>
              <a:t>Doğru akımda bobin üzerinde herhangi bir gerilim indüklenmez. Sadece bobinin tellerinin oluşturduğu iç direncin üzerine küçük bir gerilim düşer. Bu dirence aynı zamanda bobinin DC direnci veya sargı direnci denir. Bobinde endüktans sıfırdır. Manyetik alan içinde bobin üzerine depolanan enerji şu şekilde ifade edilir. </a:t>
            </a:r>
          </a:p>
          <a:p>
            <a:pPr marL="87313" indent="3175" algn="ctr">
              <a:buFont typeface="Arial" charset="0"/>
              <a:buNone/>
            </a:pPr>
            <a:r>
              <a:rPr lang="tr-TR" sz="2000" i="1"/>
              <a:t>W = ½.L.I</a:t>
            </a:r>
            <a:r>
              <a:rPr lang="tr-TR" sz="2000" i="1" baseline="30000"/>
              <a:t>2</a:t>
            </a:r>
            <a:endParaRPr lang="tr-TR" sz="2000" baseline="30000"/>
          </a:p>
          <a:p>
            <a:pPr marL="87313" indent="3175">
              <a:buFont typeface="Arial" charset="0"/>
              <a:buNone/>
            </a:pPr>
            <a:r>
              <a:rPr lang="tr-TR" sz="2000"/>
              <a:t>Bobinin DC direnci üzerinde meydana gelen enerji ısı enerjisine dönüşür </a:t>
            </a:r>
          </a:p>
          <a:p>
            <a:pPr marL="87313" indent="3175">
              <a:buFont typeface="Arial" charset="0"/>
              <a:buNone/>
            </a:pPr>
            <a:r>
              <a:rPr lang="tr-TR" sz="2000"/>
              <a:t>(</a:t>
            </a:r>
            <a:r>
              <a:rPr lang="tr-TR" sz="2000" i="1"/>
              <a:t>P = I</a:t>
            </a:r>
            <a:r>
              <a:rPr lang="tr-TR" sz="2000" i="1" baseline="30000"/>
              <a:t>2</a:t>
            </a:r>
            <a:r>
              <a:rPr lang="tr-TR" sz="2000" i="1"/>
              <a:t>.R</a:t>
            </a:r>
            <a:r>
              <a:rPr lang="tr-TR" sz="2000" i="1" baseline="-25000"/>
              <a:t>DC</a:t>
            </a:r>
            <a:r>
              <a:rPr lang="tr-TR" sz="2000" i="1"/>
              <a:t>). </a:t>
            </a:r>
            <a:r>
              <a:rPr lang="tr-TR" sz="2000"/>
              <a:t>Bu durum aşağıdaki şekilde gösterilmiştir.	 </a:t>
            </a:r>
          </a:p>
        </p:txBody>
      </p:sp>
      <p:sp>
        <p:nvSpPr>
          <p:cNvPr id="164898"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7. DC DEVREDE BOBİN</a:t>
            </a:r>
            <a:r>
              <a:rPr lang="tr-TR"/>
              <a:t> </a:t>
            </a:r>
          </a:p>
        </p:txBody>
      </p:sp>
      <p:sp>
        <p:nvSpPr>
          <p:cNvPr id="164899"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4900"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4901"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490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4903"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4904" name="Rectangle 46"/>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4905" name="Rectangle 50"/>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4906"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4907"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4908"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4909"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4910"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4911"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4912" name="Rectangle 18"/>
          <p:cNvSpPr>
            <a:spLocks noChangeArrowheads="1"/>
          </p:cNvSpPr>
          <p:nvPr/>
        </p:nvSpPr>
        <p:spPr bwMode="auto">
          <a:xfrm>
            <a:off x="1116013" y="2492375"/>
            <a:ext cx="9144000" cy="0"/>
          </a:xfrm>
          <a:prstGeom prst="rect">
            <a:avLst/>
          </a:prstGeom>
          <a:noFill/>
          <a:ln w="9525">
            <a:noFill/>
            <a:miter lim="800000"/>
            <a:headEnd/>
            <a:tailEnd/>
          </a:ln>
        </p:spPr>
        <p:txBody>
          <a:bodyPr wrap="none" anchor="ctr">
            <a:spAutoFit/>
          </a:bodyPr>
          <a:lstStyle/>
          <a:p>
            <a:endParaRPr lang="tr-TR"/>
          </a:p>
        </p:txBody>
      </p:sp>
      <p:sp>
        <p:nvSpPr>
          <p:cNvPr id="164913" name="Rectangle 1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4914" name="Rectangle 20"/>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tr-TR"/>
          </a:p>
        </p:txBody>
      </p:sp>
      <p:sp>
        <p:nvSpPr>
          <p:cNvPr id="164915" name="Rectangle 21"/>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sp>
        <p:nvSpPr>
          <p:cNvPr id="164916" name="Rectangle 22"/>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tr-TR"/>
          </a:p>
        </p:txBody>
      </p:sp>
      <p:sp>
        <p:nvSpPr>
          <p:cNvPr id="164917" name="Rectangle 23"/>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tr-TR"/>
          </a:p>
        </p:txBody>
      </p:sp>
      <p:sp>
        <p:nvSpPr>
          <p:cNvPr id="164918" name="Rectangle 24"/>
          <p:cNvSpPr>
            <a:spLocks noChangeArrowheads="1"/>
          </p:cNvSpPr>
          <p:nvPr/>
        </p:nvSpPr>
        <p:spPr bwMode="auto">
          <a:xfrm>
            <a:off x="0" y="3057525"/>
            <a:ext cx="9144000" cy="0"/>
          </a:xfrm>
          <a:prstGeom prst="rect">
            <a:avLst/>
          </a:prstGeom>
          <a:noFill/>
          <a:ln w="9525">
            <a:noFill/>
            <a:miter lim="800000"/>
            <a:headEnd/>
            <a:tailEnd/>
          </a:ln>
        </p:spPr>
        <p:txBody>
          <a:bodyPr wrap="none" anchor="ctr">
            <a:spAutoFit/>
          </a:bodyPr>
          <a:lstStyle/>
          <a:p>
            <a:endParaRPr lang="tr-TR"/>
          </a:p>
        </p:txBody>
      </p:sp>
      <p:sp>
        <p:nvSpPr>
          <p:cNvPr id="164919" name="Rectangle 27"/>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164920" name="Rectangle 2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4921" name="Rectangle 32"/>
          <p:cNvSpPr>
            <a:spLocks noChangeArrowheads="1"/>
          </p:cNvSpPr>
          <p:nvPr/>
        </p:nvSpPr>
        <p:spPr bwMode="auto">
          <a:xfrm>
            <a:off x="0" y="22336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64895" name="Object 31"/>
          <p:cNvGraphicFramePr>
            <a:graphicFrameLocks noChangeAspect="1"/>
          </p:cNvGraphicFramePr>
          <p:nvPr/>
        </p:nvGraphicFramePr>
        <p:xfrm>
          <a:off x="1258888" y="3429000"/>
          <a:ext cx="6697662" cy="3044825"/>
        </p:xfrm>
        <a:graphic>
          <a:graphicData uri="http://schemas.openxmlformats.org/presentationml/2006/ole">
            <mc:AlternateContent xmlns:mc="http://schemas.openxmlformats.org/markup-compatibility/2006">
              <mc:Choice xmlns:v="urn:schemas-microsoft-com:vml" Requires="v">
                <p:oleObj spid="_x0000_s164901" name="Visio" r:id="rId3" imgW="5629320" imgH="2497320" progId="Visio.Drawing.11">
                  <p:embed/>
                </p:oleObj>
              </mc:Choice>
              <mc:Fallback>
                <p:oleObj name="Visio" r:id="rId3" imgW="5629320" imgH="2497320" progId="Visio.Drawing.11">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429000"/>
                        <a:ext cx="6697662" cy="3044825"/>
                      </a:xfrm>
                      <a:prstGeom prst="rect">
                        <a:avLst/>
                      </a:prstGeom>
                      <a:solidFill>
                        <a:schemeClr val="bg1"/>
                      </a:solid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2 İçerik Yer Tutucusu"/>
          <p:cNvSpPr>
            <a:spLocks noGrp="1"/>
          </p:cNvSpPr>
          <p:nvPr>
            <p:ph idx="4294967295"/>
          </p:nvPr>
        </p:nvSpPr>
        <p:spPr>
          <a:xfrm>
            <a:off x="0" y="981075"/>
            <a:ext cx="8856663" cy="5543550"/>
          </a:xfrm>
        </p:spPr>
        <p:txBody>
          <a:bodyPr/>
          <a:lstStyle/>
          <a:p>
            <a:pPr marL="87313" indent="3175" algn="just">
              <a:buFont typeface="Arial" charset="0"/>
              <a:buNone/>
            </a:pPr>
            <a:endParaRPr lang="tr-TR" sz="2000"/>
          </a:p>
          <a:p>
            <a:pPr marL="87313" indent="3175" algn="just">
              <a:buFont typeface="Arial" charset="0"/>
              <a:buNone/>
            </a:pPr>
            <a:r>
              <a:rPr lang="tr-TR" sz="2000"/>
              <a:t>Bobinler kondansatörler kadar çok yönlü kullanım alanlarına sahip değillerdir. Yaptıkları görev, boyutları ve maliyetleri bakımından uygulamaları sınırlıdır. Bununla birlikte bobinlerin çok sayıda pratik uygulamaları vardır. Roleler, solenoid bobinler, okuma/yazma kafaları, hoparlörler ve sensörler bobinlerden oluşurlar. Bunlara ek olarak aşağıdaki uygulamaları sayabiliriz.	</a:t>
            </a:r>
          </a:p>
          <a:p>
            <a:pPr marL="87313" indent="3175">
              <a:buFont typeface="Arial" charset="0"/>
              <a:buNone/>
            </a:pPr>
            <a:endParaRPr lang="tr-TR" sz="2000"/>
          </a:p>
        </p:txBody>
      </p:sp>
      <p:sp>
        <p:nvSpPr>
          <p:cNvPr id="168963"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BOBİN UYGULAMALARI</a:t>
            </a:r>
            <a:r>
              <a:rPr lang="tr-TR"/>
              <a:t> </a:t>
            </a:r>
          </a:p>
        </p:txBody>
      </p:sp>
      <p:sp>
        <p:nvSpPr>
          <p:cNvPr id="168964"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8965"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8966"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8967"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8968"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8969" name="Rectangle 46"/>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8970" name="Rectangle 50"/>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8971"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8972"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8973"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8974"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8975"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8976"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8977" name="Rectangle 18"/>
          <p:cNvSpPr>
            <a:spLocks noChangeArrowheads="1"/>
          </p:cNvSpPr>
          <p:nvPr/>
        </p:nvSpPr>
        <p:spPr bwMode="auto">
          <a:xfrm>
            <a:off x="1116013" y="2492375"/>
            <a:ext cx="9144000" cy="0"/>
          </a:xfrm>
          <a:prstGeom prst="rect">
            <a:avLst/>
          </a:prstGeom>
          <a:noFill/>
          <a:ln w="9525">
            <a:noFill/>
            <a:miter lim="800000"/>
            <a:headEnd/>
            <a:tailEnd/>
          </a:ln>
        </p:spPr>
        <p:txBody>
          <a:bodyPr wrap="none" anchor="ctr">
            <a:spAutoFit/>
          </a:bodyPr>
          <a:lstStyle/>
          <a:p>
            <a:endParaRPr lang="tr-TR"/>
          </a:p>
        </p:txBody>
      </p:sp>
      <p:sp>
        <p:nvSpPr>
          <p:cNvPr id="168978" name="Rectangle 1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8979"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168980" name="Rectangle 21"/>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sp>
        <p:nvSpPr>
          <p:cNvPr id="168981" name="Rectangle 22"/>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tr-TR"/>
          </a:p>
        </p:txBody>
      </p:sp>
      <p:sp>
        <p:nvSpPr>
          <p:cNvPr id="168982" name="Rectangle 23"/>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tr-TR"/>
          </a:p>
        </p:txBody>
      </p:sp>
      <p:sp>
        <p:nvSpPr>
          <p:cNvPr id="168983" name="Rectangle 24"/>
          <p:cNvSpPr>
            <a:spLocks noChangeArrowheads="1"/>
          </p:cNvSpPr>
          <p:nvPr/>
        </p:nvSpPr>
        <p:spPr bwMode="auto">
          <a:xfrm>
            <a:off x="0" y="3057525"/>
            <a:ext cx="9144000" cy="0"/>
          </a:xfrm>
          <a:prstGeom prst="rect">
            <a:avLst/>
          </a:prstGeom>
          <a:noFill/>
          <a:ln w="9525">
            <a:noFill/>
            <a:miter lim="800000"/>
            <a:headEnd/>
            <a:tailEnd/>
          </a:ln>
        </p:spPr>
        <p:txBody>
          <a:bodyPr wrap="none" anchor="ctr">
            <a:spAutoFit/>
          </a:bodyPr>
          <a:lstStyle/>
          <a:p>
            <a:endParaRPr lang="tr-TR"/>
          </a:p>
        </p:txBody>
      </p:sp>
      <p:sp>
        <p:nvSpPr>
          <p:cNvPr id="168984" name="Rectangle 25"/>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168985"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8986" name="Rectangle 27"/>
          <p:cNvSpPr>
            <a:spLocks noChangeArrowheads="1"/>
          </p:cNvSpPr>
          <p:nvPr/>
        </p:nvSpPr>
        <p:spPr bwMode="auto">
          <a:xfrm>
            <a:off x="0" y="2233613"/>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41" name="2 İçerik Yer Tutucusu"/>
          <p:cNvSpPr>
            <a:spLocks noGrp="1"/>
          </p:cNvSpPr>
          <p:nvPr>
            <p:ph idx="4294967295"/>
          </p:nvPr>
        </p:nvSpPr>
        <p:spPr>
          <a:xfrm>
            <a:off x="0" y="981075"/>
            <a:ext cx="8856663" cy="5543550"/>
          </a:xfrm>
        </p:spPr>
        <p:txBody>
          <a:bodyPr/>
          <a:lstStyle/>
          <a:p>
            <a:pPr marL="87313" indent="3175" algn="just">
              <a:buFont typeface="Arial" charset="0"/>
              <a:buNone/>
            </a:pPr>
            <a:endParaRPr lang="tr-TR" sz="2000"/>
          </a:p>
          <a:p>
            <a:pPr marL="87313" indent="3175">
              <a:buFont typeface="Arial" charset="0"/>
              <a:buNone/>
            </a:pPr>
            <a:r>
              <a:rPr lang="tr-TR" sz="2000" b="1"/>
              <a:t>Güç Kaynağı Filtreleri</a:t>
            </a:r>
            <a:endParaRPr lang="tr-TR" sz="2000"/>
          </a:p>
          <a:p>
            <a:pPr marL="87313" indent="3175">
              <a:buFont typeface="Arial" charset="0"/>
              <a:buNone/>
            </a:pPr>
            <a:r>
              <a:rPr lang="tr-TR" sz="2000"/>
              <a:t>DC güç kaynağında kondansatörler doğrultucu çıkışındaki yarım dalga veya tam dalga doğrultulmuş gerilimi filtre eder. Ancak Filtre edilmiş gerilim içerisinde ripıllar vardır. Böyle durumda kondansatörden sonra bobin bağlayarak ripıl gerilimleri düzeltilir. Bu durum aşağıdaki şekilde açıkça gösterilmiştir. Bobin yük direncine seri bağlanmıştır ve ripıl geriliminin sebep olabileceği akım değişimlerini engeller. Dolayısıyla yüke sabit bir gerilim verilmiş olur.</a:t>
            </a:r>
          </a:p>
        </p:txBody>
      </p:sp>
      <p:sp>
        <p:nvSpPr>
          <p:cNvPr id="166943"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BOBİN UYGULAMALARI</a:t>
            </a:r>
            <a:r>
              <a:rPr lang="tr-TR"/>
              <a:t> </a:t>
            </a:r>
          </a:p>
        </p:txBody>
      </p:sp>
      <p:sp>
        <p:nvSpPr>
          <p:cNvPr id="166944"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6945"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6946"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6947"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6948"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6949" name="Rectangle 46"/>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6950" name="Rectangle 50"/>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6951"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6952"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6953"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6954"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6955"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6956"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6957" name="Rectangle 18"/>
          <p:cNvSpPr>
            <a:spLocks noChangeArrowheads="1"/>
          </p:cNvSpPr>
          <p:nvPr/>
        </p:nvSpPr>
        <p:spPr bwMode="auto">
          <a:xfrm>
            <a:off x="1116013" y="2492375"/>
            <a:ext cx="9144000" cy="0"/>
          </a:xfrm>
          <a:prstGeom prst="rect">
            <a:avLst/>
          </a:prstGeom>
          <a:noFill/>
          <a:ln w="9525">
            <a:noFill/>
            <a:miter lim="800000"/>
            <a:headEnd/>
            <a:tailEnd/>
          </a:ln>
        </p:spPr>
        <p:txBody>
          <a:bodyPr wrap="none" anchor="ctr">
            <a:spAutoFit/>
          </a:bodyPr>
          <a:lstStyle/>
          <a:p>
            <a:endParaRPr lang="tr-TR"/>
          </a:p>
        </p:txBody>
      </p:sp>
      <p:sp>
        <p:nvSpPr>
          <p:cNvPr id="166958" name="Rectangle 1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6959"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166960" name="Rectangle 21"/>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sp>
        <p:nvSpPr>
          <p:cNvPr id="166961" name="Rectangle 22"/>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tr-TR"/>
          </a:p>
        </p:txBody>
      </p:sp>
      <p:sp>
        <p:nvSpPr>
          <p:cNvPr id="166962" name="Rectangle 23"/>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tr-TR"/>
          </a:p>
        </p:txBody>
      </p:sp>
      <p:sp>
        <p:nvSpPr>
          <p:cNvPr id="166963" name="Rectangle 24"/>
          <p:cNvSpPr>
            <a:spLocks noChangeArrowheads="1"/>
          </p:cNvSpPr>
          <p:nvPr/>
        </p:nvSpPr>
        <p:spPr bwMode="auto">
          <a:xfrm>
            <a:off x="0" y="3057525"/>
            <a:ext cx="9144000" cy="0"/>
          </a:xfrm>
          <a:prstGeom prst="rect">
            <a:avLst/>
          </a:prstGeom>
          <a:noFill/>
          <a:ln w="9525">
            <a:noFill/>
            <a:miter lim="800000"/>
            <a:headEnd/>
            <a:tailEnd/>
          </a:ln>
        </p:spPr>
        <p:txBody>
          <a:bodyPr wrap="none" anchor="ctr">
            <a:spAutoFit/>
          </a:bodyPr>
          <a:lstStyle/>
          <a:p>
            <a:endParaRPr lang="tr-TR"/>
          </a:p>
        </p:txBody>
      </p:sp>
      <p:sp>
        <p:nvSpPr>
          <p:cNvPr id="166964" name="Rectangle 25"/>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166965"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6966" name="Rectangle 27"/>
          <p:cNvSpPr>
            <a:spLocks noChangeArrowheads="1"/>
          </p:cNvSpPr>
          <p:nvPr/>
        </p:nvSpPr>
        <p:spPr bwMode="auto">
          <a:xfrm>
            <a:off x="0" y="2233613"/>
            <a:ext cx="9144000" cy="0"/>
          </a:xfrm>
          <a:prstGeom prst="rect">
            <a:avLst/>
          </a:prstGeom>
          <a:noFill/>
          <a:ln w="9525">
            <a:noFill/>
            <a:miter lim="800000"/>
            <a:headEnd/>
            <a:tailEnd/>
          </a:ln>
        </p:spPr>
        <p:txBody>
          <a:bodyPr wrap="none" anchor="ctr">
            <a:spAutoFit/>
          </a:bodyPr>
          <a:lstStyle/>
          <a:p>
            <a:endParaRPr lang="tr-TR"/>
          </a:p>
        </p:txBody>
      </p:sp>
      <p:sp>
        <p:nvSpPr>
          <p:cNvPr id="166967" name="Rectangle 29"/>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66940" name="Object 28"/>
          <p:cNvGraphicFramePr>
            <a:graphicFrameLocks noChangeAspect="1"/>
          </p:cNvGraphicFramePr>
          <p:nvPr/>
        </p:nvGraphicFramePr>
        <p:xfrm>
          <a:off x="395288" y="3902075"/>
          <a:ext cx="8351837" cy="2335213"/>
        </p:xfrm>
        <a:graphic>
          <a:graphicData uri="http://schemas.openxmlformats.org/presentationml/2006/ole">
            <mc:AlternateContent xmlns:mc="http://schemas.openxmlformats.org/markup-compatibility/2006">
              <mc:Choice xmlns:v="urn:schemas-microsoft-com:vml" Requires="v">
                <p:oleObj spid="_x0000_s166946" name="Visio" r:id="rId3" imgW="7450920" imgH="1677240" progId="Visio.Drawing.11">
                  <p:embed/>
                </p:oleObj>
              </mc:Choice>
              <mc:Fallback>
                <p:oleObj name="Visio" r:id="rId3" imgW="7450920" imgH="1677240" progId="Visio.Drawing.11">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902075"/>
                        <a:ext cx="8351837" cy="2335213"/>
                      </a:xfrm>
                      <a:prstGeom prst="rect">
                        <a:avLst/>
                      </a:prstGeom>
                      <a:solidFill>
                        <a:schemeClr val="bg1"/>
                      </a:solidFill>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7"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b="1"/>
              <a:t>Tank Devresi</a:t>
            </a:r>
            <a:endParaRPr lang="tr-TR" sz="2000"/>
          </a:p>
          <a:p>
            <a:pPr marL="87313" indent="3175">
              <a:buFont typeface="Arial" charset="0"/>
              <a:buNone/>
            </a:pPr>
            <a:r>
              <a:rPr lang="tr-TR" sz="2000"/>
              <a:t>Bobinler aşağıdaki şekilde görüldüğü gibi kondansatörlerle paralel bağlanmak suretiyle tank devresini oluştururlar. Bu devre iletişim sistemlerinde frekans seçimi sağlamaktadır. Tank devresi belli bir frekans aralığındaki sinyalleri seçerken diğer frekanstaki sinyalleri engeller. Yani dar band geçiren filtre görevi görür. Bu devreler genelde radyolarda ve televizyonlarda kullanılır.</a:t>
            </a:r>
          </a:p>
        </p:txBody>
      </p:sp>
      <p:sp>
        <p:nvSpPr>
          <p:cNvPr id="167969"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BOBİN UYGULAMALARI</a:t>
            </a:r>
            <a:r>
              <a:rPr lang="tr-TR"/>
              <a:t> </a:t>
            </a:r>
          </a:p>
        </p:txBody>
      </p:sp>
      <p:sp>
        <p:nvSpPr>
          <p:cNvPr id="167970"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7971"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7972"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7973"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7974"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7975" name="Rectangle 46"/>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7976" name="Rectangle 50"/>
          <p:cNvSpPr>
            <a:spLocks noChangeArrowheads="1"/>
          </p:cNvSpPr>
          <p:nvPr/>
        </p:nvSpPr>
        <p:spPr bwMode="auto">
          <a:xfrm>
            <a:off x="0" y="2598738"/>
            <a:ext cx="184150" cy="366712"/>
          </a:xfrm>
          <a:prstGeom prst="rect">
            <a:avLst/>
          </a:prstGeom>
          <a:noFill/>
          <a:ln w="9525">
            <a:noFill/>
            <a:miter lim="800000"/>
            <a:headEnd/>
            <a:tailEnd/>
          </a:ln>
        </p:spPr>
        <p:txBody>
          <a:bodyPr wrap="none" anchor="ctr">
            <a:spAutoFit/>
          </a:bodyPr>
          <a:lstStyle/>
          <a:p>
            <a:endParaRPr lang="tr-TR"/>
          </a:p>
        </p:txBody>
      </p:sp>
      <p:sp>
        <p:nvSpPr>
          <p:cNvPr id="167977"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7978"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7979"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7980"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7981"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7982"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7983" name="Rectangle 18"/>
          <p:cNvSpPr>
            <a:spLocks noChangeArrowheads="1"/>
          </p:cNvSpPr>
          <p:nvPr/>
        </p:nvSpPr>
        <p:spPr bwMode="auto">
          <a:xfrm>
            <a:off x="1116013" y="2492375"/>
            <a:ext cx="9144000" cy="0"/>
          </a:xfrm>
          <a:prstGeom prst="rect">
            <a:avLst/>
          </a:prstGeom>
          <a:noFill/>
          <a:ln w="9525">
            <a:noFill/>
            <a:miter lim="800000"/>
            <a:headEnd/>
            <a:tailEnd/>
          </a:ln>
        </p:spPr>
        <p:txBody>
          <a:bodyPr wrap="none" anchor="ctr">
            <a:spAutoFit/>
          </a:bodyPr>
          <a:lstStyle/>
          <a:p>
            <a:endParaRPr lang="tr-TR"/>
          </a:p>
        </p:txBody>
      </p:sp>
      <p:sp>
        <p:nvSpPr>
          <p:cNvPr id="167984" name="Rectangle 1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7985"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167986" name="Rectangle 21"/>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sp>
        <p:nvSpPr>
          <p:cNvPr id="167987" name="Rectangle 22"/>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tr-TR"/>
          </a:p>
        </p:txBody>
      </p:sp>
      <p:sp>
        <p:nvSpPr>
          <p:cNvPr id="167988" name="Rectangle 23"/>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tr-TR"/>
          </a:p>
        </p:txBody>
      </p:sp>
      <p:sp>
        <p:nvSpPr>
          <p:cNvPr id="167989" name="Rectangle 24"/>
          <p:cNvSpPr>
            <a:spLocks noChangeArrowheads="1"/>
          </p:cNvSpPr>
          <p:nvPr/>
        </p:nvSpPr>
        <p:spPr bwMode="auto">
          <a:xfrm>
            <a:off x="0" y="3057525"/>
            <a:ext cx="9144000" cy="0"/>
          </a:xfrm>
          <a:prstGeom prst="rect">
            <a:avLst/>
          </a:prstGeom>
          <a:noFill/>
          <a:ln w="9525">
            <a:noFill/>
            <a:miter lim="800000"/>
            <a:headEnd/>
            <a:tailEnd/>
          </a:ln>
        </p:spPr>
        <p:txBody>
          <a:bodyPr wrap="none" anchor="ctr">
            <a:spAutoFit/>
          </a:bodyPr>
          <a:lstStyle/>
          <a:p>
            <a:endParaRPr lang="tr-TR"/>
          </a:p>
        </p:txBody>
      </p:sp>
      <p:sp>
        <p:nvSpPr>
          <p:cNvPr id="167990" name="Rectangle 25"/>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167991" name="Rectangle 26"/>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7992" name="Rectangle 27"/>
          <p:cNvSpPr>
            <a:spLocks noChangeArrowheads="1"/>
          </p:cNvSpPr>
          <p:nvPr/>
        </p:nvSpPr>
        <p:spPr bwMode="auto">
          <a:xfrm>
            <a:off x="0" y="2233613"/>
            <a:ext cx="9144000" cy="0"/>
          </a:xfrm>
          <a:prstGeom prst="rect">
            <a:avLst/>
          </a:prstGeom>
          <a:noFill/>
          <a:ln w="9525">
            <a:noFill/>
            <a:miter lim="800000"/>
            <a:headEnd/>
            <a:tailEnd/>
          </a:ln>
        </p:spPr>
        <p:txBody>
          <a:bodyPr wrap="none" anchor="ctr">
            <a:spAutoFit/>
          </a:bodyPr>
          <a:lstStyle/>
          <a:p>
            <a:endParaRPr lang="tr-TR"/>
          </a:p>
        </p:txBody>
      </p:sp>
      <p:sp>
        <p:nvSpPr>
          <p:cNvPr id="167993" name="Rectangle 28"/>
          <p:cNvSpPr>
            <a:spLocks noChangeArrowheads="1"/>
          </p:cNvSpPr>
          <p:nvPr/>
        </p:nvSpPr>
        <p:spPr bwMode="auto">
          <a:xfrm>
            <a:off x="0" y="2662238"/>
            <a:ext cx="9144000" cy="0"/>
          </a:xfrm>
          <a:prstGeom prst="rect">
            <a:avLst/>
          </a:prstGeom>
          <a:noFill/>
          <a:ln w="9525">
            <a:noFill/>
            <a:miter lim="800000"/>
            <a:headEnd/>
            <a:tailEnd/>
          </a:ln>
        </p:spPr>
        <p:txBody>
          <a:bodyPr wrap="none" anchor="ctr">
            <a:spAutoFit/>
          </a:bodyPr>
          <a:lstStyle/>
          <a:p>
            <a:endParaRPr lang="tr-TR"/>
          </a:p>
        </p:txBody>
      </p:sp>
      <p:sp>
        <p:nvSpPr>
          <p:cNvPr id="167994" name="Rectangle 31"/>
          <p:cNvSpPr>
            <a:spLocks noChangeArrowheads="1"/>
          </p:cNvSpPr>
          <p:nvPr/>
        </p:nvSpPr>
        <p:spPr bwMode="auto">
          <a:xfrm>
            <a:off x="0" y="28527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67966" name="Object 30"/>
          <p:cNvGraphicFramePr>
            <a:graphicFrameLocks noChangeAspect="1"/>
          </p:cNvGraphicFramePr>
          <p:nvPr/>
        </p:nvGraphicFramePr>
        <p:xfrm>
          <a:off x="2484438" y="3284538"/>
          <a:ext cx="3168650" cy="2216150"/>
        </p:xfrm>
        <a:graphic>
          <a:graphicData uri="http://schemas.openxmlformats.org/presentationml/2006/ole">
            <mc:AlternateContent xmlns:mc="http://schemas.openxmlformats.org/markup-compatibility/2006">
              <mc:Choice xmlns:v="urn:schemas-microsoft-com:vml" Requires="v">
                <p:oleObj spid="_x0000_s167972" name="Visio" r:id="rId3" imgW="1542960" imgH="1087920" progId="Visio.Drawing.11">
                  <p:embed/>
                </p:oleObj>
              </mc:Choice>
              <mc:Fallback>
                <p:oleObj name="Visio" r:id="rId3" imgW="1542960" imgH="1087920" progId="Visio.Drawing.11">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284538"/>
                        <a:ext cx="3168650" cy="221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1 Başlık"/>
          <p:cNvSpPr>
            <a:spLocks noGrp="1"/>
          </p:cNvSpPr>
          <p:nvPr>
            <p:ph type="title" idx="4294967295"/>
          </p:nvPr>
        </p:nvSpPr>
        <p:spPr>
          <a:xfrm>
            <a:off x="0" y="260350"/>
            <a:ext cx="8589963" cy="777875"/>
          </a:xfrm>
        </p:spPr>
        <p:txBody>
          <a:bodyPr/>
          <a:lstStyle/>
          <a:p>
            <a:pPr algn="l" eaLnBrk="1" hangingPunct="1"/>
            <a:r>
              <a:rPr lang="tr-TR" sz="3000" b="1"/>
              <a:t>  </a:t>
            </a:r>
            <a:r>
              <a:rPr lang="tr-TR" sz="3000" b="1">
                <a:latin typeface="Arial" charset="0"/>
              </a:rPr>
              <a:t>ÖZET</a:t>
            </a:r>
            <a:r>
              <a:rPr lang="tr-TR"/>
              <a:t> </a:t>
            </a:r>
          </a:p>
        </p:txBody>
      </p:sp>
      <p:sp>
        <p:nvSpPr>
          <p:cNvPr id="171010" name="2 İçerik Yer Tutucusu"/>
          <p:cNvSpPr>
            <a:spLocks noGrp="1"/>
          </p:cNvSpPr>
          <p:nvPr>
            <p:ph idx="4294967295"/>
          </p:nvPr>
        </p:nvSpPr>
        <p:spPr>
          <a:xfrm>
            <a:off x="0" y="1052513"/>
            <a:ext cx="8713788" cy="5172075"/>
          </a:xfrm>
        </p:spPr>
        <p:txBody>
          <a:bodyPr/>
          <a:lstStyle/>
          <a:p>
            <a:pPr marL="3175" indent="-3175" algn="just" eaLnBrk="1" hangingPunct="1">
              <a:buFont typeface="Arial" charset="0"/>
              <a:buNone/>
            </a:pPr>
            <a:r>
              <a:rPr lang="tr-TR" sz="2200"/>
              <a:t>Bu derste bobin hakkında bilgi verilmiştir.</a:t>
            </a:r>
          </a:p>
          <a:p>
            <a:pPr marL="3175" indent="-3175" algn="just" eaLnBrk="1" hangingPunct="1">
              <a:buFont typeface="Arial" charset="0"/>
              <a:buNone/>
            </a:pPr>
            <a:r>
              <a:rPr lang="tr-TR" sz="2200"/>
              <a:t>Bobin silindir üzerine sarılmış ve dışı izole edilmiş iletken telden oluşur. Bu yüzden gerçek bobin, telin özdirencinden dolayı bir omik dirence de sahiptir. DC’de bobin; elektrikte motor, elektromıknatıs, röle, elektronikte ise filtre ve regüle devrelerinde kullanılır. Bobinin DC’de dar bir kullanım alanı vardır. AC’de daha geniş bir kullanım alanı vardır. DC akımda bobin çok küçük bir direnç gösterse de kısa devre özelliği gösterir AC akıma ise zorluk gösterir. </a:t>
            </a:r>
          </a:p>
        </p:txBody>
      </p:sp>
      <p:sp>
        <p:nvSpPr>
          <p:cNvPr id="171012"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71013"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1014"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1015"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101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71017" name="Rectangle 10"/>
          <p:cNvSpPr>
            <a:spLocks noChangeArrowheads="1"/>
          </p:cNvSpPr>
          <p:nvPr/>
        </p:nvSpPr>
        <p:spPr bwMode="auto">
          <a:xfrm>
            <a:off x="971550" y="11969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1018"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71019"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171020"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71021"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71022"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171023"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171024"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71025"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171026"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71027"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171028"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71029"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71030"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71031"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71032"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171033"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71034"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171035"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171036"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171037"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71038"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171039"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3275856" y="1323724"/>
            <a:ext cx="2087463" cy="791369"/>
          </a:xfrm>
        </p:spPr>
        <p:txBody>
          <a:bodyPr/>
          <a:lstStyle/>
          <a:p>
            <a:pPr eaLnBrk="1" hangingPunct="1"/>
            <a:r>
              <a:rPr lang="tr-TR" b="1" dirty="0"/>
              <a:t>BÖLÜM 8</a:t>
            </a:r>
          </a:p>
        </p:txBody>
      </p:sp>
      <p:sp>
        <p:nvSpPr>
          <p:cNvPr id="14338" name="2 İçerik Yer Tutucusu"/>
          <p:cNvSpPr>
            <a:spLocks noGrp="1"/>
          </p:cNvSpPr>
          <p:nvPr>
            <p:ph idx="1"/>
          </p:nvPr>
        </p:nvSpPr>
        <p:spPr>
          <a:xfrm>
            <a:off x="683568" y="1196752"/>
            <a:ext cx="6984776" cy="3698558"/>
          </a:xfrm>
        </p:spPr>
        <p:txBody>
          <a:bodyPr/>
          <a:lstStyle/>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r>
              <a:rPr lang="tr-TR" sz="4400" b="1" dirty="0">
                <a:latin typeface="Arial" charset="0"/>
              </a:rPr>
              <a:t>BOBİN</a:t>
            </a:r>
          </a:p>
          <a:p>
            <a:pPr marL="179388" indent="-88900" algn="just" eaLnBrk="1" hangingPunct="1">
              <a:buFont typeface="Arial" charset="0"/>
              <a:buNone/>
            </a:pPr>
            <a:r>
              <a:rPr lang="tr-TR" sz="2800" dirty="0"/>
              <a:t>	</a:t>
            </a:r>
          </a:p>
          <a:p>
            <a:pPr marL="179388" indent="-88900" algn="just" eaLnBrk="1" hangingPunct="1">
              <a:buFont typeface="Arial" charset="0"/>
              <a:buNone/>
            </a:pPr>
            <a:r>
              <a:rPr lang="tr-TR" sz="2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3" name="2 İçerik Yer Tutucusu"/>
          <p:cNvSpPr>
            <a:spLocks noGrp="1"/>
          </p:cNvSpPr>
          <p:nvPr>
            <p:ph idx="4294967295"/>
          </p:nvPr>
        </p:nvSpPr>
        <p:spPr>
          <a:xfrm>
            <a:off x="0" y="981075"/>
            <a:ext cx="8856663" cy="5543550"/>
          </a:xfrm>
        </p:spPr>
        <p:txBody>
          <a:bodyPr/>
          <a:lstStyle/>
          <a:p>
            <a:pPr marL="87313" indent="3175" algn="just" eaLnBrk="1" hangingPunct="1">
              <a:buFont typeface="Arial" charset="0"/>
              <a:buNone/>
            </a:pPr>
            <a:r>
              <a:rPr lang="tr-TR" sz="2000"/>
              <a:t>Bobin silindir üzerine sarılmış ve dışı izole edilmiş iletken telden oluşur. Bu yüzden gerçek bobin, telin özdirencinden dolayı bir omik dirence de sahiptir. DC’de bobin; elektrikte motor, elektromıknatıs, röle, elektronikte ise filtre ve regüle devrelerinde kullanılır. Bobinin DC’de dar bir kullanım alanı vardır. AC’de daha geniş bir kullanım alanı vardır. DC akımda bobin çok küçük bir direnç gösterse de kısa devre özelliği gösterir AC akıma ise zorluk gösterir. Aşağıdaki şekillerde değişik türde bobin resimleri vardır.</a:t>
            </a:r>
          </a:p>
        </p:txBody>
      </p:sp>
      <p:sp>
        <p:nvSpPr>
          <p:cNvPr id="15385"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BOBİN</a:t>
            </a:r>
            <a:endParaRPr lang="tr-TR"/>
          </a:p>
        </p:txBody>
      </p:sp>
      <p:sp>
        <p:nvSpPr>
          <p:cNvPr id="1538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538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5388"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538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5390"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5391"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392"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393"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pic>
        <p:nvPicPr>
          <p:cNvPr id="15394" name="Picture 19"/>
          <p:cNvPicPr>
            <a:picLocks noChangeAspect="1" noChangeArrowheads="1"/>
          </p:cNvPicPr>
          <p:nvPr/>
        </p:nvPicPr>
        <p:blipFill>
          <a:blip r:embed="rId3"/>
          <a:srcRect t="8417" b="6261"/>
          <a:stretch>
            <a:fillRect/>
          </a:stretch>
        </p:blipFill>
        <p:spPr bwMode="auto">
          <a:xfrm>
            <a:off x="611188" y="4292600"/>
            <a:ext cx="2060575" cy="2089150"/>
          </a:xfrm>
          <a:prstGeom prst="rect">
            <a:avLst/>
          </a:prstGeom>
          <a:noFill/>
          <a:ln w="9525">
            <a:noFill/>
            <a:miter lim="800000"/>
            <a:headEnd/>
            <a:tailEnd/>
          </a:ln>
        </p:spPr>
      </p:pic>
      <p:pic>
        <p:nvPicPr>
          <p:cNvPr id="15395" name="Picture 20"/>
          <p:cNvPicPr>
            <a:picLocks noChangeAspect="1" noChangeArrowheads="1"/>
          </p:cNvPicPr>
          <p:nvPr/>
        </p:nvPicPr>
        <p:blipFill>
          <a:blip r:embed="rId4"/>
          <a:srcRect/>
          <a:stretch>
            <a:fillRect/>
          </a:stretch>
        </p:blipFill>
        <p:spPr bwMode="auto">
          <a:xfrm>
            <a:off x="3635375" y="4221163"/>
            <a:ext cx="1982788" cy="2160587"/>
          </a:xfrm>
          <a:prstGeom prst="rect">
            <a:avLst/>
          </a:prstGeom>
          <a:noFill/>
          <a:ln w="9525">
            <a:noFill/>
            <a:miter lim="800000"/>
            <a:headEnd/>
            <a:tailEnd/>
          </a:ln>
        </p:spPr>
      </p:pic>
      <p:pic>
        <p:nvPicPr>
          <p:cNvPr id="15396" name="Picture 21"/>
          <p:cNvPicPr>
            <a:picLocks noChangeAspect="1" noChangeArrowheads="1"/>
          </p:cNvPicPr>
          <p:nvPr/>
        </p:nvPicPr>
        <p:blipFill>
          <a:blip r:embed="rId5"/>
          <a:srcRect/>
          <a:stretch>
            <a:fillRect/>
          </a:stretch>
        </p:blipFill>
        <p:spPr bwMode="auto">
          <a:xfrm>
            <a:off x="6732588" y="4221163"/>
            <a:ext cx="1744662" cy="2160587"/>
          </a:xfrm>
          <a:prstGeom prst="rect">
            <a:avLst/>
          </a:prstGeom>
          <a:noFill/>
          <a:ln w="9525">
            <a:noFill/>
            <a:miter lim="800000"/>
            <a:headEnd/>
            <a:tailEnd/>
          </a:ln>
        </p:spPr>
      </p:pic>
      <p:sp>
        <p:nvSpPr>
          <p:cNvPr id="15397"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5382" name="Object 22"/>
          <p:cNvGraphicFramePr>
            <a:graphicFrameLocks noChangeAspect="1"/>
          </p:cNvGraphicFramePr>
          <p:nvPr/>
        </p:nvGraphicFramePr>
        <p:xfrm>
          <a:off x="3563938" y="3009900"/>
          <a:ext cx="1728787" cy="784225"/>
        </p:xfrm>
        <a:graphic>
          <a:graphicData uri="http://schemas.openxmlformats.org/presentationml/2006/ole">
            <mc:AlternateContent xmlns:mc="http://schemas.openxmlformats.org/markup-compatibility/2006">
              <mc:Choice xmlns:v="urn:schemas-microsoft-com:vml" Requires="v">
                <p:oleObj spid="_x0000_s15388" name="Visio" r:id="rId6" imgW="2151360" imgH="832680" progId="Visio.Drawing.11">
                  <p:embed/>
                </p:oleObj>
              </mc:Choice>
              <mc:Fallback>
                <p:oleObj name="Visio" r:id="rId6" imgW="2151360" imgH="832680" progId="Visio.Drawing.11">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t="-15996"/>
                      <a:stretch>
                        <a:fillRect/>
                      </a:stretch>
                    </p:blipFill>
                    <p:spPr bwMode="auto">
                      <a:xfrm>
                        <a:off x="3563938" y="3009900"/>
                        <a:ext cx="1728787" cy="784225"/>
                      </a:xfrm>
                      <a:prstGeom prst="rect">
                        <a:avLst/>
                      </a:prstGeom>
                      <a:solidFill>
                        <a:schemeClr val="bg1"/>
                      </a:solidFill>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3" name="2 İçerik Yer Tutucusu"/>
          <p:cNvSpPr>
            <a:spLocks noGrp="1"/>
          </p:cNvSpPr>
          <p:nvPr>
            <p:ph idx="4294967295"/>
          </p:nvPr>
        </p:nvSpPr>
        <p:spPr>
          <a:xfrm>
            <a:off x="0" y="981075"/>
            <a:ext cx="8856663" cy="5543550"/>
          </a:xfrm>
        </p:spPr>
        <p:txBody>
          <a:bodyPr/>
          <a:lstStyle/>
          <a:p>
            <a:pPr marL="87313" indent="3175" algn="just" eaLnBrk="1" hangingPunct="1">
              <a:buFont typeface="Arial" charset="0"/>
              <a:buNone/>
            </a:pPr>
            <a:r>
              <a:rPr lang="tr-TR" sz="2000"/>
              <a:t>Aşağıdaki şekilde olduğu gibi dış yüzeyi yalıtılmış iletken bir telin halka şeklinde sarılması bobini oluşturur. Bobin içinden bir akım geçtiği zaman bir manyetik alan oluşturur. Her bir sarımdaki manyetik kuvvet çizgileri bir sonraki sarımdaki manyetik kuvvet çizgilerini arttırır. Böylelikle kuvvetli bir manyetik alan meydana gelir. Toplam manyetik alanın yönü N ve S kutuplarını meydana getirir. </a:t>
            </a:r>
          </a:p>
        </p:txBody>
      </p:sp>
      <p:sp>
        <p:nvSpPr>
          <p:cNvPr id="157715"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1. BOBİN</a:t>
            </a:r>
            <a:endParaRPr lang="tr-TR"/>
          </a:p>
        </p:txBody>
      </p:sp>
      <p:sp>
        <p:nvSpPr>
          <p:cNvPr id="15771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5771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57718"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5771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57720"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57721"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7722"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7723"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157724" name="Rectangle 17"/>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graphicFrame>
        <p:nvGraphicFramePr>
          <p:cNvPr id="157712" name="Object 16"/>
          <p:cNvGraphicFramePr>
            <a:graphicFrameLocks noChangeAspect="1"/>
          </p:cNvGraphicFramePr>
          <p:nvPr/>
        </p:nvGraphicFramePr>
        <p:xfrm>
          <a:off x="1619250" y="2627313"/>
          <a:ext cx="5545138" cy="3938587"/>
        </p:xfrm>
        <a:graphic>
          <a:graphicData uri="http://schemas.openxmlformats.org/presentationml/2006/ole">
            <mc:AlternateContent xmlns:mc="http://schemas.openxmlformats.org/markup-compatibility/2006">
              <mc:Choice xmlns:v="urn:schemas-microsoft-com:vml" Requires="v">
                <p:oleObj spid="_x0000_s157718" name="Visio" r:id="rId3" imgW="4784760" imgH="3670560" progId="Visio.Drawing.11">
                  <p:embed/>
                </p:oleObj>
              </mc:Choice>
              <mc:Fallback>
                <p:oleObj name="Visio" r:id="rId3" imgW="4784760" imgH="3670560" progId="Visio.Drawing.11">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627313"/>
                        <a:ext cx="5545138" cy="3938587"/>
                      </a:xfrm>
                      <a:prstGeom prst="rect">
                        <a:avLst/>
                      </a:prstGeom>
                      <a:solidFill>
                        <a:schemeClr val="bg1"/>
                      </a:solidFill>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62"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dirty="0"/>
              <a:t>Bobin, içinden geçen akımın etkisiyle meydana gelen manyetik alan içinde enerji depolar. Depoladığı enerji aşağıdaki formülle </a:t>
            </a:r>
            <a:r>
              <a:rPr lang="tr-TR" sz="2000" dirty="0" err="1"/>
              <a:t>gösterilir.</a:t>
            </a:r>
            <a:r>
              <a:rPr lang="tr-TR" sz="2000" b="1" dirty="0" err="1"/>
              <a:t>W</a:t>
            </a:r>
            <a:r>
              <a:rPr lang="tr-TR" sz="2000" b="1" dirty="0"/>
              <a:t> :</a:t>
            </a:r>
            <a:r>
              <a:rPr lang="tr-TR" sz="2000" dirty="0"/>
              <a:t> Depolanan enerji (</a:t>
            </a:r>
            <a:r>
              <a:rPr lang="tr-TR" sz="2000" dirty="0" err="1"/>
              <a:t>Joule</a:t>
            </a:r>
            <a:r>
              <a:rPr lang="tr-TR" sz="2000" dirty="0"/>
              <a:t>)</a:t>
            </a:r>
            <a:endParaRPr lang="tr-TR" sz="2000" b="1" dirty="0"/>
          </a:p>
          <a:p>
            <a:pPr marL="87313" indent="3175">
              <a:buFont typeface="Arial" charset="0"/>
              <a:buNone/>
            </a:pPr>
            <a:r>
              <a:rPr lang="tr-TR" sz="2000" b="1" dirty="0"/>
              <a:t>				I  :</a:t>
            </a:r>
            <a:r>
              <a:rPr lang="tr-TR" sz="2000" dirty="0"/>
              <a:t> Bobinden geçen akım (Amper)</a:t>
            </a:r>
            <a:endParaRPr lang="tr-TR" sz="2000" b="1" dirty="0"/>
          </a:p>
          <a:p>
            <a:pPr marL="87313" indent="3175">
              <a:buFont typeface="Arial" charset="0"/>
              <a:buNone/>
            </a:pPr>
            <a:r>
              <a:rPr lang="tr-TR" sz="2000" b="1" dirty="0"/>
              <a:t>				L :</a:t>
            </a:r>
            <a:r>
              <a:rPr lang="tr-TR" sz="2000" dirty="0"/>
              <a:t> Bobinin </a:t>
            </a:r>
            <a:r>
              <a:rPr lang="tr-TR" sz="2000" dirty="0" err="1"/>
              <a:t>endüktansı</a:t>
            </a:r>
            <a:r>
              <a:rPr lang="tr-TR" sz="2000" dirty="0"/>
              <a:t> (</a:t>
            </a:r>
            <a:r>
              <a:rPr lang="tr-TR" sz="2000" dirty="0" err="1"/>
              <a:t>Henri</a:t>
            </a:r>
            <a:r>
              <a:rPr lang="tr-TR" sz="2000" dirty="0"/>
              <a:t>)</a:t>
            </a:r>
          </a:p>
          <a:p>
            <a:pPr marL="87313" indent="3175">
              <a:buFont typeface="Arial" charset="0"/>
              <a:buNone/>
            </a:pPr>
            <a:r>
              <a:rPr lang="tr-TR" sz="2000" dirty="0"/>
              <a:t>Formülden de anlaşılacağı üzere depolanan enerji bobinden geçen akımın karesiyle ve bobinin </a:t>
            </a:r>
            <a:r>
              <a:rPr lang="tr-TR" sz="2000" dirty="0" err="1"/>
              <a:t>endüktansı</a:t>
            </a:r>
            <a:r>
              <a:rPr lang="tr-TR" sz="2000" dirty="0"/>
              <a:t> ile doğru orantılıdır.</a:t>
            </a:r>
            <a:endParaRPr lang="tr-TR" sz="2000" b="1" dirty="0"/>
          </a:p>
          <a:p>
            <a:pPr marL="87313" indent="3175">
              <a:buFont typeface="Arial" charset="0"/>
              <a:buNone/>
            </a:pPr>
            <a:endParaRPr lang="tr-TR" sz="2000" b="1" dirty="0"/>
          </a:p>
          <a:p>
            <a:pPr marL="87313" indent="3175">
              <a:buFont typeface="Arial" charset="0"/>
              <a:buNone/>
            </a:pPr>
            <a:r>
              <a:rPr lang="tr-TR" sz="2000" b="1" dirty="0"/>
              <a:t>ÖRNEK-1:</a:t>
            </a:r>
            <a:endParaRPr lang="tr-TR" sz="2000" dirty="0"/>
          </a:p>
          <a:p>
            <a:pPr marL="87313" indent="3175">
              <a:buFont typeface="Arial" charset="0"/>
              <a:buNone/>
            </a:pPr>
            <a:r>
              <a:rPr lang="tr-TR" sz="2000" dirty="0"/>
              <a:t>2mH’lik bir bobinden 2A akım geçiyor. Bobinde depolanan enerjiyi bulunuz.</a:t>
            </a:r>
          </a:p>
          <a:p>
            <a:pPr marL="87313" indent="3175">
              <a:buFont typeface="Arial" charset="0"/>
              <a:buNone/>
            </a:pPr>
            <a:endParaRPr lang="tr-TR" sz="2000" dirty="0"/>
          </a:p>
          <a:p>
            <a:pPr marL="87313" indent="3175">
              <a:buFont typeface="Arial" charset="0"/>
              <a:buNone/>
            </a:pPr>
            <a:r>
              <a:rPr lang="tr-TR" sz="2000" dirty="0"/>
              <a:t>ÇÖZÜM:</a:t>
            </a:r>
          </a:p>
          <a:p>
            <a:pPr marL="87313" indent="3175">
              <a:buFont typeface="Arial" charset="0"/>
              <a:buNone/>
            </a:pPr>
            <a:r>
              <a:rPr lang="tr-TR" sz="2000" dirty="0"/>
              <a:t>I : 2A 	</a:t>
            </a:r>
          </a:p>
          <a:p>
            <a:pPr marL="87313" indent="3175">
              <a:buFont typeface="Arial" charset="0"/>
              <a:buNone/>
            </a:pPr>
            <a:r>
              <a:rPr lang="tr-TR" sz="2000" dirty="0"/>
              <a:t>L: 2mH = 0,002H </a:t>
            </a:r>
          </a:p>
          <a:p>
            <a:pPr marL="87313" indent="3175">
              <a:buFont typeface="Arial" charset="0"/>
              <a:buNone/>
            </a:pPr>
            <a:r>
              <a:rPr lang="tr-TR" sz="2000" dirty="0"/>
              <a:t>W = ?</a:t>
            </a:r>
          </a:p>
        </p:txBody>
      </p:sp>
      <p:sp>
        <p:nvSpPr>
          <p:cNvPr id="159764"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2. BOBİNİN ENERJİLENMESİ</a:t>
            </a:r>
            <a:endParaRPr lang="tr-TR"/>
          </a:p>
        </p:txBody>
      </p:sp>
      <p:sp>
        <p:nvSpPr>
          <p:cNvPr id="159765"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59766"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59767"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59768"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59769"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59770"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9771"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9772"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159773"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59774"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59759" name="Object 15"/>
          <p:cNvGraphicFramePr>
            <a:graphicFrameLocks noChangeAspect="1"/>
          </p:cNvGraphicFramePr>
          <p:nvPr>
            <p:extLst>
              <p:ext uri="{D42A27DB-BD31-4B8C-83A1-F6EECF244321}">
                <p14:modId xmlns:p14="http://schemas.microsoft.com/office/powerpoint/2010/main" val="3335501683"/>
              </p:ext>
            </p:extLst>
          </p:nvPr>
        </p:nvGraphicFramePr>
        <p:xfrm>
          <a:off x="1259632" y="1633537"/>
          <a:ext cx="1366838" cy="820738"/>
        </p:xfrm>
        <a:graphic>
          <a:graphicData uri="http://schemas.openxmlformats.org/presentationml/2006/ole">
            <mc:AlternateContent xmlns:mc="http://schemas.openxmlformats.org/markup-compatibility/2006">
              <mc:Choice xmlns:v="urn:schemas-microsoft-com:vml" Requires="v">
                <p:oleObj spid="_x0000_s159772" name="Denklem" r:id="rId3" imgW="660113" imgH="393529" progId="Equation.3">
                  <p:embed/>
                </p:oleObj>
              </mc:Choice>
              <mc:Fallback>
                <p:oleObj name="Denklem" r:id="rId3" imgW="660113" imgH="393529"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633537"/>
                        <a:ext cx="1366838"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75" name="Rectangle 16"/>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59761" name="Object 17"/>
          <p:cNvGraphicFramePr>
            <a:graphicFrameLocks noChangeAspect="1"/>
          </p:cNvGraphicFramePr>
          <p:nvPr/>
        </p:nvGraphicFramePr>
        <p:xfrm>
          <a:off x="3059113" y="5300663"/>
          <a:ext cx="5113337" cy="893762"/>
        </p:xfrm>
        <a:graphic>
          <a:graphicData uri="http://schemas.openxmlformats.org/presentationml/2006/ole">
            <mc:AlternateContent xmlns:mc="http://schemas.openxmlformats.org/markup-compatibility/2006">
              <mc:Choice xmlns:v="urn:schemas-microsoft-com:vml" Requires="v">
                <p:oleObj spid="_x0000_s159773" name="Denklem" r:id="rId5" imgW="1727200" imgH="292100" progId="Equation.3">
                  <p:embed/>
                </p:oleObj>
              </mc:Choice>
              <mc:Fallback>
                <p:oleObj name="Denklem" r:id="rId5" imgW="1727200" imgH="29210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300663"/>
                        <a:ext cx="5113337"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55"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a:t>Bir bobinin endüktans değerinin belirlenmesinde önemli parametreler vardır. Bu parametreler nüvenin geçirgenliği, spir sayısı, nüve uzunluğu ve nüvenin kesit alanı. Bütün bu fiziksel parametreleri formül ile ifade edecek olursak.</a:t>
            </a:r>
          </a:p>
        </p:txBody>
      </p:sp>
      <p:sp>
        <p:nvSpPr>
          <p:cNvPr id="158757"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BOBİNİN FİZİKSEL KARAKTERİSTİKLERİ</a:t>
            </a:r>
            <a:r>
              <a:rPr lang="tr-TR" sz="3000">
                <a:latin typeface="Calibri" pitchFamily="34" charset="0"/>
              </a:rPr>
              <a:t> </a:t>
            </a:r>
          </a:p>
        </p:txBody>
      </p:sp>
      <p:sp>
        <p:nvSpPr>
          <p:cNvPr id="158758"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58759"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58760"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58761"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58762"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58763"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8764"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58765"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58766"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58767" name="Rectangle 28"/>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58768" name="Rectangle 30"/>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58769" name="Rectangle 32"/>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58751" name="Object 31"/>
          <p:cNvGraphicFramePr>
            <a:graphicFrameLocks noChangeAspect="1"/>
          </p:cNvGraphicFramePr>
          <p:nvPr/>
        </p:nvGraphicFramePr>
        <p:xfrm>
          <a:off x="1547813" y="2457450"/>
          <a:ext cx="1368425" cy="755650"/>
        </p:xfrm>
        <a:graphic>
          <a:graphicData uri="http://schemas.openxmlformats.org/presentationml/2006/ole">
            <mc:AlternateContent xmlns:mc="http://schemas.openxmlformats.org/markup-compatibility/2006">
              <mc:Choice xmlns:v="urn:schemas-microsoft-com:vml" Requires="v">
                <p:oleObj spid="_x0000_s158765" name="Denklem" r:id="rId3" imgW="761669" imgH="418918" progId="Equation.3">
                  <p:embed/>
                </p:oleObj>
              </mc:Choice>
              <mc:Fallback>
                <p:oleObj name="Denklem" r:id="rId3" imgW="761669" imgH="418918" progId="Equation.3">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457450"/>
                        <a:ext cx="136842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70" name="Rectangle 33"/>
          <p:cNvSpPr>
            <a:spLocks noChangeArrowheads="1"/>
          </p:cNvSpPr>
          <p:nvPr/>
        </p:nvSpPr>
        <p:spPr bwMode="auto">
          <a:xfrm>
            <a:off x="4140200" y="2035175"/>
            <a:ext cx="3744913" cy="1465263"/>
          </a:xfrm>
          <a:prstGeom prst="rect">
            <a:avLst/>
          </a:prstGeom>
          <a:noFill/>
          <a:ln w="9525">
            <a:noFill/>
            <a:miter lim="800000"/>
            <a:headEnd/>
            <a:tailEnd/>
          </a:ln>
        </p:spPr>
        <p:txBody>
          <a:bodyPr anchor="ctr">
            <a:spAutoFit/>
          </a:bodyPr>
          <a:lstStyle/>
          <a:p>
            <a:r>
              <a:rPr lang="tr-TR" b="1" i="1">
                <a:latin typeface="Calibri" pitchFamily="34" charset="0"/>
              </a:rPr>
              <a:t> L</a:t>
            </a:r>
            <a:r>
              <a:rPr lang="tr-TR">
                <a:latin typeface="Calibri" pitchFamily="34" charset="0"/>
              </a:rPr>
              <a:t> : Bobinin Endüktansı (Henri)</a:t>
            </a:r>
          </a:p>
          <a:p>
            <a:r>
              <a:rPr lang="tr-TR" b="1" i="1">
                <a:latin typeface="Calibri" pitchFamily="34" charset="0"/>
              </a:rPr>
              <a:t> N </a:t>
            </a:r>
            <a:r>
              <a:rPr lang="tr-TR">
                <a:latin typeface="Calibri" pitchFamily="34" charset="0"/>
              </a:rPr>
              <a:t>: Spir Sayısı</a:t>
            </a:r>
          </a:p>
          <a:p>
            <a:r>
              <a:rPr lang="tr-TR" b="1" i="1">
                <a:latin typeface="Calibri" pitchFamily="34" charset="0"/>
              </a:rPr>
              <a:t> </a:t>
            </a:r>
            <a:r>
              <a:rPr lang="tr-TR" b="1" i="1">
                <a:latin typeface="Calibri" pitchFamily="34" charset="0"/>
                <a:sym typeface="Symbol" pitchFamily="18" charset="2"/>
              </a:rPr>
              <a:t></a:t>
            </a:r>
            <a:r>
              <a:rPr lang="tr-TR">
                <a:latin typeface="Calibri" pitchFamily="34" charset="0"/>
              </a:rPr>
              <a:t> : Nüvenin Geçirgenliği (H/m)</a:t>
            </a:r>
            <a:endParaRPr lang="tr-TR" b="1" i="1">
              <a:latin typeface="Calibri" pitchFamily="34" charset="0"/>
              <a:sym typeface="Symbol" pitchFamily="18" charset="2"/>
            </a:endParaRPr>
          </a:p>
          <a:p>
            <a:r>
              <a:rPr lang="tr-TR" b="1" i="1">
                <a:latin typeface="Calibri" pitchFamily="34" charset="0"/>
                <a:sym typeface="Symbol" pitchFamily="18" charset="2"/>
              </a:rPr>
              <a:t> A </a:t>
            </a:r>
            <a:r>
              <a:rPr lang="tr-TR">
                <a:latin typeface="Calibri" pitchFamily="34" charset="0"/>
                <a:sym typeface="Symbol" pitchFamily="18" charset="2"/>
              </a:rPr>
              <a:t>: Nüvenin Kesit Alanı (m</a:t>
            </a:r>
            <a:r>
              <a:rPr lang="tr-TR" b="1" i="1" baseline="30000">
                <a:latin typeface="Calibri" pitchFamily="34" charset="0"/>
                <a:sym typeface="Symbol" pitchFamily="18" charset="2"/>
              </a:rPr>
              <a:t>2</a:t>
            </a:r>
            <a:r>
              <a:rPr lang="tr-TR" b="1" i="1">
                <a:latin typeface="Calibri" pitchFamily="34" charset="0"/>
                <a:sym typeface="Symbol" pitchFamily="18" charset="2"/>
              </a:rPr>
              <a:t>)</a:t>
            </a:r>
          </a:p>
          <a:p>
            <a:r>
              <a:rPr lang="tr-TR" b="1" i="1">
                <a:latin typeface="Calibri" pitchFamily="34" charset="0"/>
                <a:sym typeface="Symbol" pitchFamily="18" charset="2"/>
              </a:rPr>
              <a:t> l</a:t>
            </a:r>
            <a:r>
              <a:rPr lang="tr-TR">
                <a:latin typeface="Calibri" pitchFamily="34" charset="0"/>
                <a:sym typeface="Symbol" pitchFamily="18" charset="2"/>
              </a:rPr>
              <a:t>  :</a:t>
            </a:r>
            <a:r>
              <a:rPr lang="tr-TR" b="1" i="1">
                <a:latin typeface="Calibri" pitchFamily="34" charset="0"/>
                <a:sym typeface="Symbol" pitchFamily="18" charset="2"/>
              </a:rPr>
              <a:t> </a:t>
            </a:r>
            <a:r>
              <a:rPr lang="tr-TR">
                <a:latin typeface="Calibri" pitchFamily="34" charset="0"/>
                <a:sym typeface="Symbol" pitchFamily="18" charset="2"/>
              </a:rPr>
              <a:t>Nüvenin Uzunluğu (m)</a:t>
            </a:r>
          </a:p>
        </p:txBody>
      </p:sp>
      <p:sp>
        <p:nvSpPr>
          <p:cNvPr id="158771" name="Rectangle 35"/>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58754" name="Object 34"/>
          <p:cNvGraphicFramePr>
            <a:graphicFrameLocks noChangeAspect="1"/>
          </p:cNvGraphicFramePr>
          <p:nvPr/>
        </p:nvGraphicFramePr>
        <p:xfrm>
          <a:off x="1403350" y="3789363"/>
          <a:ext cx="6481763" cy="2665412"/>
        </p:xfrm>
        <a:graphic>
          <a:graphicData uri="http://schemas.openxmlformats.org/presentationml/2006/ole">
            <mc:AlternateContent xmlns:mc="http://schemas.openxmlformats.org/markup-compatibility/2006">
              <mc:Choice xmlns:v="urn:schemas-microsoft-com:vml" Requires="v">
                <p:oleObj spid="_x0000_s158766" name="Visio" r:id="rId5" imgW="6286680" imgH="3000240" progId="Visio.Drawing.11">
                  <p:embed/>
                </p:oleObj>
              </mc:Choice>
              <mc:Fallback>
                <p:oleObj name="Visio" r:id="rId5" imgW="6286680" imgH="3000240" progId="Visio.Drawing.11">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t="5054" b="4691"/>
                      <a:stretch>
                        <a:fillRect/>
                      </a:stretch>
                    </p:blipFill>
                    <p:spPr bwMode="auto">
                      <a:xfrm>
                        <a:off x="1403350" y="3789363"/>
                        <a:ext cx="6481763" cy="2665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72" name="AutoShape 37"/>
          <p:cNvSpPr>
            <a:spLocks noChangeArrowheads="1"/>
          </p:cNvSpPr>
          <p:nvPr/>
        </p:nvSpPr>
        <p:spPr bwMode="auto">
          <a:xfrm>
            <a:off x="3276600" y="2708275"/>
            <a:ext cx="571500" cy="228600"/>
          </a:xfrm>
          <a:prstGeom prst="rightArrow">
            <a:avLst>
              <a:gd name="adj1" fmla="val 50000"/>
              <a:gd name="adj2" fmla="val 62500"/>
            </a:avLst>
          </a:prstGeom>
          <a:solidFill>
            <a:srgbClr val="FFFFFF"/>
          </a:solidFill>
          <a:ln w="9525">
            <a:solidFill>
              <a:srgbClr val="000000"/>
            </a:solidFill>
            <a:prstDash val="sysDot"/>
            <a:miter lim="800000"/>
            <a:headEnd/>
            <a:tailEnd/>
          </a:ln>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93"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b="1"/>
              <a:t>ÖRNEK-2:</a:t>
            </a:r>
            <a:endParaRPr lang="tr-TR" sz="2000"/>
          </a:p>
          <a:p>
            <a:pPr marL="87313" indent="3175">
              <a:buFont typeface="Arial" charset="0"/>
              <a:buNone/>
            </a:pPr>
            <a:r>
              <a:rPr lang="tr-TR" sz="2000"/>
              <a:t>Nüve uzunluğu 1,5cm, Spir sayısı 350, Nüve kesit çapı 0,5cm ve nüve geçirgenliği 0,25x10-3 H/m olan bir bobinin endüktansı nedir?</a:t>
            </a:r>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r>
              <a:rPr lang="tr-TR" sz="2000"/>
              <a:t>ÇÖZÜM:</a:t>
            </a:r>
          </a:p>
          <a:p>
            <a:pPr marL="87313" indent="3175">
              <a:buFont typeface="Arial" charset="0"/>
              <a:buNone/>
            </a:pPr>
            <a:r>
              <a:rPr lang="tr-TR" sz="2000"/>
              <a:t>A = </a:t>
            </a:r>
            <a:r>
              <a:rPr lang="tr-TR" sz="2000">
                <a:sym typeface="Symbol" pitchFamily="18" charset="2"/>
              </a:rPr>
              <a:t></a:t>
            </a:r>
            <a:r>
              <a:rPr lang="tr-TR" sz="2000"/>
              <a:t>r2 = </a:t>
            </a:r>
            <a:r>
              <a:rPr lang="tr-TR" sz="2000">
                <a:sym typeface="Symbol" pitchFamily="18" charset="2"/>
              </a:rPr>
              <a:t></a:t>
            </a:r>
            <a:r>
              <a:rPr lang="tr-TR" sz="2000"/>
              <a:t>.(0,25x10-2)2 = 1,96x10-5 m2</a:t>
            </a:r>
            <a:endParaRPr lang="tr-TR" sz="2000">
              <a:sym typeface="Symbol" pitchFamily="18" charset="2"/>
            </a:endParaRPr>
          </a:p>
          <a:p>
            <a:pPr marL="87313" indent="3175">
              <a:buFont typeface="Arial" charset="0"/>
              <a:buNone/>
            </a:pPr>
            <a:r>
              <a:rPr lang="tr-TR" sz="2000"/>
              <a:t>N = 350 spir</a:t>
            </a:r>
          </a:p>
          <a:p>
            <a:pPr marL="87313" indent="3175">
              <a:buFont typeface="Arial" charset="0"/>
              <a:buNone/>
            </a:pPr>
            <a:r>
              <a:rPr lang="tr-TR" sz="2000"/>
              <a:t> l = 1,5cm = 0,015m</a:t>
            </a:r>
          </a:p>
          <a:p>
            <a:pPr marL="87313" indent="3175">
              <a:buFont typeface="Arial" charset="0"/>
              <a:buNone/>
            </a:pPr>
            <a:r>
              <a:rPr lang="tr-TR" sz="2000">
                <a:sym typeface="Symbol" pitchFamily="18" charset="2"/>
              </a:rPr>
              <a:t></a:t>
            </a:r>
            <a:r>
              <a:rPr lang="tr-TR" sz="2000"/>
              <a:t> = 0,25x10-3 H/m</a:t>
            </a:r>
          </a:p>
        </p:txBody>
      </p:sp>
      <p:sp>
        <p:nvSpPr>
          <p:cNvPr id="160795"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3. BOBİNİN FİZİKSEL KARAKTERİSTİKLERİ</a:t>
            </a:r>
            <a:r>
              <a:rPr lang="tr-TR" sz="3000">
                <a:latin typeface="Calibri" pitchFamily="34" charset="0"/>
              </a:rPr>
              <a:t> </a:t>
            </a:r>
          </a:p>
        </p:txBody>
      </p:sp>
      <p:sp>
        <p:nvSpPr>
          <p:cNvPr id="16079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0797"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0798"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079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0800"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0801"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0802"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0803"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0804"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0805"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0806"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0807"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0808" name="Rectangle 19"/>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0809" name="Rectangle 23"/>
          <p:cNvSpPr>
            <a:spLocks noChangeArrowheads="1"/>
          </p:cNvSpPr>
          <p:nvPr/>
        </p:nvSpPr>
        <p:spPr bwMode="auto">
          <a:xfrm>
            <a:off x="0" y="25479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60790" name="Object 22"/>
          <p:cNvGraphicFramePr>
            <a:graphicFrameLocks noChangeAspect="1"/>
          </p:cNvGraphicFramePr>
          <p:nvPr/>
        </p:nvGraphicFramePr>
        <p:xfrm>
          <a:off x="323850" y="2060575"/>
          <a:ext cx="3671888" cy="2351088"/>
        </p:xfrm>
        <a:graphic>
          <a:graphicData uri="http://schemas.openxmlformats.org/presentationml/2006/ole">
            <mc:AlternateContent xmlns:mc="http://schemas.openxmlformats.org/markup-compatibility/2006">
              <mc:Choice xmlns:v="urn:schemas-microsoft-com:vml" Requires="v">
                <p:oleObj spid="_x0000_s160803" name="Visio" r:id="rId3" imgW="3648240" imgH="3000240" progId="Visio.Drawing.11">
                  <p:embed/>
                </p:oleObj>
              </mc:Choice>
              <mc:Fallback>
                <p:oleObj name="Visio" r:id="rId3" imgW="3648240" imgH="3000240"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t="6586" b="5273"/>
                      <a:stretch>
                        <a:fillRect/>
                      </a:stretch>
                    </p:blipFill>
                    <p:spPr bwMode="auto">
                      <a:xfrm>
                        <a:off x="323850" y="2060575"/>
                        <a:ext cx="3671888" cy="235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0810" name="Rectangle 25"/>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graphicFrame>
        <p:nvGraphicFramePr>
          <p:cNvPr id="160792" name="Object 24"/>
          <p:cNvGraphicFramePr>
            <a:graphicFrameLocks noChangeAspect="1"/>
          </p:cNvGraphicFramePr>
          <p:nvPr/>
        </p:nvGraphicFramePr>
        <p:xfrm>
          <a:off x="2627313" y="5783263"/>
          <a:ext cx="6335712" cy="741362"/>
        </p:xfrm>
        <a:graphic>
          <a:graphicData uri="http://schemas.openxmlformats.org/presentationml/2006/ole">
            <mc:AlternateContent xmlns:mc="http://schemas.openxmlformats.org/markup-compatibility/2006">
              <mc:Choice xmlns:v="urn:schemas-microsoft-com:vml" Requires="v">
                <p:oleObj spid="_x0000_s160804" name="Denklem" r:id="rId5" imgW="3873500" imgH="444500" progId="Equation.3">
                  <p:embed/>
                </p:oleObj>
              </mc:Choice>
              <mc:Fallback>
                <p:oleObj name="Denklem" r:id="rId5" imgW="3873500" imgH="444500"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5783263"/>
                        <a:ext cx="6335712"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5"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b="1"/>
              <a:t>Faraday Kanunu</a:t>
            </a:r>
            <a:endParaRPr lang="tr-TR" sz="2000"/>
          </a:p>
          <a:p>
            <a:pPr marL="87313" indent="3175">
              <a:buFont typeface="Arial" charset="0"/>
              <a:buNone/>
            </a:pPr>
            <a:r>
              <a:rPr lang="tr-TR" sz="2000"/>
              <a:t>Üzerinden akım geçen iletken bir telin çevresinde manyetik bir alanın ortaya çıktığı 1819 yılında H.C.Oersted tarafından bulunmuştur. 1831 yılında Henry ve Faraday bir devrede manyetik alanın değiştirilmesiyle de elektrik akımının meydana gelebileceğini gösterdiler. Bu sonuç elektrik ve manyetizmayı birleştiren temel ilkelerden biridir. </a:t>
            </a:r>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endParaRPr lang="tr-TR" sz="2000" b="1"/>
          </a:p>
          <a:p>
            <a:pPr marL="87313" indent="3175">
              <a:buFont typeface="Arial" charset="0"/>
              <a:buNone/>
            </a:pPr>
            <a:r>
              <a:rPr lang="tr-TR" sz="2000" b="1"/>
              <a:t>Lenz Kanunu</a:t>
            </a:r>
            <a:endParaRPr lang="tr-TR" sz="2000"/>
          </a:p>
          <a:p>
            <a:pPr marL="87313" indent="3175">
              <a:buFont typeface="Arial" charset="0"/>
              <a:buNone/>
            </a:pPr>
            <a:r>
              <a:rPr lang="tr-TR" sz="2000"/>
              <a:t>Lenz Kanunu </a:t>
            </a:r>
            <a:r>
              <a:rPr lang="tr-TR" sz="2000" b="1"/>
              <a:t>Endüksiyon elektromotor kuvvetinin meydana getirdiği akım, kendisini meydana getiren akım değişmesine veya harekete karşı koyar</a:t>
            </a:r>
            <a:r>
              <a:rPr lang="tr-TR" sz="2000"/>
              <a:t> şeklinde de tanımlanır.</a:t>
            </a:r>
          </a:p>
          <a:p>
            <a:pPr marL="87313" indent="3175">
              <a:buFont typeface="Arial" charset="0"/>
              <a:buNone/>
            </a:pPr>
            <a:endParaRPr lang="tr-TR" sz="2000"/>
          </a:p>
        </p:txBody>
      </p:sp>
      <p:sp>
        <p:nvSpPr>
          <p:cNvPr id="161817"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4. FARADAY VE LENZ KANUNLARI</a:t>
            </a:r>
            <a:r>
              <a:rPr lang="tr-TR"/>
              <a:t> </a:t>
            </a:r>
          </a:p>
        </p:txBody>
      </p:sp>
      <p:sp>
        <p:nvSpPr>
          <p:cNvPr id="161818"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1819"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1820"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1821"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1822"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1823"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1824"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1825"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1826"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1827"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1828"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1829"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1830"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1831" name="Rectangle 18"/>
          <p:cNvSpPr>
            <a:spLocks noChangeArrowheads="1"/>
          </p:cNvSpPr>
          <p:nvPr/>
        </p:nvSpPr>
        <p:spPr bwMode="auto">
          <a:xfrm>
            <a:off x="0" y="2547938"/>
            <a:ext cx="9144000" cy="0"/>
          </a:xfrm>
          <a:prstGeom prst="rect">
            <a:avLst/>
          </a:prstGeom>
          <a:noFill/>
          <a:ln w="9525">
            <a:noFill/>
            <a:miter lim="800000"/>
            <a:headEnd/>
            <a:tailEnd/>
          </a:ln>
        </p:spPr>
        <p:txBody>
          <a:bodyPr wrap="none" anchor="ctr">
            <a:spAutoFit/>
          </a:bodyPr>
          <a:lstStyle/>
          <a:p>
            <a:endParaRPr lang="tr-TR"/>
          </a:p>
        </p:txBody>
      </p:sp>
      <p:sp>
        <p:nvSpPr>
          <p:cNvPr id="161832" name="Rectangle 20"/>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1833" name="Rectangle 23"/>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tr-TR"/>
          </a:p>
        </p:txBody>
      </p:sp>
      <p:graphicFrame>
        <p:nvGraphicFramePr>
          <p:cNvPr id="161814" name="Object 22"/>
          <p:cNvGraphicFramePr>
            <a:graphicFrameLocks noChangeAspect="1"/>
          </p:cNvGraphicFramePr>
          <p:nvPr/>
        </p:nvGraphicFramePr>
        <p:xfrm>
          <a:off x="2339975" y="2852738"/>
          <a:ext cx="3895725" cy="2076450"/>
        </p:xfrm>
        <a:graphic>
          <a:graphicData uri="http://schemas.openxmlformats.org/presentationml/2006/ole">
            <mc:AlternateContent xmlns:mc="http://schemas.openxmlformats.org/markup-compatibility/2006">
              <mc:Choice xmlns:v="urn:schemas-microsoft-com:vml" Requires="v">
                <p:oleObj spid="_x0000_s161820" name="Visio" r:id="rId3" imgW="6572520" imgH="3878280" progId="Visio.Drawing.11">
                  <p:embed/>
                </p:oleObj>
              </mc:Choice>
              <mc:Fallback>
                <p:oleObj name="Visio" r:id="rId3" imgW="6572520" imgH="3878280"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852738"/>
                        <a:ext cx="3895725" cy="207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43" name="2 İçerik Yer Tutucusu"/>
          <p:cNvSpPr>
            <a:spLocks noGrp="1"/>
          </p:cNvSpPr>
          <p:nvPr>
            <p:ph idx="4294967295"/>
          </p:nvPr>
        </p:nvSpPr>
        <p:spPr>
          <a:xfrm>
            <a:off x="0" y="981075"/>
            <a:ext cx="8856663" cy="5543550"/>
          </a:xfrm>
        </p:spPr>
        <p:txBody>
          <a:bodyPr/>
          <a:lstStyle/>
          <a:p>
            <a:pPr marL="87313" indent="3175">
              <a:buFont typeface="Arial" charset="0"/>
              <a:buNone/>
            </a:pPr>
            <a:r>
              <a:rPr lang="tr-TR" sz="2000"/>
              <a:t>Bobinler değişik şekillerde ve büyüklüklerde yapılırlar. Temelde bobinler sabit ve ayarlı bobin olmak üzere iki genel kategoriye ayrılırlar. Aşağıdaki şekillerde hem sabit hem de ayarlı bobin sembolleri görülmektedir.</a:t>
            </a:r>
          </a:p>
          <a:p>
            <a:pPr marL="87313" indent="3175">
              <a:buFont typeface="Arial" charset="0"/>
              <a:buNone/>
            </a:pPr>
            <a:r>
              <a:rPr lang="tr-TR" sz="2000"/>
              <a:t>				</a:t>
            </a:r>
          </a:p>
          <a:p>
            <a:pPr marL="87313" indent="3175">
              <a:buFont typeface="Arial" charset="0"/>
              <a:buNone/>
            </a:pPr>
            <a:endParaRPr lang="tr-TR" sz="2000"/>
          </a:p>
          <a:p>
            <a:pPr marL="87313" indent="3175">
              <a:buFont typeface="Arial" charset="0"/>
              <a:buNone/>
            </a:pPr>
            <a:endParaRPr lang="tr-TR" sz="2000"/>
          </a:p>
          <a:p>
            <a:pPr marL="87313" indent="3175">
              <a:buFont typeface="Arial" charset="0"/>
              <a:buNone/>
            </a:pPr>
            <a:r>
              <a:rPr lang="tr-TR" sz="2000"/>
              <a:t>       Sabit bobin sembolü			                    Ayarlı bobin sembolü</a:t>
            </a:r>
          </a:p>
          <a:p>
            <a:pPr marL="87313" indent="3175">
              <a:buFont typeface="Arial" charset="0"/>
              <a:buNone/>
            </a:pPr>
            <a:endParaRPr lang="tr-TR" sz="2000"/>
          </a:p>
          <a:p>
            <a:pPr marL="87313" indent="3175">
              <a:buFont typeface="Arial" charset="0"/>
              <a:buNone/>
            </a:pPr>
            <a:r>
              <a:rPr lang="tr-TR" sz="2000"/>
              <a:t>Hem sabit hem de ayarlı bobinler kullanılan nüvelerin çeşidine göre de sınıflandırılır. Üç tane yaygın bobin çeşidi olarak hava nüveli, demir nüveli ve ferit nüveli bobinleri sayabiliriz. Bu bobinlerin sembolleri aşağıda gösterilmiştir.</a:t>
            </a:r>
          </a:p>
        </p:txBody>
      </p:sp>
      <p:sp>
        <p:nvSpPr>
          <p:cNvPr id="162845"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5. BOBİN ÇEŞİTLERİ</a:t>
            </a:r>
            <a:r>
              <a:rPr lang="tr-TR"/>
              <a:t> </a:t>
            </a:r>
          </a:p>
        </p:txBody>
      </p:sp>
      <p:sp>
        <p:nvSpPr>
          <p:cNvPr id="16284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62847"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162848"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6284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62850"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62851"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2852"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62853" name="Rectangle 65"/>
          <p:cNvSpPr>
            <a:spLocks noChangeArrowheads="1"/>
          </p:cNvSpPr>
          <p:nvPr/>
        </p:nvSpPr>
        <p:spPr bwMode="auto">
          <a:xfrm>
            <a:off x="0" y="2525713"/>
            <a:ext cx="184150" cy="366712"/>
          </a:xfrm>
          <a:prstGeom prst="rect">
            <a:avLst/>
          </a:prstGeom>
          <a:noFill/>
          <a:ln w="9525">
            <a:noFill/>
            <a:miter lim="800000"/>
            <a:headEnd/>
            <a:tailEnd/>
          </a:ln>
        </p:spPr>
        <p:txBody>
          <a:bodyPr wrap="none" anchor="ctr">
            <a:spAutoFit/>
          </a:bodyPr>
          <a:lstStyle/>
          <a:p>
            <a:endParaRPr lang="tr-TR"/>
          </a:p>
        </p:txBody>
      </p:sp>
      <p:sp>
        <p:nvSpPr>
          <p:cNvPr id="162854" name="Rectangle 13"/>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tr-TR"/>
          </a:p>
        </p:txBody>
      </p:sp>
      <p:sp>
        <p:nvSpPr>
          <p:cNvPr id="162855" name="Rectangle 14"/>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tr-TR"/>
          </a:p>
        </p:txBody>
      </p:sp>
      <p:sp>
        <p:nvSpPr>
          <p:cNvPr id="162856" name="Rectangle 1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162857" name="Rectangle 16"/>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162858" name="Rectangle 17"/>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endParaRPr lang="tr-TR"/>
          </a:p>
        </p:txBody>
      </p:sp>
      <p:sp>
        <p:nvSpPr>
          <p:cNvPr id="162859" name="Rectangle 18"/>
          <p:cNvSpPr>
            <a:spLocks noChangeArrowheads="1"/>
          </p:cNvSpPr>
          <p:nvPr/>
        </p:nvSpPr>
        <p:spPr bwMode="auto">
          <a:xfrm>
            <a:off x="0" y="2547938"/>
            <a:ext cx="9144000" cy="0"/>
          </a:xfrm>
          <a:prstGeom prst="rect">
            <a:avLst/>
          </a:prstGeom>
          <a:noFill/>
          <a:ln w="9525">
            <a:noFill/>
            <a:miter lim="800000"/>
            <a:headEnd/>
            <a:tailEnd/>
          </a:ln>
        </p:spPr>
        <p:txBody>
          <a:bodyPr wrap="none" anchor="ctr">
            <a:spAutoFit/>
          </a:bodyPr>
          <a:lstStyle/>
          <a:p>
            <a:endParaRPr lang="tr-TR"/>
          </a:p>
        </p:txBody>
      </p:sp>
      <p:sp>
        <p:nvSpPr>
          <p:cNvPr id="162860" name="Rectangle 19"/>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tr-TR"/>
          </a:p>
        </p:txBody>
      </p:sp>
      <p:sp>
        <p:nvSpPr>
          <p:cNvPr id="162861" name="Rectangle 20"/>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tr-TR"/>
          </a:p>
        </p:txBody>
      </p:sp>
      <p:sp>
        <p:nvSpPr>
          <p:cNvPr id="162862" name="Rectangle 23"/>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62838" name="Object 22"/>
          <p:cNvGraphicFramePr>
            <a:graphicFrameLocks noChangeAspect="1"/>
          </p:cNvGraphicFramePr>
          <p:nvPr/>
        </p:nvGraphicFramePr>
        <p:xfrm>
          <a:off x="684213" y="2203450"/>
          <a:ext cx="1590675" cy="715963"/>
        </p:xfrm>
        <a:graphic>
          <a:graphicData uri="http://schemas.openxmlformats.org/presentationml/2006/ole">
            <mc:AlternateContent xmlns:mc="http://schemas.openxmlformats.org/markup-compatibility/2006">
              <mc:Choice xmlns:v="urn:schemas-microsoft-com:vml" Requires="v">
                <p:oleObj spid="_x0000_s162858" name="Visio" r:id="rId3" imgW="2151360" imgH="832680" progId="Visio.Drawing.11">
                  <p:embed/>
                </p:oleObj>
              </mc:Choice>
              <mc:Fallback>
                <p:oleObj name="Visio" r:id="rId3" imgW="2151360" imgH="832680"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t="-15996"/>
                      <a:stretch>
                        <a:fillRect/>
                      </a:stretch>
                    </p:blipFill>
                    <p:spPr bwMode="auto">
                      <a:xfrm>
                        <a:off x="684213" y="2203450"/>
                        <a:ext cx="1590675" cy="715963"/>
                      </a:xfrm>
                      <a:prstGeom prst="rect">
                        <a:avLst/>
                      </a:prstGeom>
                      <a:solidFill>
                        <a:schemeClr val="bg1"/>
                      </a:solidFill>
                    </p:spPr>
                  </p:pic>
                </p:oleObj>
              </mc:Fallback>
            </mc:AlternateContent>
          </a:graphicData>
        </a:graphic>
      </p:graphicFrame>
      <p:sp>
        <p:nvSpPr>
          <p:cNvPr id="162863" name="Rectangle 25"/>
          <p:cNvSpPr>
            <a:spLocks noChangeArrowheads="1"/>
          </p:cNvSpPr>
          <p:nvPr/>
        </p:nvSpPr>
        <p:spPr bwMode="auto">
          <a:xfrm>
            <a:off x="0" y="31003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62840" name="Object 24"/>
          <p:cNvGraphicFramePr>
            <a:graphicFrameLocks noChangeAspect="1"/>
          </p:cNvGraphicFramePr>
          <p:nvPr/>
        </p:nvGraphicFramePr>
        <p:xfrm>
          <a:off x="6084888" y="2276475"/>
          <a:ext cx="1562100" cy="657225"/>
        </p:xfrm>
        <a:graphic>
          <a:graphicData uri="http://schemas.openxmlformats.org/presentationml/2006/ole">
            <mc:AlternateContent xmlns:mc="http://schemas.openxmlformats.org/markup-compatibility/2006">
              <mc:Choice xmlns:v="urn:schemas-microsoft-com:vml" Requires="v">
                <p:oleObj spid="_x0000_s162859" name="Visio" r:id="rId5" imgW="2104560" imgH="1045080" progId="Visio.Drawing.11">
                  <p:embed/>
                </p:oleObj>
              </mc:Choice>
              <mc:Fallback>
                <p:oleObj name="Visio" r:id="rId5" imgW="2104560" imgH="1045080" progId="Visio.Drawing.11">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b="15501"/>
                      <a:stretch>
                        <a:fillRect/>
                      </a:stretch>
                    </p:blipFill>
                    <p:spPr bwMode="auto">
                      <a:xfrm>
                        <a:off x="6084888" y="2276475"/>
                        <a:ext cx="1562100" cy="657225"/>
                      </a:xfrm>
                      <a:prstGeom prst="rect">
                        <a:avLst/>
                      </a:prstGeom>
                      <a:solidFill>
                        <a:schemeClr val="bg1"/>
                      </a:solidFill>
                    </p:spPr>
                  </p:pic>
                </p:oleObj>
              </mc:Fallback>
            </mc:AlternateContent>
          </a:graphicData>
        </a:graphic>
      </p:graphicFrame>
      <p:sp>
        <p:nvSpPr>
          <p:cNvPr id="162864" name="Rectangle 27"/>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tr-TR"/>
          </a:p>
        </p:txBody>
      </p:sp>
      <p:graphicFrame>
        <p:nvGraphicFramePr>
          <p:cNvPr id="162842" name="Object 26"/>
          <p:cNvGraphicFramePr>
            <a:graphicFrameLocks noChangeAspect="1"/>
          </p:cNvGraphicFramePr>
          <p:nvPr/>
        </p:nvGraphicFramePr>
        <p:xfrm>
          <a:off x="322263" y="4724400"/>
          <a:ext cx="8497887" cy="1296988"/>
        </p:xfrm>
        <a:graphic>
          <a:graphicData uri="http://schemas.openxmlformats.org/presentationml/2006/ole">
            <mc:AlternateContent xmlns:mc="http://schemas.openxmlformats.org/markup-compatibility/2006">
              <mc:Choice xmlns:v="urn:schemas-microsoft-com:vml" Requires="v">
                <p:oleObj spid="_x0000_s162860" name="Visio" r:id="rId7" imgW="8726400" imgH="1323000" progId="Visio.Drawing.11">
                  <p:embed/>
                </p:oleObj>
              </mc:Choice>
              <mc:Fallback>
                <p:oleObj name="Visio" r:id="rId7" imgW="8726400" imgH="1323000" progId="Visio.Drawing.11">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4724400"/>
                        <a:ext cx="8497887" cy="1296988"/>
                      </a:xfrm>
                      <a:prstGeom prst="rect">
                        <a:avLst/>
                      </a:prstGeom>
                      <a:solidFill>
                        <a:schemeClr val="bg1"/>
                      </a:solidFill>
                    </p:spPr>
                  </p:pic>
                </p:oleObj>
              </mc:Fallback>
            </mc:AlternateContent>
          </a:graphicData>
        </a:graphic>
      </p:graphicFrame>
      <p:sp>
        <p:nvSpPr>
          <p:cNvPr id="162865" name="Rectangle 28"/>
          <p:cNvSpPr>
            <a:spLocks noChangeArrowheads="1"/>
          </p:cNvSpPr>
          <p:nvPr/>
        </p:nvSpPr>
        <p:spPr bwMode="auto">
          <a:xfrm>
            <a:off x="109538" y="6165850"/>
            <a:ext cx="8277225" cy="366713"/>
          </a:xfrm>
          <a:prstGeom prst="rect">
            <a:avLst/>
          </a:prstGeom>
          <a:noFill/>
          <a:ln w="9525">
            <a:noFill/>
            <a:miter lim="800000"/>
            <a:headEnd/>
            <a:tailEnd/>
          </a:ln>
        </p:spPr>
        <p:txBody>
          <a:bodyPr wrap="none" anchor="ctr">
            <a:spAutoFit/>
          </a:bodyPr>
          <a:lstStyle/>
          <a:p>
            <a:r>
              <a:rPr lang="tr-TR">
                <a:latin typeface="Calibri" pitchFamily="34" charset="0"/>
              </a:rPr>
              <a:t>     Hava Nüveli Bobin	           Demir Nüveli Bobin                         Ferit Nüveli Bobin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TotalTime>
  <Words>888</Words>
  <Application>Microsoft Office PowerPoint</Application>
  <PresentationFormat>Ekran Gösterisi (4:3)</PresentationFormat>
  <Paragraphs>115</Paragraphs>
  <Slides>15</Slides>
  <Notes>0</Notes>
  <HiddenSlides>0</HiddenSlides>
  <MMClips>0</MMClips>
  <ScaleCrop>false</ScaleCrop>
  <HeadingPairs>
    <vt:vector size="8" baseType="variant">
      <vt:variant>
        <vt:lpstr>Kullanılan Yazı Tipleri</vt:lpstr>
      </vt:variant>
      <vt:variant>
        <vt:i4>4</vt:i4>
      </vt:variant>
      <vt:variant>
        <vt:lpstr>Tema</vt:lpstr>
      </vt:variant>
      <vt:variant>
        <vt:i4>2</vt:i4>
      </vt:variant>
      <vt:variant>
        <vt:lpstr>Eklenmiş OLE Hizmet Programları</vt:lpstr>
      </vt:variant>
      <vt:variant>
        <vt:i4>2</vt:i4>
      </vt:variant>
      <vt:variant>
        <vt:lpstr>Slayt Başlıkları</vt:lpstr>
      </vt:variant>
      <vt:variant>
        <vt:i4>15</vt:i4>
      </vt:variant>
    </vt:vector>
  </HeadingPairs>
  <TitlesOfParts>
    <vt:vector size="23" baseType="lpstr">
      <vt:lpstr>Arial</vt:lpstr>
      <vt:lpstr>Calibri</vt:lpstr>
      <vt:lpstr>Calibri Light</vt:lpstr>
      <vt:lpstr>Tw Cen MT</vt:lpstr>
      <vt:lpstr>Devre</vt:lpstr>
      <vt:lpstr>Office Teması</vt:lpstr>
      <vt:lpstr>Visio</vt:lpstr>
      <vt:lpstr>Denklem</vt:lpstr>
      <vt:lpstr>TEMEL ELEKTRİK-ELEKTRONİK </vt:lpstr>
      <vt:lpstr>BÖLÜM 8</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99</cp:revision>
  <dcterms:created xsi:type="dcterms:W3CDTF">2010-07-02T13:32:24Z</dcterms:created>
  <dcterms:modified xsi:type="dcterms:W3CDTF">2019-09-17T19:01:15Z</dcterms:modified>
</cp:coreProperties>
</file>