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8" r:id="rId2"/>
    <p:sldId id="257" r:id="rId3"/>
    <p:sldId id="273" r:id="rId4"/>
    <p:sldId id="258" r:id="rId5"/>
    <p:sldId id="260" r:id="rId6"/>
    <p:sldId id="261" r:id="rId7"/>
    <p:sldId id="262" r:id="rId8"/>
    <p:sldId id="270" r:id="rId9"/>
    <p:sldId id="271" r:id="rId10"/>
    <p:sldId id="272" r:id="rId11"/>
    <p:sldId id="274" r:id="rId12"/>
    <p:sldId id="275" r:id="rId13"/>
    <p:sldId id="276" r:id="rId14"/>
    <p:sldId id="277" r:id="rId15"/>
    <p:sldId id="278" r:id="rId16"/>
    <p:sldId id="279" r:id="rId17"/>
    <p:sldId id="280" r:id="rId18"/>
    <p:sldId id="281" r:id="rId19"/>
    <p:sldId id="282" r:id="rId20"/>
    <p:sldId id="284" r:id="rId21"/>
    <p:sldId id="285" r:id="rId22"/>
    <p:sldId id="286" r:id="rId23"/>
    <p:sldId id="287" r:id="rId24"/>
    <p:sldId id="288" r:id="rId25"/>
    <p:sldId id="289" r:id="rId26"/>
    <p:sldId id="290" r:id="rId27"/>
    <p:sldId id="291" r:id="rId28"/>
    <p:sldId id="299" r:id="rId29"/>
    <p:sldId id="292" r:id="rId30"/>
    <p:sldId id="300" r:id="rId31"/>
    <p:sldId id="293" r:id="rId32"/>
    <p:sldId id="294" r:id="rId33"/>
    <p:sldId id="296" r:id="rId34"/>
  </p:sldIdLst>
  <p:sldSz cx="9144000" cy="6858000" type="screen4x3"/>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emf"/><Relationship Id="rId1" Type="http://schemas.openxmlformats.org/officeDocument/2006/relationships/image" Target="../media/image36.emf"/><Relationship Id="rId6" Type="http://schemas.openxmlformats.org/officeDocument/2006/relationships/image" Target="../media/image41.emf"/><Relationship Id="rId5" Type="http://schemas.openxmlformats.org/officeDocument/2006/relationships/image" Target="../media/image40.emf"/><Relationship Id="rId10" Type="http://schemas.openxmlformats.org/officeDocument/2006/relationships/image" Target="../media/image45.emf"/><Relationship Id="rId4" Type="http://schemas.openxmlformats.org/officeDocument/2006/relationships/image" Target="../media/image39.emf"/><Relationship Id="rId9" Type="http://schemas.openxmlformats.org/officeDocument/2006/relationships/image" Target="../media/image4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fld id="{AC7D7F76-5B7E-481D-9B3B-D1C6588FE3B4}" type="datetimeFigureOut">
              <a:rPr lang="tr-TR" smtClean="0"/>
              <a:pPr>
                <a:defRPr/>
              </a:pPr>
              <a:t>17.09.2019</a:t>
            </a:fld>
            <a:endParaRPr lang="tr-TR"/>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tr-TR"/>
          </a:p>
        </p:txBody>
      </p:sp>
      <p:sp>
        <p:nvSpPr>
          <p:cNvPr id="6" name="Slide Number Placeholder 5"/>
          <p:cNvSpPr>
            <a:spLocks noGrp="1"/>
          </p:cNvSpPr>
          <p:nvPr>
            <p:ph type="sldNum" sz="quarter" idx="12"/>
          </p:nvPr>
        </p:nvSpPr>
        <p:spPr>
          <a:xfrm>
            <a:off x="7915603" y="5410200"/>
            <a:ext cx="578317" cy="365125"/>
          </a:xfrm>
        </p:spPr>
        <p:txBody>
          <a:bodyPr/>
          <a:lstStyle/>
          <a:p>
            <a:pPr>
              <a:defRPr/>
            </a:pPr>
            <a:fld id="{C5697A3E-9428-4966-A1DF-333BFD5E9EA7}" type="slidenum">
              <a:rPr lang="tr-TR" smtClean="0"/>
              <a:pPr>
                <a:defRPr/>
              </a:pPr>
              <a:t>‹#›</a:t>
            </a:fld>
            <a:endParaRPr lang="tr-TR"/>
          </a:p>
        </p:txBody>
      </p:sp>
    </p:spTree>
    <p:extLst>
      <p:ext uri="{BB962C8B-B14F-4D97-AF65-F5344CB8AC3E}">
        <p14:creationId xmlns:p14="http://schemas.microsoft.com/office/powerpoint/2010/main" val="229749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345160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264944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05875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1985851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3919033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lvl1pPr>
              <a:defRPr cap="all" baseline="0"/>
            </a:lvl1pPr>
          </a:lstStyle>
          <a:p>
            <a:pPr>
              <a:defRPr/>
            </a:pPr>
            <a:endParaRPr lang="tr-TR"/>
          </a:p>
        </p:txBody>
      </p:sp>
      <p:sp>
        <p:nvSpPr>
          <p:cNvPr id="5" name="Slide Number Placeholder 4"/>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2385829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4198641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9A2A63DD-94AB-4795-A60F-45A18D991298}"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21D0E342-5791-46DB-AB18-1DD71600532C}" type="slidenum">
              <a:rPr lang="tr-TR" smtClean="0"/>
              <a:pPr>
                <a:defRPr/>
              </a:pPr>
              <a:t>‹#›</a:t>
            </a:fld>
            <a:endParaRPr lang="tr-TR"/>
          </a:p>
        </p:txBody>
      </p:sp>
    </p:spTree>
    <p:extLst>
      <p:ext uri="{BB962C8B-B14F-4D97-AF65-F5344CB8AC3E}">
        <p14:creationId xmlns:p14="http://schemas.microsoft.com/office/powerpoint/2010/main" val="270388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tr-TR"/>
              <a:t>Asıl başlık stilini düzenlemek için tıklayın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fld id="{F48476D5-65A6-4438-9931-BD6C97E50952}" type="datetimeFigureOut">
              <a:rPr lang="tr-TR" smtClean="0"/>
              <a:pPr>
                <a:defRPr/>
              </a:pPr>
              <a:t>17.09.2019</a:t>
            </a:fld>
            <a:endParaRPr lang="tr-TR"/>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tr-TR"/>
          </a:p>
        </p:txBody>
      </p:sp>
      <p:sp>
        <p:nvSpPr>
          <p:cNvPr id="51" name="Slide Number Placeholder 5"/>
          <p:cNvSpPr>
            <a:spLocks noGrp="1"/>
          </p:cNvSpPr>
          <p:nvPr>
            <p:ph type="sldNum" sz="quarter" idx="12"/>
          </p:nvPr>
        </p:nvSpPr>
        <p:spPr>
          <a:xfrm>
            <a:off x="7707241" y="5883275"/>
            <a:ext cx="578317" cy="365125"/>
          </a:xfrm>
        </p:spPr>
        <p:txBody>
          <a:bodyPr/>
          <a:lstStyle/>
          <a:p>
            <a:pPr>
              <a:defRPr/>
            </a:pPr>
            <a:fld id="{BC8D8C6A-6AF7-48A5-A162-F0F865FFDA2B}" type="slidenum">
              <a:rPr lang="tr-TR" smtClean="0"/>
              <a:pPr>
                <a:defRPr/>
              </a:pPr>
              <a:t>‹#›</a:t>
            </a:fld>
            <a:endParaRPr lang="tr-TR"/>
          </a:p>
        </p:txBody>
      </p:sp>
    </p:spTree>
    <p:extLst>
      <p:ext uri="{BB962C8B-B14F-4D97-AF65-F5344CB8AC3E}">
        <p14:creationId xmlns:p14="http://schemas.microsoft.com/office/powerpoint/2010/main" val="74648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3371066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E666FD14-3B66-45F9-A14F-F760E0B31E70}"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817F2465-462C-4286-B3EE-09CBF6B80C77}" type="slidenum">
              <a:rPr lang="tr-TR" smtClean="0"/>
              <a:pPr>
                <a:defRPr/>
              </a:pPr>
              <a:t>‹#›</a:t>
            </a:fld>
            <a:endParaRPr lang="tr-TR"/>
          </a:p>
        </p:txBody>
      </p:sp>
    </p:spTree>
    <p:extLst>
      <p:ext uri="{BB962C8B-B14F-4D97-AF65-F5344CB8AC3E}">
        <p14:creationId xmlns:p14="http://schemas.microsoft.com/office/powerpoint/2010/main" val="273483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56058" y="3073398"/>
            <a:ext cx="3658793"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3073398"/>
            <a:ext cx="3656408"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91304A22-8356-413E-AD8C-7F0B1CF9C2F5}" type="datetimeFigureOut">
              <a:rPr lang="tr-TR" smtClean="0"/>
              <a:pPr>
                <a:defRPr/>
              </a:pPr>
              <a:t>17.09.2019</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20754BB0-7C55-4A5A-9A9B-A04F19696D1E}" type="slidenum">
              <a:rPr lang="tr-TR" smtClean="0"/>
              <a:pPr>
                <a:defRPr/>
              </a:pPr>
              <a:t>‹#›</a:t>
            </a:fld>
            <a:endParaRPr lang="tr-TR"/>
          </a:p>
        </p:txBody>
      </p:sp>
    </p:spTree>
    <p:extLst>
      <p:ext uri="{BB962C8B-B14F-4D97-AF65-F5344CB8AC3E}">
        <p14:creationId xmlns:p14="http://schemas.microsoft.com/office/powerpoint/2010/main" val="165538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B2737CEF-676B-470F-AD12-DFD0BFD52FE7}"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26643511-15BA-47AE-BA1A-52A274CF7A43}" type="slidenum">
              <a:rPr lang="tr-TR" smtClean="0"/>
              <a:pPr>
                <a:defRPr/>
              </a:pPr>
              <a:t>‹#›</a:t>
            </a:fld>
            <a:endParaRPr lang="tr-TR"/>
          </a:p>
        </p:txBody>
      </p:sp>
    </p:spTree>
    <p:extLst>
      <p:ext uri="{BB962C8B-B14F-4D97-AF65-F5344CB8AC3E}">
        <p14:creationId xmlns:p14="http://schemas.microsoft.com/office/powerpoint/2010/main" val="328906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D3C96C8-250C-4961-B37D-F84ECFEAEE36}" type="datetimeFigureOut">
              <a:rPr lang="tr-TR" smtClean="0"/>
              <a:pPr>
                <a:defRPr/>
              </a:pPr>
              <a:t>17.09.2019</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29E1B907-D78F-4360-B7E8-2DDA1BCD6506}" type="slidenum">
              <a:rPr lang="tr-TR" smtClean="0"/>
              <a:pPr>
                <a:defRPr/>
              </a:pPr>
              <a:t>‹#›</a:t>
            </a:fld>
            <a:endParaRPr lang="tr-TR"/>
          </a:p>
        </p:txBody>
      </p:sp>
    </p:spTree>
    <p:extLst>
      <p:ext uri="{BB962C8B-B14F-4D97-AF65-F5344CB8AC3E}">
        <p14:creationId xmlns:p14="http://schemas.microsoft.com/office/powerpoint/2010/main" val="44572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201A6276-8952-4D1A-B515-F61F2C13ABD2}"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F931F85-B4E5-4069-AB09-9D8A770B0922}" type="slidenum">
              <a:rPr lang="tr-TR" smtClean="0"/>
              <a:pPr>
                <a:defRPr/>
              </a:pPr>
              <a:t>‹#›</a:t>
            </a:fld>
            <a:endParaRPr lang="tr-TR"/>
          </a:p>
        </p:txBody>
      </p:sp>
    </p:spTree>
    <p:extLst>
      <p:ext uri="{BB962C8B-B14F-4D97-AF65-F5344CB8AC3E}">
        <p14:creationId xmlns:p14="http://schemas.microsoft.com/office/powerpoint/2010/main" val="95070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7C915701-61E1-49DC-AF6D-E89C40AD54F8}"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7F066AC-577D-43F3-83BB-47C6F8483861}" type="slidenum">
              <a:rPr lang="tr-TR" smtClean="0"/>
              <a:pPr>
                <a:defRPr/>
              </a:pPr>
              <a:t>‹#›</a:t>
            </a:fld>
            <a:endParaRPr lang="tr-TR"/>
          </a:p>
        </p:txBody>
      </p:sp>
    </p:spTree>
    <p:extLst>
      <p:ext uri="{BB962C8B-B14F-4D97-AF65-F5344CB8AC3E}">
        <p14:creationId xmlns:p14="http://schemas.microsoft.com/office/powerpoint/2010/main" val="516455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1164AF99-B623-4FD3-B49E-7D41DE9D7470}" type="datetimeFigureOut">
              <a:rPr lang="tr-TR" smtClean="0"/>
              <a:pPr>
                <a:defRPr/>
              </a:pPr>
              <a:t>17.09.2019</a:t>
            </a:fld>
            <a:endParaRPr lang="tr-T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27766675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6.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14.bin"/><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7.emf"/><Relationship Id="rId5" Type="http://schemas.openxmlformats.org/officeDocument/2006/relationships/oleObject" Target="../embeddings/oleObject15.bin"/><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oleObject" Target="../embeddings/oleObject21.bin"/><Relationship Id="rId18" Type="http://schemas.openxmlformats.org/officeDocument/2006/relationships/image" Target="../media/image43.emf"/><Relationship Id="rId3" Type="http://schemas.openxmlformats.org/officeDocument/2006/relationships/oleObject" Target="../embeddings/oleObject16.bin"/><Relationship Id="rId21" Type="http://schemas.openxmlformats.org/officeDocument/2006/relationships/oleObject" Target="../embeddings/oleObject25.bin"/><Relationship Id="rId7" Type="http://schemas.openxmlformats.org/officeDocument/2006/relationships/oleObject" Target="../embeddings/oleObject18.bin"/><Relationship Id="rId12" Type="http://schemas.openxmlformats.org/officeDocument/2006/relationships/image" Target="../media/image40.emf"/><Relationship Id="rId17" Type="http://schemas.openxmlformats.org/officeDocument/2006/relationships/oleObject" Target="../embeddings/oleObject23.bin"/><Relationship Id="rId2" Type="http://schemas.openxmlformats.org/officeDocument/2006/relationships/slideLayout" Target="../slideLayouts/slideLayout7.xml"/><Relationship Id="rId16" Type="http://schemas.openxmlformats.org/officeDocument/2006/relationships/image" Target="../media/image42.emf"/><Relationship Id="rId20" Type="http://schemas.openxmlformats.org/officeDocument/2006/relationships/image" Target="../media/image44.emf"/><Relationship Id="rId1" Type="http://schemas.openxmlformats.org/officeDocument/2006/relationships/vmlDrawing" Target="../drawings/vmlDrawing12.vml"/><Relationship Id="rId6" Type="http://schemas.openxmlformats.org/officeDocument/2006/relationships/image" Target="../media/image37.e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oleObject" Target="../embeddings/oleObject22.bin"/><Relationship Id="rId10" Type="http://schemas.openxmlformats.org/officeDocument/2006/relationships/image" Target="../media/image39.emf"/><Relationship Id="rId19" Type="http://schemas.openxmlformats.org/officeDocument/2006/relationships/oleObject" Target="../embeddings/oleObject24.bin"/><Relationship Id="rId4" Type="http://schemas.openxmlformats.org/officeDocument/2006/relationships/image" Target="../media/image36.emf"/><Relationship Id="rId9" Type="http://schemas.openxmlformats.org/officeDocument/2006/relationships/oleObject" Target="../embeddings/oleObject19.bin"/><Relationship Id="rId14" Type="http://schemas.openxmlformats.org/officeDocument/2006/relationships/image" Target="../media/image41.emf"/><Relationship Id="rId22" Type="http://schemas.openxmlformats.org/officeDocument/2006/relationships/image" Target="../media/image45.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4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Başlık"/>
          <p:cNvSpPr>
            <a:spLocks noGrp="1"/>
          </p:cNvSpPr>
          <p:nvPr>
            <p:ph type="ctrTitle"/>
          </p:nvPr>
        </p:nvSpPr>
        <p:spPr>
          <a:xfrm>
            <a:off x="1187624" y="3158083"/>
            <a:ext cx="7772400" cy="1470025"/>
          </a:xfrm>
        </p:spPr>
        <p:txBody>
          <a:bodyPr>
            <a:noAutofit/>
          </a:bodyPr>
          <a:lstStyle/>
          <a:p>
            <a:pPr algn="ctr" eaLnBrk="1" hangingPunct="1">
              <a:lnSpc>
                <a:spcPct val="135000"/>
              </a:lnSpc>
            </a:pPr>
            <a:r>
              <a:rPr lang="tr-TR" sz="3600" dirty="0"/>
              <a:t>TEMEL ELEKTRİK-ELEKTRONİK</a:t>
            </a:r>
            <a:br>
              <a:rPr lang="tr-TR" sz="3600"/>
            </a:br>
            <a:endParaRPr lang="tr-TR" sz="3600" dirty="0"/>
          </a:p>
        </p:txBody>
      </p:sp>
      <p:sp>
        <p:nvSpPr>
          <p:cNvPr id="13314" name="2 Alt Başlık"/>
          <p:cNvSpPr>
            <a:spLocks noGrp="1"/>
          </p:cNvSpPr>
          <p:nvPr>
            <p:ph type="subTitle" idx="1"/>
          </p:nvPr>
        </p:nvSpPr>
        <p:spPr>
          <a:xfrm>
            <a:off x="2534426" y="4941168"/>
            <a:ext cx="5078796" cy="864096"/>
          </a:xfrm>
        </p:spPr>
        <p:txBody>
          <a:bodyPr>
            <a:normAutofit/>
          </a:bodyPr>
          <a:lstStyle/>
          <a:p>
            <a:pPr algn="ctr">
              <a:lnSpc>
                <a:spcPct val="145000"/>
              </a:lnSpc>
              <a:spcBef>
                <a:spcPct val="0"/>
              </a:spcBef>
            </a:pPr>
            <a:r>
              <a:rPr lang="tr-TR" sz="3200" dirty="0">
                <a:solidFill>
                  <a:schemeClr val="tx1"/>
                </a:solidFill>
                <a:latin typeface="+mj-lt"/>
                <a:ea typeface="+mj-ea"/>
                <a:cs typeface="+mj-cs"/>
              </a:rPr>
              <a:t>ÖĞR.GÖR.SEDAT ERSÖZ</a:t>
            </a:r>
          </a:p>
        </p:txBody>
      </p:sp>
      <p:sp>
        <p:nvSpPr>
          <p:cNvPr id="13315" name="1 Başlık"/>
          <p:cNvSpPr txBox="1">
            <a:spLocks/>
          </p:cNvSpPr>
          <p:nvPr/>
        </p:nvSpPr>
        <p:spPr bwMode="auto">
          <a:xfrm>
            <a:off x="1187624" y="777808"/>
            <a:ext cx="7772400" cy="1470025"/>
          </a:xfrm>
          <a:prstGeom prst="rect">
            <a:avLst/>
          </a:prstGeom>
          <a:noFill/>
          <a:ln w="9525">
            <a:noFill/>
            <a:miter lim="800000"/>
            <a:headEnd/>
            <a:tailEnd/>
          </a:ln>
        </p:spPr>
        <p:txBody>
          <a:bodyPr anchor="ct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Calibri" pitchFamily="34" charset="0"/>
                <a:ea typeface="+mn-ea"/>
                <a:cs typeface="+mn-cs"/>
              </a:rPr>
              <a:t>BANDIRMA ONYEDİ EYLÜL </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Calibri" pitchFamily="34" charset="0"/>
                <a:ea typeface="+mn-ea"/>
                <a:cs typeface="+mn-cs"/>
              </a:rPr>
              <a:t>ÜNİVERSİTESİ</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2900" b="0"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tr-TR" sz="3200" b="0" i="0" u="none" strike="noStrike" kern="1200" cap="none" spc="0" normalizeH="0" baseline="0" noProof="0" dirty="0">
                <a:ln>
                  <a:noFill/>
                </a:ln>
                <a:solidFill>
                  <a:prstClr val="white"/>
                </a:solidFill>
                <a:effectLst/>
                <a:uLnTx/>
                <a:uFillTx/>
                <a:latin typeface="Calibri" pitchFamily="34" charset="0"/>
                <a:ea typeface="+mn-ea"/>
                <a:cs typeface="+mn-cs"/>
              </a:rPr>
              <a:t>Bandırma Meslek Yüksekokulu</a:t>
            </a:r>
            <a:endParaRPr kumimoji="0" lang="tr-TR" sz="29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Başlık"/>
          <p:cNvSpPr>
            <a:spLocks noGrp="1"/>
          </p:cNvSpPr>
          <p:nvPr>
            <p:ph type="title" idx="4294967295"/>
          </p:nvPr>
        </p:nvSpPr>
        <p:spPr>
          <a:xfrm>
            <a:off x="683391" y="511175"/>
            <a:ext cx="8229600" cy="777875"/>
          </a:xfrm>
        </p:spPr>
        <p:txBody>
          <a:bodyPr/>
          <a:lstStyle/>
          <a:p>
            <a:pPr algn="l" eaLnBrk="1" hangingPunct="1"/>
            <a:r>
              <a:rPr lang="tr-TR" sz="3400" b="1" dirty="0"/>
              <a:t>      2. AKIM</a:t>
            </a:r>
            <a:endParaRPr lang="tr-TR" sz="4800" dirty="0"/>
          </a:p>
        </p:txBody>
      </p:sp>
      <p:sp>
        <p:nvSpPr>
          <p:cNvPr id="33794" name="2 İçerik Yer Tutucusu"/>
          <p:cNvSpPr>
            <a:spLocks noGrp="1"/>
          </p:cNvSpPr>
          <p:nvPr>
            <p:ph idx="4294967295"/>
          </p:nvPr>
        </p:nvSpPr>
        <p:spPr>
          <a:xfrm>
            <a:off x="606369" y="979561"/>
            <a:ext cx="8075612" cy="5029200"/>
          </a:xfrm>
        </p:spPr>
        <p:txBody>
          <a:bodyPr/>
          <a:lstStyle/>
          <a:p>
            <a:pPr>
              <a:buFont typeface="Arial" charset="0"/>
              <a:buNone/>
            </a:pPr>
            <a:r>
              <a:rPr lang="tr-TR" sz="2200" dirty="0"/>
              <a:t>	</a:t>
            </a:r>
          </a:p>
          <a:p>
            <a:pPr>
              <a:buFont typeface="Arial" charset="0"/>
              <a:buNone/>
            </a:pPr>
            <a:r>
              <a:rPr lang="tr-TR" sz="2200" dirty="0"/>
              <a:t>	Elektron akımı, bir iletken maddede </a:t>
            </a:r>
            <a:r>
              <a:rPr lang="tr-TR" sz="2200" dirty="0" err="1"/>
              <a:t>valans</a:t>
            </a:r>
            <a:r>
              <a:rPr lang="tr-TR" sz="2200" dirty="0"/>
              <a:t> elektronların bir noktadan başka bir noktaya hareketidir. Başka bir ifadeyle akım, </a:t>
            </a:r>
            <a:r>
              <a:rPr lang="tr-TR" sz="2200" b="1" dirty="0"/>
              <a:t>bir iletkendeki elektron akış oranıdır</a:t>
            </a:r>
            <a:r>
              <a:rPr lang="tr-TR" sz="2200" dirty="0"/>
              <a:t>. Akımın sembolü I, birimi Amper (A) </a:t>
            </a:r>
            <a:r>
              <a:rPr lang="tr-TR" sz="2200" dirty="0" err="1"/>
              <a:t>dir</a:t>
            </a:r>
            <a:r>
              <a:rPr lang="tr-TR" sz="2200" dirty="0"/>
              <a:t>. </a:t>
            </a:r>
            <a:endParaRPr lang="tr-TR" sz="2200" b="1" dirty="0"/>
          </a:p>
          <a:p>
            <a:pPr>
              <a:buFont typeface="Arial" charset="0"/>
              <a:buNone/>
            </a:pPr>
            <a:r>
              <a:rPr lang="tr-TR" sz="2200" b="1" dirty="0"/>
              <a:t>	</a:t>
            </a:r>
          </a:p>
          <a:p>
            <a:pPr>
              <a:buFont typeface="Arial" charset="0"/>
              <a:buNone/>
            </a:pPr>
            <a:r>
              <a:rPr lang="tr-TR" sz="2200" b="1" dirty="0"/>
              <a:t>	Bir Amper</a:t>
            </a:r>
            <a:r>
              <a:rPr lang="tr-TR" sz="2200" dirty="0"/>
              <a:t>: Bir iletkenin kesitinden bir saniyede 6,25.1018 elektron (1C) geçiyorsa bu akımın şiddeti bir amperdir.</a:t>
            </a:r>
          </a:p>
        </p:txBody>
      </p:sp>
      <p:sp>
        <p:nvSpPr>
          <p:cNvPr id="33796" name="Rectangle 7"/>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33797" name="Rectangle 8"/>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3798" name="Rectangle 9"/>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3799" name="Rectangle 10"/>
          <p:cNvSpPr>
            <a:spLocks noChangeArrowheads="1"/>
          </p:cNvSpPr>
          <p:nvPr/>
        </p:nvSpPr>
        <p:spPr bwMode="auto">
          <a:xfrm>
            <a:off x="0" y="54451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380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3801" name="Rectangle 13"/>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3802" name="Rectangle 14"/>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3803" name="Rectangle 18"/>
          <p:cNvSpPr>
            <a:spLocks noChangeArrowheads="1"/>
          </p:cNvSpPr>
          <p:nvPr/>
        </p:nvSpPr>
        <p:spPr bwMode="auto">
          <a:xfrm>
            <a:off x="0" y="1397000"/>
            <a:ext cx="9144000" cy="0"/>
          </a:xfrm>
          <a:prstGeom prst="rect">
            <a:avLst/>
          </a:prstGeom>
          <a:noFill/>
          <a:ln w="9525">
            <a:noFill/>
            <a:miter lim="800000"/>
            <a:headEnd/>
            <a:tailEnd/>
          </a:ln>
        </p:spPr>
        <p:txBody>
          <a:bodyPr wrap="none" anchor="ctr">
            <a:spAutoFit/>
          </a:bodyPr>
          <a:lstStyle/>
          <a:p>
            <a:endParaRPr lang="tr-TR"/>
          </a:p>
        </p:txBody>
      </p:sp>
      <p:sp>
        <p:nvSpPr>
          <p:cNvPr id="33804" name="Rectangle 19"/>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3805" name="Rectangle 20"/>
          <p:cNvSpPr>
            <a:spLocks noChangeArrowheads="1"/>
          </p:cNvSpPr>
          <p:nvPr/>
        </p:nvSpPr>
        <p:spPr bwMode="auto">
          <a:xfrm>
            <a:off x="0" y="4076700"/>
            <a:ext cx="20129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3806" name="Rectangle 15"/>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33807"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3808" name="Rectangle 17"/>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9" name="1 Başlık"/>
          <p:cNvSpPr>
            <a:spLocks noGrp="1"/>
          </p:cNvSpPr>
          <p:nvPr>
            <p:ph type="title" idx="4294967295"/>
          </p:nvPr>
        </p:nvSpPr>
        <p:spPr>
          <a:xfrm>
            <a:off x="914400" y="260350"/>
            <a:ext cx="8229600" cy="777875"/>
          </a:xfrm>
        </p:spPr>
        <p:txBody>
          <a:bodyPr/>
          <a:lstStyle/>
          <a:p>
            <a:pPr algn="l" eaLnBrk="1" hangingPunct="1"/>
            <a:r>
              <a:rPr lang="tr-TR" sz="3400" b="1"/>
              <a:t>      2. AKIM</a:t>
            </a:r>
            <a:endParaRPr lang="tr-TR" sz="4800"/>
          </a:p>
        </p:txBody>
      </p:sp>
      <p:sp>
        <p:nvSpPr>
          <p:cNvPr id="35860" name="2 İçerik Yer Tutucusu"/>
          <p:cNvSpPr>
            <a:spLocks noGrp="1"/>
          </p:cNvSpPr>
          <p:nvPr>
            <p:ph idx="4294967295"/>
          </p:nvPr>
        </p:nvSpPr>
        <p:spPr>
          <a:xfrm>
            <a:off x="683568" y="1088488"/>
            <a:ext cx="8075612" cy="5172075"/>
          </a:xfrm>
        </p:spPr>
        <p:txBody>
          <a:bodyPr/>
          <a:lstStyle/>
          <a:p>
            <a:pPr>
              <a:buFont typeface="Arial" charset="0"/>
              <a:buNone/>
            </a:pPr>
            <a:r>
              <a:rPr lang="tr-TR" sz="2200" dirty="0"/>
              <a:t>	</a:t>
            </a:r>
            <a:r>
              <a:rPr lang="tr-TR" sz="2000" dirty="0"/>
              <a:t>Bir elektrik akımı, elektron diye tabir edilen çok küçük parçacıkların tel veya elektronik eleman içinden akmasıdır. Elektrik akımı suyun boru içinden veya radyatör içinden akmasına benzetilebilir. Çünkü su bir pompa tarafından boru içinden iteklenmektedir, elektrik akımı da bir batarya tarafından tel içinden iteklenmektedir. Sıcak su ısıtıcı radyatörde kullanılır. Elektrik akımı da ısıtma işlemi yapar, lambaların aydınlatmasını sağlar, zillerin çalınmasını sağlar ve bunun gibi bir çok işlem...</a:t>
            </a:r>
          </a:p>
        </p:txBody>
      </p:sp>
      <p:sp>
        <p:nvSpPr>
          <p:cNvPr id="35862" name="Rectangle 7"/>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35863" name="Rectangle 8"/>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5864" name="Rectangle 9"/>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5865" name="Rectangle 10"/>
          <p:cNvSpPr>
            <a:spLocks noChangeArrowheads="1"/>
          </p:cNvSpPr>
          <p:nvPr/>
        </p:nvSpPr>
        <p:spPr bwMode="auto">
          <a:xfrm>
            <a:off x="0" y="54451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5866"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5867" name="Rectangle 13"/>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5868" name="Rectangle 14"/>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5869" name="Rectangle 18"/>
          <p:cNvSpPr>
            <a:spLocks noChangeArrowheads="1"/>
          </p:cNvSpPr>
          <p:nvPr/>
        </p:nvSpPr>
        <p:spPr bwMode="auto">
          <a:xfrm>
            <a:off x="0" y="1230313"/>
            <a:ext cx="184150" cy="366712"/>
          </a:xfrm>
          <a:prstGeom prst="rect">
            <a:avLst/>
          </a:prstGeom>
          <a:noFill/>
          <a:ln w="9525">
            <a:noFill/>
            <a:miter lim="800000"/>
            <a:headEnd/>
            <a:tailEnd/>
          </a:ln>
        </p:spPr>
        <p:txBody>
          <a:bodyPr wrap="none" anchor="ctr">
            <a:spAutoFit/>
          </a:bodyPr>
          <a:lstStyle/>
          <a:p>
            <a:endParaRPr lang="tr-TR"/>
          </a:p>
        </p:txBody>
      </p:sp>
      <p:sp>
        <p:nvSpPr>
          <p:cNvPr id="35870" name="Rectangle 19"/>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5871" name="Rectangle 20"/>
          <p:cNvSpPr>
            <a:spLocks noChangeArrowheads="1"/>
          </p:cNvSpPr>
          <p:nvPr/>
        </p:nvSpPr>
        <p:spPr bwMode="auto">
          <a:xfrm>
            <a:off x="0" y="4076700"/>
            <a:ext cx="20129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5872" name="Rectangle 15"/>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35873"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5874" name="Rectangle 17"/>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35875" name="Rectangle 19"/>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graphicFrame>
        <p:nvGraphicFramePr>
          <p:cNvPr id="35858" name="Object 18"/>
          <p:cNvGraphicFramePr>
            <a:graphicFrameLocks noChangeAspect="1"/>
          </p:cNvGraphicFramePr>
          <p:nvPr>
            <p:extLst>
              <p:ext uri="{D42A27DB-BD31-4B8C-83A1-F6EECF244321}">
                <p14:modId xmlns:p14="http://schemas.microsoft.com/office/powerpoint/2010/main" val="2569309401"/>
              </p:ext>
            </p:extLst>
          </p:nvPr>
        </p:nvGraphicFramePr>
        <p:xfrm>
          <a:off x="3080742" y="4109913"/>
          <a:ext cx="2768203" cy="2053096"/>
        </p:xfrm>
        <a:graphic>
          <a:graphicData uri="http://schemas.openxmlformats.org/presentationml/2006/ole">
            <mc:AlternateContent xmlns:mc="http://schemas.openxmlformats.org/markup-compatibility/2006">
              <mc:Choice xmlns:v="urn:schemas-microsoft-com:vml" Requires="v">
                <p:oleObj spid="_x0000_s35865" name="Bit Eşlem Resmi" r:id="rId3" imgW="2676899" imgH="2172003" progId="PBrush">
                  <p:embed/>
                </p:oleObj>
              </mc:Choice>
              <mc:Fallback>
                <p:oleObj name="Bit Eşlem Resmi" r:id="rId3" imgW="2676899" imgH="2172003" progId="PBrush">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742" y="4109913"/>
                        <a:ext cx="2768203" cy="2053096"/>
                      </a:xfrm>
                      <a:prstGeom prst="rect">
                        <a:avLst/>
                      </a:prstGeom>
                      <a:noFill/>
                    </p:spPr>
                  </p:pic>
                </p:oleObj>
              </mc:Fallback>
            </mc:AlternateContent>
          </a:graphicData>
        </a:graphic>
      </p:graphicFrame>
      <p:sp>
        <p:nvSpPr>
          <p:cNvPr id="35876" name="Rectangle 20"/>
          <p:cNvSpPr>
            <a:spLocks noChangeArrowheads="1"/>
          </p:cNvSpPr>
          <p:nvPr/>
        </p:nvSpPr>
        <p:spPr bwMode="auto">
          <a:xfrm>
            <a:off x="3696494" y="6253754"/>
            <a:ext cx="1536700" cy="366712"/>
          </a:xfrm>
          <a:prstGeom prst="rect">
            <a:avLst/>
          </a:prstGeom>
          <a:noFill/>
          <a:ln w="9525">
            <a:noFill/>
            <a:miter lim="800000"/>
            <a:headEnd/>
            <a:tailEnd/>
          </a:ln>
        </p:spPr>
        <p:txBody>
          <a:bodyPr wrap="none" anchor="ctr">
            <a:spAutoFit/>
          </a:bodyPr>
          <a:lstStyle/>
          <a:p>
            <a:r>
              <a:rPr lang="tr-TR" dirty="0">
                <a:latin typeface="Calibri" pitchFamily="34" charset="0"/>
              </a:rPr>
              <a:t>Elektrik Akımı</a:t>
            </a:r>
            <a:r>
              <a:rPr lang="tr-TR"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Başlık"/>
          <p:cNvSpPr>
            <a:spLocks noGrp="1"/>
          </p:cNvSpPr>
          <p:nvPr>
            <p:ph type="title" idx="4294967295"/>
          </p:nvPr>
        </p:nvSpPr>
        <p:spPr>
          <a:xfrm>
            <a:off x="457200" y="635000"/>
            <a:ext cx="8229600" cy="777875"/>
          </a:xfrm>
        </p:spPr>
        <p:txBody>
          <a:bodyPr/>
          <a:lstStyle/>
          <a:p>
            <a:pPr algn="l" eaLnBrk="1" hangingPunct="1"/>
            <a:r>
              <a:rPr lang="tr-TR" sz="3000" b="1" dirty="0"/>
              <a:t>      3. ELEKTRİK YÜKÜ</a:t>
            </a:r>
            <a:r>
              <a:rPr lang="tr-TR" sz="4000" dirty="0"/>
              <a:t> </a:t>
            </a:r>
          </a:p>
        </p:txBody>
      </p:sp>
      <p:sp>
        <p:nvSpPr>
          <p:cNvPr id="36866" name="2 İçerik Yer Tutucusu"/>
          <p:cNvSpPr>
            <a:spLocks noGrp="1"/>
          </p:cNvSpPr>
          <p:nvPr>
            <p:ph idx="4294967295"/>
          </p:nvPr>
        </p:nvSpPr>
        <p:spPr>
          <a:xfrm>
            <a:off x="534194" y="842962"/>
            <a:ext cx="8075612" cy="5172075"/>
          </a:xfrm>
        </p:spPr>
        <p:txBody>
          <a:bodyPr/>
          <a:lstStyle/>
          <a:p>
            <a:pPr algn="just">
              <a:buFont typeface="Arial" charset="0"/>
              <a:buNone/>
            </a:pPr>
            <a:endParaRPr lang="tr-TR" sz="2200" dirty="0"/>
          </a:p>
          <a:p>
            <a:pPr algn="just">
              <a:buFont typeface="Arial" charset="0"/>
              <a:buNone/>
            </a:pPr>
            <a:r>
              <a:rPr lang="tr-TR" sz="2200" dirty="0"/>
              <a:t>	Elektronların yada protonların oluşturduğu elektriksel yükün büyüklüğüdür. Elektronların yük miktarı ile protonların yük miktarı aynıdır. Ancak işaretleri farklıdır. Elektronlar negatif yüklüyken protonlar pozitif yüklüdür. Elektrik yükünün sembolü Q ve birimi ise </a:t>
            </a:r>
            <a:r>
              <a:rPr lang="tr-TR" sz="2200" dirty="0" err="1"/>
              <a:t>Coulomb</a:t>
            </a:r>
            <a:r>
              <a:rPr lang="tr-TR" sz="2200" dirty="0"/>
              <a:t> (C) dur. </a:t>
            </a:r>
          </a:p>
          <a:p>
            <a:pPr algn="just">
              <a:buFont typeface="Arial" charset="0"/>
              <a:buNone/>
            </a:pPr>
            <a:endParaRPr lang="tr-TR" sz="2200" dirty="0"/>
          </a:p>
          <a:p>
            <a:pPr algn="just">
              <a:buFont typeface="Arial" charset="0"/>
              <a:buNone/>
            </a:pPr>
            <a:r>
              <a:rPr lang="tr-TR" sz="2200" dirty="0"/>
              <a:t>	         1 Elektronun yükü = 1,6 x 10</a:t>
            </a:r>
            <a:r>
              <a:rPr lang="tr-TR" sz="2200" baseline="30000" dirty="0"/>
              <a:t>-19</a:t>
            </a:r>
            <a:r>
              <a:rPr lang="tr-TR" sz="2200" dirty="0"/>
              <a:t> </a:t>
            </a:r>
            <a:r>
              <a:rPr lang="tr-TR" sz="2200" dirty="0" err="1"/>
              <a:t>coulomb</a:t>
            </a:r>
            <a:r>
              <a:rPr lang="tr-TR" sz="2200" dirty="0"/>
              <a:t>	            </a:t>
            </a:r>
          </a:p>
          <a:p>
            <a:pPr algn="just">
              <a:buFont typeface="Arial" charset="0"/>
              <a:buNone/>
            </a:pPr>
            <a:r>
              <a:rPr lang="tr-TR" sz="2200" dirty="0"/>
              <a:t>		1 </a:t>
            </a:r>
            <a:r>
              <a:rPr lang="tr-TR" sz="2200" dirty="0" err="1"/>
              <a:t>Coulomb</a:t>
            </a:r>
            <a:r>
              <a:rPr lang="tr-TR" sz="2200" dirty="0"/>
              <a:t> = 6,25.10</a:t>
            </a:r>
            <a:r>
              <a:rPr lang="tr-TR" sz="2200" baseline="30000" dirty="0"/>
              <a:t>18</a:t>
            </a:r>
            <a:r>
              <a:rPr lang="tr-TR" sz="2200" dirty="0"/>
              <a:t> elektron</a:t>
            </a:r>
          </a:p>
        </p:txBody>
      </p:sp>
      <p:sp>
        <p:nvSpPr>
          <p:cNvPr id="36868" name="Rectangle 7"/>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36869" name="Rectangle 8"/>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6870" name="Rectangle 9"/>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6871" name="Rectangle 10"/>
          <p:cNvSpPr>
            <a:spLocks noChangeArrowheads="1"/>
          </p:cNvSpPr>
          <p:nvPr/>
        </p:nvSpPr>
        <p:spPr bwMode="auto">
          <a:xfrm>
            <a:off x="0" y="54451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6872"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6873" name="Rectangle 13"/>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6874" name="Rectangle 14"/>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6875" name="Rectangle 18"/>
          <p:cNvSpPr>
            <a:spLocks noChangeArrowheads="1"/>
          </p:cNvSpPr>
          <p:nvPr/>
        </p:nvSpPr>
        <p:spPr bwMode="auto">
          <a:xfrm>
            <a:off x="0" y="1230313"/>
            <a:ext cx="184150" cy="366712"/>
          </a:xfrm>
          <a:prstGeom prst="rect">
            <a:avLst/>
          </a:prstGeom>
          <a:noFill/>
          <a:ln w="9525">
            <a:noFill/>
            <a:miter lim="800000"/>
            <a:headEnd/>
            <a:tailEnd/>
          </a:ln>
        </p:spPr>
        <p:txBody>
          <a:bodyPr wrap="none" anchor="ctr">
            <a:spAutoFit/>
          </a:bodyPr>
          <a:lstStyle/>
          <a:p>
            <a:endParaRPr lang="tr-TR"/>
          </a:p>
        </p:txBody>
      </p:sp>
      <p:sp>
        <p:nvSpPr>
          <p:cNvPr id="36876" name="Rectangle 19"/>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6878" name="Rectangle 15"/>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36879"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6880" name="Rectangle 17"/>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36881"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8" name="1 Başlık"/>
          <p:cNvSpPr>
            <a:spLocks noGrp="1"/>
          </p:cNvSpPr>
          <p:nvPr>
            <p:ph type="title" idx="4294967295"/>
          </p:nvPr>
        </p:nvSpPr>
        <p:spPr>
          <a:xfrm>
            <a:off x="755576" y="696912"/>
            <a:ext cx="8229600" cy="777875"/>
          </a:xfrm>
        </p:spPr>
        <p:txBody>
          <a:bodyPr/>
          <a:lstStyle/>
          <a:p>
            <a:pPr algn="l" eaLnBrk="1" hangingPunct="1"/>
            <a:r>
              <a:rPr lang="tr-TR" sz="3000" b="1" dirty="0"/>
              <a:t>      3. ELEKTRİK YÜKÜ</a:t>
            </a:r>
            <a:r>
              <a:rPr lang="tr-TR" sz="4000" dirty="0"/>
              <a:t> </a:t>
            </a:r>
          </a:p>
        </p:txBody>
      </p:sp>
      <p:sp>
        <p:nvSpPr>
          <p:cNvPr id="37909" name="2 İçerik Yer Tutucusu"/>
          <p:cNvSpPr>
            <a:spLocks noGrp="1"/>
          </p:cNvSpPr>
          <p:nvPr>
            <p:ph idx="4294967295"/>
          </p:nvPr>
        </p:nvSpPr>
        <p:spPr>
          <a:xfrm>
            <a:off x="1006475" y="1360488"/>
            <a:ext cx="8075612" cy="5172075"/>
          </a:xfrm>
        </p:spPr>
        <p:txBody>
          <a:bodyPr/>
          <a:lstStyle/>
          <a:p>
            <a:pPr>
              <a:buFont typeface="Arial" charset="0"/>
              <a:buNone/>
            </a:pPr>
            <a:r>
              <a:rPr lang="tr-TR" sz="2200" dirty="0"/>
              <a:t>	</a:t>
            </a:r>
          </a:p>
          <a:p>
            <a:pPr>
              <a:buFont typeface="Arial" charset="0"/>
              <a:buNone/>
            </a:pPr>
            <a:r>
              <a:rPr lang="tr-TR" sz="2400" b="1" dirty="0"/>
              <a:t>ÖRNEK-1:</a:t>
            </a:r>
            <a:r>
              <a:rPr lang="tr-TR" sz="2400" dirty="0"/>
              <a:t> </a:t>
            </a:r>
          </a:p>
          <a:p>
            <a:pPr>
              <a:buFont typeface="Arial" charset="0"/>
              <a:buNone/>
            </a:pPr>
            <a:r>
              <a:rPr lang="tr-TR" sz="2400" dirty="0"/>
              <a:t>93.8x10</a:t>
            </a:r>
            <a:r>
              <a:rPr lang="tr-TR" sz="2400" baseline="30000" dirty="0"/>
              <a:t>16</a:t>
            </a:r>
            <a:r>
              <a:rPr lang="tr-TR" sz="2400" dirty="0"/>
              <a:t> tane elektronun yükü ne kadardır.</a:t>
            </a:r>
          </a:p>
          <a:p>
            <a:pPr>
              <a:buFont typeface="Arial" charset="0"/>
              <a:buNone/>
            </a:pPr>
            <a:r>
              <a:rPr lang="tr-TR" sz="2400" dirty="0"/>
              <a:t>ÇÖZÜM: </a:t>
            </a:r>
          </a:p>
        </p:txBody>
      </p:sp>
      <p:sp>
        <p:nvSpPr>
          <p:cNvPr id="37911" name="Rectangle 7"/>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37912" name="Rectangle 8"/>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7913" name="Rectangle 9"/>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7914" name="Rectangle 10"/>
          <p:cNvSpPr>
            <a:spLocks noChangeArrowheads="1"/>
          </p:cNvSpPr>
          <p:nvPr/>
        </p:nvSpPr>
        <p:spPr bwMode="auto">
          <a:xfrm>
            <a:off x="0" y="54451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791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7916" name="Rectangle 13"/>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7917" name="Rectangle 14"/>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7918" name="Rectangle 18"/>
          <p:cNvSpPr>
            <a:spLocks noChangeArrowheads="1"/>
          </p:cNvSpPr>
          <p:nvPr/>
        </p:nvSpPr>
        <p:spPr bwMode="auto">
          <a:xfrm>
            <a:off x="0" y="1230313"/>
            <a:ext cx="184150" cy="366712"/>
          </a:xfrm>
          <a:prstGeom prst="rect">
            <a:avLst/>
          </a:prstGeom>
          <a:noFill/>
          <a:ln w="9525">
            <a:noFill/>
            <a:miter lim="800000"/>
            <a:headEnd/>
            <a:tailEnd/>
          </a:ln>
        </p:spPr>
        <p:txBody>
          <a:bodyPr wrap="none" anchor="ctr">
            <a:spAutoFit/>
          </a:bodyPr>
          <a:lstStyle/>
          <a:p>
            <a:endParaRPr lang="tr-TR"/>
          </a:p>
        </p:txBody>
      </p:sp>
      <p:sp>
        <p:nvSpPr>
          <p:cNvPr id="37919" name="Rectangle 19"/>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7920" name="Rectangle 20"/>
          <p:cNvSpPr>
            <a:spLocks noChangeArrowheads="1"/>
          </p:cNvSpPr>
          <p:nvPr/>
        </p:nvSpPr>
        <p:spPr bwMode="auto">
          <a:xfrm>
            <a:off x="0" y="4076700"/>
            <a:ext cx="20129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7921" name="Rectangle 15"/>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37922"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7923" name="Rectangle 17"/>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37924"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37925" name="Rectangle 20"/>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graphicFrame>
        <p:nvGraphicFramePr>
          <p:cNvPr id="37907" name="Object 19"/>
          <p:cNvGraphicFramePr>
            <a:graphicFrameLocks noChangeAspect="1"/>
          </p:cNvGraphicFramePr>
          <p:nvPr>
            <p:extLst>
              <p:ext uri="{D42A27DB-BD31-4B8C-83A1-F6EECF244321}">
                <p14:modId xmlns:p14="http://schemas.microsoft.com/office/powerpoint/2010/main" val="523460255"/>
              </p:ext>
            </p:extLst>
          </p:nvPr>
        </p:nvGraphicFramePr>
        <p:xfrm>
          <a:off x="1340643" y="4000109"/>
          <a:ext cx="5256213" cy="998537"/>
        </p:xfrm>
        <a:graphic>
          <a:graphicData uri="http://schemas.openxmlformats.org/presentationml/2006/ole">
            <mc:AlternateContent xmlns:mc="http://schemas.openxmlformats.org/markup-compatibility/2006">
              <mc:Choice xmlns:v="urn:schemas-microsoft-com:vml" Requires="v">
                <p:oleObj spid="_x0000_s37915" name="Denklem" r:id="rId3" imgW="1879600" imgH="406400" progId="Equation.3">
                  <p:embed/>
                </p:oleObj>
              </mc:Choice>
              <mc:Fallback>
                <p:oleObj name="Denklem" r:id="rId3" imgW="1879600" imgH="406400" progId="Equation.3">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643" y="4000109"/>
                        <a:ext cx="5256213"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7" name="1 Başlık"/>
          <p:cNvSpPr>
            <a:spLocks noGrp="1"/>
          </p:cNvSpPr>
          <p:nvPr>
            <p:ph type="title" idx="4294967295"/>
          </p:nvPr>
        </p:nvSpPr>
        <p:spPr>
          <a:xfrm>
            <a:off x="914400" y="558007"/>
            <a:ext cx="8229600" cy="777875"/>
          </a:xfrm>
        </p:spPr>
        <p:txBody>
          <a:bodyPr/>
          <a:lstStyle/>
          <a:p>
            <a:pPr algn="l" eaLnBrk="1" hangingPunct="1"/>
            <a:r>
              <a:rPr lang="tr-TR" sz="3000" b="1" dirty="0"/>
              <a:t>      3. ELEKTRİK YÜKÜ</a:t>
            </a:r>
            <a:r>
              <a:rPr lang="tr-TR" sz="4000" dirty="0"/>
              <a:t> </a:t>
            </a:r>
          </a:p>
        </p:txBody>
      </p:sp>
      <p:sp>
        <p:nvSpPr>
          <p:cNvPr id="38938" name="2 İçerik Yer Tutucusu"/>
          <p:cNvSpPr>
            <a:spLocks noGrp="1"/>
          </p:cNvSpPr>
          <p:nvPr>
            <p:ph idx="4294967295"/>
          </p:nvPr>
        </p:nvSpPr>
        <p:spPr>
          <a:xfrm>
            <a:off x="733835" y="1038225"/>
            <a:ext cx="8075612" cy="5172075"/>
          </a:xfrm>
        </p:spPr>
        <p:txBody>
          <a:bodyPr/>
          <a:lstStyle/>
          <a:p>
            <a:pPr>
              <a:buFont typeface="Arial" charset="0"/>
              <a:buNone/>
            </a:pPr>
            <a:r>
              <a:rPr lang="tr-TR" sz="2200" dirty="0"/>
              <a:t>	</a:t>
            </a:r>
          </a:p>
          <a:p>
            <a:pPr>
              <a:buFont typeface="Arial" charset="0"/>
              <a:buNone/>
            </a:pPr>
            <a:r>
              <a:rPr lang="tr-TR" sz="2400" dirty="0"/>
              <a:t>	Yükleri aynı olan maddeler birbirlerini iterken yükleri farklı olan maddeler birbirlerini çekecektir. Yani iki artı yük birbirini iterken artı ve eksi yük birbirini çekecektir.</a:t>
            </a:r>
          </a:p>
        </p:txBody>
      </p:sp>
      <p:sp>
        <p:nvSpPr>
          <p:cNvPr id="38940" name="Rectangle 7"/>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38941" name="Rectangle 8"/>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8942" name="Rectangle 9"/>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8943" name="Rectangle 10"/>
          <p:cNvSpPr>
            <a:spLocks noChangeArrowheads="1"/>
          </p:cNvSpPr>
          <p:nvPr/>
        </p:nvSpPr>
        <p:spPr bwMode="auto">
          <a:xfrm>
            <a:off x="0" y="54451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894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8945" name="Rectangle 13"/>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8946" name="Rectangle 14"/>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8947" name="Rectangle 18"/>
          <p:cNvSpPr>
            <a:spLocks noChangeArrowheads="1"/>
          </p:cNvSpPr>
          <p:nvPr/>
        </p:nvSpPr>
        <p:spPr bwMode="auto">
          <a:xfrm>
            <a:off x="0" y="1230313"/>
            <a:ext cx="184150" cy="366712"/>
          </a:xfrm>
          <a:prstGeom prst="rect">
            <a:avLst/>
          </a:prstGeom>
          <a:noFill/>
          <a:ln w="9525">
            <a:noFill/>
            <a:miter lim="800000"/>
            <a:headEnd/>
            <a:tailEnd/>
          </a:ln>
        </p:spPr>
        <p:txBody>
          <a:bodyPr wrap="none" anchor="ctr">
            <a:spAutoFit/>
          </a:bodyPr>
          <a:lstStyle/>
          <a:p>
            <a:endParaRPr lang="tr-TR"/>
          </a:p>
        </p:txBody>
      </p:sp>
      <p:sp>
        <p:nvSpPr>
          <p:cNvPr id="38948" name="Rectangle 19"/>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8949" name="Rectangle 20"/>
          <p:cNvSpPr>
            <a:spLocks noChangeArrowheads="1"/>
          </p:cNvSpPr>
          <p:nvPr/>
        </p:nvSpPr>
        <p:spPr bwMode="auto">
          <a:xfrm>
            <a:off x="0" y="4076700"/>
            <a:ext cx="20129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8950" name="Rectangle 15"/>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38951"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8952" name="Rectangle 17"/>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38953"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38954" name="Rectangle 19"/>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graphicFrame>
        <p:nvGraphicFramePr>
          <p:cNvPr id="38936" name="Object 24"/>
          <p:cNvGraphicFramePr>
            <a:graphicFrameLocks noChangeAspect="1"/>
          </p:cNvGraphicFramePr>
          <p:nvPr/>
        </p:nvGraphicFramePr>
        <p:xfrm>
          <a:off x="1835150" y="3568700"/>
          <a:ext cx="1441450" cy="503238"/>
        </p:xfrm>
        <a:graphic>
          <a:graphicData uri="http://schemas.openxmlformats.org/presentationml/2006/ole">
            <mc:AlternateContent xmlns:mc="http://schemas.openxmlformats.org/markup-compatibility/2006">
              <mc:Choice xmlns:v="urn:schemas-microsoft-com:vml" Requires="v">
                <p:oleObj spid="_x0000_s38965" name="Visio" r:id="rId3" imgW="789840" imgH="275400" progId="Visio.Drawing.11">
                  <p:embed/>
                </p:oleObj>
              </mc:Choice>
              <mc:Fallback>
                <p:oleObj name="Visio" r:id="rId3" imgW="789840" imgH="275400" progId="Visio.Drawing.11">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568700"/>
                        <a:ext cx="1441450"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35" name="Object 23"/>
          <p:cNvGraphicFramePr>
            <a:graphicFrameLocks noChangeAspect="1"/>
          </p:cNvGraphicFramePr>
          <p:nvPr>
            <p:extLst>
              <p:ext uri="{D42A27DB-BD31-4B8C-83A1-F6EECF244321}">
                <p14:modId xmlns:p14="http://schemas.microsoft.com/office/powerpoint/2010/main" val="2995558283"/>
              </p:ext>
            </p:extLst>
          </p:nvPr>
        </p:nvGraphicFramePr>
        <p:xfrm>
          <a:off x="1516418" y="4456113"/>
          <a:ext cx="2016125" cy="511175"/>
        </p:xfrm>
        <a:graphic>
          <a:graphicData uri="http://schemas.openxmlformats.org/presentationml/2006/ole">
            <mc:AlternateContent xmlns:mc="http://schemas.openxmlformats.org/markup-compatibility/2006">
              <mc:Choice xmlns:v="urn:schemas-microsoft-com:vml" Requires="v">
                <p:oleObj spid="_x0000_s38966" name="Visio" r:id="rId5" imgW="1584720" imgH="327240" progId="Visio.Drawing.11">
                  <p:embed/>
                </p:oleObj>
              </mc:Choice>
              <mc:Fallback>
                <p:oleObj name="Visio" r:id="rId5" imgW="1584720" imgH="327240" progId="Visio.Drawing.11">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l="8675" r="10574"/>
                      <a:stretch>
                        <a:fillRect/>
                      </a:stretch>
                    </p:blipFill>
                    <p:spPr bwMode="auto">
                      <a:xfrm>
                        <a:off x="1516418" y="4456113"/>
                        <a:ext cx="201612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34" name="Object 22"/>
          <p:cNvGraphicFramePr>
            <a:graphicFrameLocks noChangeAspect="1"/>
          </p:cNvGraphicFramePr>
          <p:nvPr/>
        </p:nvGraphicFramePr>
        <p:xfrm>
          <a:off x="5724525" y="3573463"/>
          <a:ext cx="1584325" cy="500062"/>
        </p:xfrm>
        <a:graphic>
          <a:graphicData uri="http://schemas.openxmlformats.org/presentationml/2006/ole">
            <mc:AlternateContent xmlns:mc="http://schemas.openxmlformats.org/markup-compatibility/2006">
              <mc:Choice xmlns:v="urn:schemas-microsoft-com:vml" Requires="v">
                <p:oleObj spid="_x0000_s38967" name="Visio" r:id="rId7" imgW="1059840" imgH="331200" progId="Visio.Drawing.11">
                  <p:embed/>
                </p:oleObj>
              </mc:Choice>
              <mc:Fallback>
                <p:oleObj name="Visio" r:id="rId7" imgW="1059840" imgH="331200" progId="Visio.Drawing.11">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525" y="3573463"/>
                        <a:ext cx="1584325"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33" name="Object 21"/>
          <p:cNvGraphicFramePr>
            <a:graphicFrameLocks noChangeAspect="1"/>
          </p:cNvGraphicFramePr>
          <p:nvPr>
            <p:extLst>
              <p:ext uri="{D42A27DB-BD31-4B8C-83A1-F6EECF244321}">
                <p14:modId xmlns:p14="http://schemas.microsoft.com/office/powerpoint/2010/main" val="3004459917"/>
              </p:ext>
            </p:extLst>
          </p:nvPr>
        </p:nvGraphicFramePr>
        <p:xfrm>
          <a:off x="5724525" y="4433887"/>
          <a:ext cx="1584325" cy="519112"/>
        </p:xfrm>
        <a:graphic>
          <a:graphicData uri="http://schemas.openxmlformats.org/presentationml/2006/ole">
            <mc:AlternateContent xmlns:mc="http://schemas.openxmlformats.org/markup-compatibility/2006">
              <mc:Choice xmlns:v="urn:schemas-microsoft-com:vml" Requires="v">
                <p:oleObj spid="_x0000_s38968" name="Visio" r:id="rId9" imgW="1018440" imgH="331200" progId="Visio.Drawing.11">
                  <p:embed/>
                </p:oleObj>
              </mc:Choice>
              <mc:Fallback>
                <p:oleObj name="Visio" r:id="rId9" imgW="1018440" imgH="331200" progId="Visio.Drawing.11">
                  <p:embed/>
                  <p:pic>
                    <p:nvPicPr>
                      <p:cNvPr id="0"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4525" y="4433887"/>
                        <a:ext cx="1584325"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55" name="Rectangle 25"/>
          <p:cNvSpPr>
            <a:spLocks noChangeArrowheads="1"/>
          </p:cNvSpPr>
          <p:nvPr/>
        </p:nvSpPr>
        <p:spPr bwMode="auto">
          <a:xfrm>
            <a:off x="0" y="2420938"/>
            <a:ext cx="9144000" cy="0"/>
          </a:xfrm>
          <a:prstGeom prst="rect">
            <a:avLst/>
          </a:prstGeom>
          <a:noFill/>
          <a:ln w="9525">
            <a:noFill/>
            <a:miter lim="800000"/>
            <a:headEnd/>
            <a:tailEnd/>
          </a:ln>
        </p:spPr>
        <p:txBody>
          <a:bodyPr wrap="none" anchor="ctr">
            <a:spAutoFit/>
          </a:bodyPr>
          <a:lstStyle/>
          <a:p>
            <a:endParaRPr lang="tr-TR"/>
          </a:p>
        </p:txBody>
      </p:sp>
      <p:sp>
        <p:nvSpPr>
          <p:cNvPr id="38956" name="Rectangle 26"/>
          <p:cNvSpPr>
            <a:spLocks noChangeArrowheads="1"/>
          </p:cNvSpPr>
          <p:nvPr/>
        </p:nvSpPr>
        <p:spPr bwMode="auto">
          <a:xfrm>
            <a:off x="0" y="2660650"/>
            <a:ext cx="1441450" cy="274638"/>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38957" name="Rectangle 27"/>
          <p:cNvSpPr>
            <a:spLocks noChangeArrowheads="1"/>
          </p:cNvSpPr>
          <p:nvPr/>
        </p:nvSpPr>
        <p:spPr bwMode="auto">
          <a:xfrm>
            <a:off x="0" y="3259138"/>
            <a:ext cx="527050" cy="274637"/>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38958" name="Rectangle 28"/>
          <p:cNvSpPr>
            <a:spLocks noChangeArrowheads="1"/>
          </p:cNvSpPr>
          <p:nvPr/>
        </p:nvSpPr>
        <p:spPr bwMode="auto">
          <a:xfrm>
            <a:off x="0" y="3867150"/>
            <a:ext cx="484188" cy="274638"/>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5" name="1 Başlık"/>
          <p:cNvSpPr>
            <a:spLocks noGrp="1"/>
          </p:cNvSpPr>
          <p:nvPr>
            <p:ph type="title" idx="4294967295"/>
          </p:nvPr>
        </p:nvSpPr>
        <p:spPr>
          <a:xfrm>
            <a:off x="924170" y="628555"/>
            <a:ext cx="8229600" cy="777875"/>
          </a:xfrm>
        </p:spPr>
        <p:txBody>
          <a:bodyPr/>
          <a:lstStyle/>
          <a:p>
            <a:pPr algn="l" eaLnBrk="1" hangingPunct="1"/>
            <a:r>
              <a:rPr lang="tr-TR" sz="3000" b="1" dirty="0"/>
              <a:t>      3. ELEKTRİK YÜKÜ</a:t>
            </a:r>
            <a:r>
              <a:rPr lang="tr-TR" sz="4000" dirty="0"/>
              <a:t> </a:t>
            </a:r>
          </a:p>
        </p:txBody>
      </p:sp>
      <p:sp>
        <p:nvSpPr>
          <p:cNvPr id="39966" name="2 İçerik Yer Tutucusu"/>
          <p:cNvSpPr>
            <a:spLocks noGrp="1"/>
          </p:cNvSpPr>
          <p:nvPr>
            <p:ph idx="4294967295"/>
          </p:nvPr>
        </p:nvSpPr>
        <p:spPr>
          <a:xfrm>
            <a:off x="702607" y="1100233"/>
            <a:ext cx="8075612" cy="5172075"/>
          </a:xfrm>
        </p:spPr>
        <p:txBody>
          <a:bodyPr/>
          <a:lstStyle/>
          <a:p>
            <a:pPr>
              <a:buFont typeface="Arial" charset="0"/>
              <a:buNone/>
            </a:pPr>
            <a:r>
              <a:rPr lang="tr-TR" sz="2200" dirty="0"/>
              <a:t>	</a:t>
            </a:r>
          </a:p>
          <a:p>
            <a:pPr>
              <a:buFont typeface="Arial" charset="0"/>
              <a:buNone/>
            </a:pPr>
            <a:r>
              <a:rPr lang="tr-TR" sz="2400" dirty="0"/>
              <a:t>	Akım ile yük arasında doğru orantılı bir ilişki vardır. Yük arttıkça akım da artar</a:t>
            </a:r>
            <a:endParaRPr lang="tr-TR" sz="2400" b="1" dirty="0"/>
          </a:p>
          <a:p>
            <a:pPr>
              <a:buFont typeface="Arial" charset="0"/>
              <a:buNone/>
            </a:pPr>
            <a:r>
              <a:rPr lang="tr-TR" sz="2400" b="1" dirty="0"/>
              <a:t>					</a:t>
            </a:r>
          </a:p>
          <a:p>
            <a:pPr>
              <a:buFont typeface="Arial" charset="0"/>
              <a:buNone/>
            </a:pPr>
            <a:r>
              <a:rPr lang="tr-TR" sz="2400" b="1" dirty="0"/>
              <a:t>					I  :  </a:t>
            </a:r>
            <a:r>
              <a:rPr lang="tr-TR" sz="2400" dirty="0"/>
              <a:t>Akım şiddeti (Amper)</a:t>
            </a:r>
            <a:r>
              <a:rPr lang="tr-TR" sz="2400" b="1" dirty="0"/>
              <a:t>	</a:t>
            </a:r>
          </a:p>
          <a:p>
            <a:pPr>
              <a:buFont typeface="Arial" charset="0"/>
              <a:buNone/>
            </a:pPr>
            <a:r>
              <a:rPr lang="tr-TR" sz="2400" b="1" dirty="0"/>
              <a:t>					Q :  </a:t>
            </a:r>
            <a:r>
              <a:rPr lang="tr-TR" sz="2400" dirty="0"/>
              <a:t>Yük miktarı (</a:t>
            </a:r>
            <a:r>
              <a:rPr lang="tr-TR" sz="2400" dirty="0" err="1"/>
              <a:t>Coulomb</a:t>
            </a:r>
            <a:r>
              <a:rPr lang="tr-TR" sz="2400" dirty="0"/>
              <a:t>)</a:t>
            </a:r>
            <a:r>
              <a:rPr lang="tr-TR" sz="2400" b="1" dirty="0"/>
              <a:t>	</a:t>
            </a:r>
          </a:p>
          <a:p>
            <a:pPr>
              <a:buFont typeface="Arial" charset="0"/>
              <a:buNone/>
            </a:pPr>
            <a:r>
              <a:rPr lang="tr-TR" sz="2400" b="1" dirty="0"/>
              <a:t>					t   :  </a:t>
            </a:r>
            <a:r>
              <a:rPr lang="tr-TR" sz="2400" dirty="0"/>
              <a:t>Zaman (saniye)</a:t>
            </a:r>
            <a:endParaRPr lang="tr-TR" sz="2400" b="1" dirty="0"/>
          </a:p>
          <a:p>
            <a:pPr>
              <a:buFont typeface="Arial" charset="0"/>
              <a:buNone/>
            </a:pPr>
            <a:endParaRPr lang="tr-TR" b="1" dirty="0"/>
          </a:p>
        </p:txBody>
      </p:sp>
      <p:sp>
        <p:nvSpPr>
          <p:cNvPr id="39968" name="Rectangle 7"/>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39969" name="Rectangle 8"/>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9970" name="Rectangle 9"/>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9971" name="Rectangle 10"/>
          <p:cNvSpPr>
            <a:spLocks noChangeArrowheads="1"/>
          </p:cNvSpPr>
          <p:nvPr/>
        </p:nvSpPr>
        <p:spPr bwMode="auto">
          <a:xfrm>
            <a:off x="0" y="54451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9972"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9973" name="Rectangle 13"/>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9974" name="Rectangle 14"/>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9975" name="Rectangle 18"/>
          <p:cNvSpPr>
            <a:spLocks noChangeArrowheads="1"/>
          </p:cNvSpPr>
          <p:nvPr/>
        </p:nvSpPr>
        <p:spPr bwMode="auto">
          <a:xfrm>
            <a:off x="0" y="1230313"/>
            <a:ext cx="184150" cy="366712"/>
          </a:xfrm>
          <a:prstGeom prst="rect">
            <a:avLst/>
          </a:prstGeom>
          <a:noFill/>
          <a:ln w="9525">
            <a:noFill/>
            <a:miter lim="800000"/>
            <a:headEnd/>
            <a:tailEnd/>
          </a:ln>
        </p:spPr>
        <p:txBody>
          <a:bodyPr wrap="none" anchor="ctr">
            <a:spAutoFit/>
          </a:bodyPr>
          <a:lstStyle/>
          <a:p>
            <a:endParaRPr lang="tr-TR"/>
          </a:p>
        </p:txBody>
      </p:sp>
      <p:sp>
        <p:nvSpPr>
          <p:cNvPr id="39976" name="Rectangle 19"/>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9977" name="Rectangle 20"/>
          <p:cNvSpPr>
            <a:spLocks noChangeArrowheads="1"/>
          </p:cNvSpPr>
          <p:nvPr/>
        </p:nvSpPr>
        <p:spPr bwMode="auto">
          <a:xfrm>
            <a:off x="0" y="4076700"/>
            <a:ext cx="20129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9978" name="Rectangle 15"/>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39979"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9980" name="Rectangle 17"/>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39981"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39982" name="Rectangle 19"/>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39983" name="Rectangle 24"/>
          <p:cNvSpPr>
            <a:spLocks noChangeArrowheads="1"/>
          </p:cNvSpPr>
          <p:nvPr/>
        </p:nvSpPr>
        <p:spPr bwMode="auto">
          <a:xfrm>
            <a:off x="0" y="2420938"/>
            <a:ext cx="9144000" cy="0"/>
          </a:xfrm>
          <a:prstGeom prst="rect">
            <a:avLst/>
          </a:prstGeom>
          <a:noFill/>
          <a:ln w="9525">
            <a:noFill/>
            <a:miter lim="800000"/>
            <a:headEnd/>
            <a:tailEnd/>
          </a:ln>
        </p:spPr>
        <p:txBody>
          <a:bodyPr wrap="none" anchor="ctr">
            <a:spAutoFit/>
          </a:bodyPr>
          <a:lstStyle/>
          <a:p>
            <a:endParaRPr lang="tr-TR"/>
          </a:p>
        </p:txBody>
      </p:sp>
      <p:sp>
        <p:nvSpPr>
          <p:cNvPr id="39984" name="Rectangle 25"/>
          <p:cNvSpPr>
            <a:spLocks noChangeArrowheads="1"/>
          </p:cNvSpPr>
          <p:nvPr/>
        </p:nvSpPr>
        <p:spPr bwMode="auto">
          <a:xfrm>
            <a:off x="0" y="2636838"/>
            <a:ext cx="1441450" cy="274637"/>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39985" name="Rectangle 26"/>
          <p:cNvSpPr>
            <a:spLocks noChangeArrowheads="1"/>
          </p:cNvSpPr>
          <p:nvPr/>
        </p:nvSpPr>
        <p:spPr bwMode="auto">
          <a:xfrm>
            <a:off x="0" y="3259138"/>
            <a:ext cx="527050" cy="274637"/>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39986" name="Rectangle 27"/>
          <p:cNvSpPr>
            <a:spLocks noChangeArrowheads="1"/>
          </p:cNvSpPr>
          <p:nvPr/>
        </p:nvSpPr>
        <p:spPr bwMode="auto">
          <a:xfrm>
            <a:off x="0" y="3867150"/>
            <a:ext cx="484188" cy="274638"/>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39987"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graphicFrame>
        <p:nvGraphicFramePr>
          <p:cNvPr id="39964" name="Object 28"/>
          <p:cNvGraphicFramePr>
            <a:graphicFrameLocks noChangeAspect="1"/>
          </p:cNvGraphicFramePr>
          <p:nvPr>
            <p:extLst>
              <p:ext uri="{D42A27DB-BD31-4B8C-83A1-F6EECF244321}">
                <p14:modId xmlns:p14="http://schemas.microsoft.com/office/powerpoint/2010/main" val="227450606"/>
              </p:ext>
            </p:extLst>
          </p:nvPr>
        </p:nvGraphicFramePr>
        <p:xfrm>
          <a:off x="1450975" y="3213100"/>
          <a:ext cx="1511300" cy="1411288"/>
        </p:xfrm>
        <a:graphic>
          <a:graphicData uri="http://schemas.openxmlformats.org/presentationml/2006/ole">
            <mc:AlternateContent xmlns:mc="http://schemas.openxmlformats.org/markup-compatibility/2006">
              <mc:Choice xmlns:v="urn:schemas-microsoft-com:vml" Requires="v">
                <p:oleObj spid="_x0000_s39971" name="Denklem" r:id="rId3" imgW="355446" imgH="330057" progId="Equation.3">
                  <p:embed/>
                </p:oleObj>
              </mc:Choice>
              <mc:Fallback>
                <p:oleObj name="Denklem" r:id="rId3" imgW="355446" imgH="330057" progId="Equation.3">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975" y="3213100"/>
                        <a:ext cx="1511300" cy="1411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7" name="1 Başlık"/>
          <p:cNvSpPr>
            <a:spLocks noGrp="1"/>
          </p:cNvSpPr>
          <p:nvPr>
            <p:ph type="title" idx="4294967295"/>
          </p:nvPr>
        </p:nvSpPr>
        <p:spPr>
          <a:xfrm>
            <a:off x="914400" y="516769"/>
            <a:ext cx="8229600" cy="777875"/>
          </a:xfrm>
        </p:spPr>
        <p:txBody>
          <a:bodyPr/>
          <a:lstStyle/>
          <a:p>
            <a:pPr algn="l" eaLnBrk="1" hangingPunct="1"/>
            <a:r>
              <a:rPr lang="tr-TR" sz="3000" b="1" dirty="0"/>
              <a:t>      3. ELEKTRİK YÜKÜ</a:t>
            </a:r>
            <a:r>
              <a:rPr lang="tr-TR" sz="4000" dirty="0"/>
              <a:t> </a:t>
            </a:r>
          </a:p>
        </p:txBody>
      </p:sp>
      <p:sp>
        <p:nvSpPr>
          <p:cNvPr id="40988" name="2 İçerik Yer Tutucusu"/>
          <p:cNvSpPr>
            <a:spLocks noGrp="1"/>
          </p:cNvSpPr>
          <p:nvPr>
            <p:ph idx="4294967295"/>
          </p:nvPr>
        </p:nvSpPr>
        <p:spPr>
          <a:xfrm>
            <a:off x="1018382" y="1058862"/>
            <a:ext cx="8075612" cy="5172075"/>
          </a:xfrm>
        </p:spPr>
        <p:txBody>
          <a:bodyPr/>
          <a:lstStyle/>
          <a:p>
            <a:pPr>
              <a:buFont typeface="Arial" charset="0"/>
              <a:buNone/>
            </a:pPr>
            <a:r>
              <a:rPr lang="tr-TR" sz="2200" dirty="0"/>
              <a:t>	</a:t>
            </a:r>
          </a:p>
          <a:p>
            <a:pPr>
              <a:buFont typeface="Arial" charset="0"/>
              <a:buNone/>
            </a:pPr>
            <a:r>
              <a:rPr lang="tr-TR" b="1" dirty="0"/>
              <a:t>	</a:t>
            </a:r>
            <a:r>
              <a:rPr lang="tr-TR" sz="2400" b="1" dirty="0"/>
              <a:t>ÖRNEK-2:</a:t>
            </a:r>
            <a:r>
              <a:rPr lang="tr-TR" sz="2400" dirty="0"/>
              <a:t> </a:t>
            </a:r>
          </a:p>
          <a:p>
            <a:pPr>
              <a:buFont typeface="Arial" charset="0"/>
              <a:buNone/>
            </a:pPr>
            <a:r>
              <a:rPr lang="tr-TR" sz="2400" dirty="0"/>
              <a:t>	Bir iletken telden 10 </a:t>
            </a:r>
            <a:r>
              <a:rPr lang="tr-TR" sz="2400" dirty="0" err="1"/>
              <a:t>Coulombluk</a:t>
            </a:r>
            <a:r>
              <a:rPr lang="tr-TR" sz="2400" dirty="0"/>
              <a:t> bir yük  2 saniye boyunca geçerse iletkenden akan akımın şiddeti nedir?</a:t>
            </a:r>
          </a:p>
          <a:p>
            <a:pPr>
              <a:buFont typeface="Arial" charset="0"/>
              <a:buNone/>
            </a:pPr>
            <a:r>
              <a:rPr lang="tr-TR" sz="2400" dirty="0"/>
              <a:t>	</a:t>
            </a:r>
          </a:p>
          <a:p>
            <a:pPr>
              <a:buFont typeface="Arial" charset="0"/>
              <a:buNone/>
            </a:pPr>
            <a:r>
              <a:rPr lang="tr-TR" sz="2400" dirty="0"/>
              <a:t>	ÇÖZÜM:   </a:t>
            </a:r>
          </a:p>
          <a:p>
            <a:pPr>
              <a:buFont typeface="Arial" charset="0"/>
              <a:buNone/>
            </a:pPr>
            <a:r>
              <a:rPr lang="tr-TR" sz="2400" dirty="0"/>
              <a:t>	Burada Q = 10C, t = 2 </a:t>
            </a:r>
            <a:r>
              <a:rPr lang="tr-TR" sz="2400" dirty="0" err="1"/>
              <a:t>sn</a:t>
            </a:r>
            <a:r>
              <a:rPr lang="tr-TR" sz="2400" dirty="0"/>
              <a:t> olduğuna göre</a:t>
            </a:r>
            <a:r>
              <a:rPr lang="tr-TR" b="1" dirty="0"/>
              <a:t> 		</a:t>
            </a:r>
          </a:p>
        </p:txBody>
      </p:sp>
      <p:sp>
        <p:nvSpPr>
          <p:cNvPr id="40990" name="Rectangle 7"/>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40991" name="Rectangle 8"/>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0992" name="Rectangle 9"/>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0993" name="Rectangle 10"/>
          <p:cNvSpPr>
            <a:spLocks noChangeArrowheads="1"/>
          </p:cNvSpPr>
          <p:nvPr/>
        </p:nvSpPr>
        <p:spPr bwMode="auto">
          <a:xfrm>
            <a:off x="0" y="54451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099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40995" name="Rectangle 13"/>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0996" name="Rectangle 14"/>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0997" name="Rectangle 18"/>
          <p:cNvSpPr>
            <a:spLocks noChangeArrowheads="1"/>
          </p:cNvSpPr>
          <p:nvPr/>
        </p:nvSpPr>
        <p:spPr bwMode="auto">
          <a:xfrm>
            <a:off x="0" y="1230313"/>
            <a:ext cx="184150" cy="366712"/>
          </a:xfrm>
          <a:prstGeom prst="rect">
            <a:avLst/>
          </a:prstGeom>
          <a:noFill/>
          <a:ln w="9525">
            <a:noFill/>
            <a:miter lim="800000"/>
            <a:headEnd/>
            <a:tailEnd/>
          </a:ln>
        </p:spPr>
        <p:txBody>
          <a:bodyPr wrap="none" anchor="ctr">
            <a:spAutoFit/>
          </a:bodyPr>
          <a:lstStyle/>
          <a:p>
            <a:endParaRPr lang="tr-TR"/>
          </a:p>
        </p:txBody>
      </p:sp>
      <p:sp>
        <p:nvSpPr>
          <p:cNvPr id="40998" name="Rectangle 19"/>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40999" name="Rectangle 20"/>
          <p:cNvSpPr>
            <a:spLocks noChangeArrowheads="1"/>
          </p:cNvSpPr>
          <p:nvPr/>
        </p:nvSpPr>
        <p:spPr bwMode="auto">
          <a:xfrm>
            <a:off x="0" y="4076700"/>
            <a:ext cx="20129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41000" name="Rectangle 15"/>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41001"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41002" name="Rectangle 17"/>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41003"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41004" name="Rectangle 19"/>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41005" name="Rectangle 20"/>
          <p:cNvSpPr>
            <a:spLocks noChangeArrowheads="1"/>
          </p:cNvSpPr>
          <p:nvPr/>
        </p:nvSpPr>
        <p:spPr bwMode="auto">
          <a:xfrm>
            <a:off x="0" y="2420938"/>
            <a:ext cx="9144000" cy="0"/>
          </a:xfrm>
          <a:prstGeom prst="rect">
            <a:avLst/>
          </a:prstGeom>
          <a:noFill/>
          <a:ln w="9525">
            <a:noFill/>
            <a:miter lim="800000"/>
            <a:headEnd/>
            <a:tailEnd/>
          </a:ln>
        </p:spPr>
        <p:txBody>
          <a:bodyPr wrap="none" anchor="ctr">
            <a:spAutoFit/>
          </a:bodyPr>
          <a:lstStyle/>
          <a:p>
            <a:endParaRPr lang="tr-TR"/>
          </a:p>
        </p:txBody>
      </p:sp>
      <p:sp>
        <p:nvSpPr>
          <p:cNvPr id="41006" name="Rectangle 21"/>
          <p:cNvSpPr>
            <a:spLocks noChangeArrowheads="1"/>
          </p:cNvSpPr>
          <p:nvPr/>
        </p:nvSpPr>
        <p:spPr bwMode="auto">
          <a:xfrm>
            <a:off x="0" y="2636838"/>
            <a:ext cx="1441450" cy="274637"/>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41007" name="Rectangle 22"/>
          <p:cNvSpPr>
            <a:spLocks noChangeArrowheads="1"/>
          </p:cNvSpPr>
          <p:nvPr/>
        </p:nvSpPr>
        <p:spPr bwMode="auto">
          <a:xfrm>
            <a:off x="0" y="3259138"/>
            <a:ext cx="527050" cy="274637"/>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41008" name="Rectangle 23"/>
          <p:cNvSpPr>
            <a:spLocks noChangeArrowheads="1"/>
          </p:cNvSpPr>
          <p:nvPr/>
        </p:nvSpPr>
        <p:spPr bwMode="auto">
          <a:xfrm>
            <a:off x="0" y="3867150"/>
            <a:ext cx="484188" cy="274638"/>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41009"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41010"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graphicFrame>
        <p:nvGraphicFramePr>
          <p:cNvPr id="40986" name="Object 26"/>
          <p:cNvGraphicFramePr>
            <a:graphicFrameLocks noChangeAspect="1"/>
          </p:cNvGraphicFramePr>
          <p:nvPr>
            <p:extLst>
              <p:ext uri="{D42A27DB-BD31-4B8C-83A1-F6EECF244321}">
                <p14:modId xmlns:p14="http://schemas.microsoft.com/office/powerpoint/2010/main" val="1800610598"/>
              </p:ext>
            </p:extLst>
          </p:nvPr>
        </p:nvGraphicFramePr>
        <p:xfrm>
          <a:off x="2483768" y="5140325"/>
          <a:ext cx="3887787" cy="1019175"/>
        </p:xfrm>
        <a:graphic>
          <a:graphicData uri="http://schemas.openxmlformats.org/presentationml/2006/ole">
            <mc:AlternateContent xmlns:mc="http://schemas.openxmlformats.org/markup-compatibility/2006">
              <mc:Choice xmlns:v="urn:schemas-microsoft-com:vml" Requires="v">
                <p:oleObj spid="_x0000_s40993" name="Denklem" r:id="rId3" imgW="1002865" imgH="355446" progId="Equation.3">
                  <p:embed/>
                </p:oleObj>
              </mc:Choice>
              <mc:Fallback>
                <p:oleObj name="Denklem" r:id="rId3" imgW="1002865" imgH="355446" progId="Equation.3">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5140325"/>
                        <a:ext cx="3887787"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13" name="1 Başlık"/>
          <p:cNvSpPr>
            <a:spLocks noGrp="1"/>
          </p:cNvSpPr>
          <p:nvPr>
            <p:ph type="title" idx="4294967295"/>
          </p:nvPr>
        </p:nvSpPr>
        <p:spPr>
          <a:xfrm>
            <a:off x="936542" y="175249"/>
            <a:ext cx="8229600" cy="777875"/>
          </a:xfrm>
        </p:spPr>
        <p:txBody>
          <a:bodyPr/>
          <a:lstStyle/>
          <a:p>
            <a:pPr algn="l" eaLnBrk="1" hangingPunct="1"/>
            <a:r>
              <a:rPr lang="tr-TR" sz="3000" b="1" dirty="0"/>
              <a:t>      4. GERİLİM</a:t>
            </a:r>
            <a:r>
              <a:rPr lang="tr-TR" sz="4000" dirty="0"/>
              <a:t> </a:t>
            </a:r>
          </a:p>
        </p:txBody>
      </p:sp>
      <p:sp>
        <p:nvSpPr>
          <p:cNvPr id="42014" name="2 İçerik Yer Tutucusu"/>
          <p:cNvSpPr>
            <a:spLocks noGrp="1"/>
          </p:cNvSpPr>
          <p:nvPr>
            <p:ph idx="4294967295"/>
          </p:nvPr>
        </p:nvSpPr>
        <p:spPr>
          <a:xfrm>
            <a:off x="731454" y="947737"/>
            <a:ext cx="8075612" cy="5172075"/>
          </a:xfrm>
        </p:spPr>
        <p:txBody>
          <a:bodyPr/>
          <a:lstStyle/>
          <a:p>
            <a:pPr>
              <a:buFont typeface="Arial" charset="0"/>
              <a:buNone/>
            </a:pPr>
            <a:r>
              <a:rPr lang="tr-TR" sz="2200" dirty="0"/>
              <a:t>	Belli bir miktar yükü bir noktadan başka bir noktaya hareket ettirmek için gerekli olan potansiyel farkına </a:t>
            </a:r>
            <a:r>
              <a:rPr lang="tr-TR" sz="2200" b="1" dirty="0"/>
              <a:t>gerilim</a:t>
            </a:r>
            <a:r>
              <a:rPr lang="tr-TR" sz="2200" dirty="0"/>
              <a:t> (voltaj) denir. Gerilim V, E, U ile gösterilebilir. Birimi </a:t>
            </a:r>
            <a:r>
              <a:rPr lang="tr-TR" sz="2200" dirty="0" err="1"/>
              <a:t>Volt’tur</a:t>
            </a:r>
            <a:r>
              <a:rPr lang="tr-TR" sz="2200" dirty="0"/>
              <a:t> ve V ile gösterilir. Bakır gibi iletken bir maddede serbest elektronlar rastgele hareket ederler. Belli bir yönleri yoktur. Akım oluşturmak için serbest elektronların belli bir yönde hareket etmesi gerekir. Bunun için bir kaynaktan enerji uygulamak gerekir.</a:t>
            </a:r>
            <a:endParaRPr lang="tr-TR" sz="2200" b="1" dirty="0"/>
          </a:p>
          <a:p>
            <a:pPr>
              <a:buFont typeface="Arial" charset="0"/>
              <a:buNone/>
            </a:pPr>
            <a:r>
              <a:rPr lang="tr-TR" sz="2200" b="1" dirty="0"/>
              <a:t>	Bir Volt</a:t>
            </a:r>
            <a:r>
              <a:rPr lang="tr-TR" sz="2200" dirty="0"/>
              <a:t>: Bir noktadan başka bir noktaya bir </a:t>
            </a:r>
            <a:r>
              <a:rPr lang="tr-TR" sz="2200" dirty="0" err="1"/>
              <a:t>coulomb’luk</a:t>
            </a:r>
            <a:r>
              <a:rPr lang="tr-TR" sz="2200" dirty="0"/>
              <a:t> yükü hareket ettirmek için bir </a:t>
            </a:r>
            <a:r>
              <a:rPr lang="tr-TR" sz="2200" dirty="0" err="1"/>
              <a:t>joule’lik</a:t>
            </a:r>
            <a:r>
              <a:rPr lang="tr-TR" sz="2200" dirty="0"/>
              <a:t> enerji kullanıldığı zaman, iki nokta arasındaki potansiyel farkı miktarı bir volttur.</a:t>
            </a:r>
            <a:r>
              <a:rPr lang="tr-TR" sz="2200" b="1" dirty="0"/>
              <a:t>		</a:t>
            </a:r>
          </a:p>
        </p:txBody>
      </p:sp>
      <p:sp>
        <p:nvSpPr>
          <p:cNvPr id="42016" name="Rectangle 7"/>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42017" name="Rectangle 8"/>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2018" name="Rectangle 9"/>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2019" name="Rectangle 10"/>
          <p:cNvSpPr>
            <a:spLocks noChangeArrowheads="1"/>
          </p:cNvSpPr>
          <p:nvPr/>
        </p:nvSpPr>
        <p:spPr bwMode="auto">
          <a:xfrm>
            <a:off x="0" y="54451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202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42021" name="Rectangle 13"/>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2022" name="Rectangle 14"/>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2023" name="Rectangle 18"/>
          <p:cNvSpPr>
            <a:spLocks noChangeArrowheads="1"/>
          </p:cNvSpPr>
          <p:nvPr/>
        </p:nvSpPr>
        <p:spPr bwMode="auto">
          <a:xfrm>
            <a:off x="0" y="1230313"/>
            <a:ext cx="184150" cy="366712"/>
          </a:xfrm>
          <a:prstGeom prst="rect">
            <a:avLst/>
          </a:prstGeom>
          <a:noFill/>
          <a:ln w="9525">
            <a:noFill/>
            <a:miter lim="800000"/>
            <a:headEnd/>
            <a:tailEnd/>
          </a:ln>
        </p:spPr>
        <p:txBody>
          <a:bodyPr wrap="none" anchor="ctr">
            <a:spAutoFit/>
          </a:bodyPr>
          <a:lstStyle/>
          <a:p>
            <a:endParaRPr lang="tr-TR"/>
          </a:p>
        </p:txBody>
      </p:sp>
      <p:sp>
        <p:nvSpPr>
          <p:cNvPr id="42024" name="Rectangle 19"/>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42025" name="Rectangle 20"/>
          <p:cNvSpPr>
            <a:spLocks noChangeArrowheads="1"/>
          </p:cNvSpPr>
          <p:nvPr/>
        </p:nvSpPr>
        <p:spPr bwMode="auto">
          <a:xfrm>
            <a:off x="0" y="4076700"/>
            <a:ext cx="20129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42026" name="Rectangle 15"/>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42027"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42028" name="Rectangle 17"/>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42029"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42030" name="Rectangle 19"/>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42031" name="Rectangle 20"/>
          <p:cNvSpPr>
            <a:spLocks noChangeArrowheads="1"/>
          </p:cNvSpPr>
          <p:nvPr/>
        </p:nvSpPr>
        <p:spPr bwMode="auto">
          <a:xfrm>
            <a:off x="0" y="2420938"/>
            <a:ext cx="9144000" cy="0"/>
          </a:xfrm>
          <a:prstGeom prst="rect">
            <a:avLst/>
          </a:prstGeom>
          <a:noFill/>
          <a:ln w="9525">
            <a:noFill/>
            <a:miter lim="800000"/>
            <a:headEnd/>
            <a:tailEnd/>
          </a:ln>
        </p:spPr>
        <p:txBody>
          <a:bodyPr wrap="none" anchor="ctr">
            <a:spAutoFit/>
          </a:bodyPr>
          <a:lstStyle/>
          <a:p>
            <a:endParaRPr lang="tr-TR"/>
          </a:p>
        </p:txBody>
      </p:sp>
      <p:sp>
        <p:nvSpPr>
          <p:cNvPr id="42032" name="Rectangle 21"/>
          <p:cNvSpPr>
            <a:spLocks noChangeArrowheads="1"/>
          </p:cNvSpPr>
          <p:nvPr/>
        </p:nvSpPr>
        <p:spPr bwMode="auto">
          <a:xfrm>
            <a:off x="0" y="2636838"/>
            <a:ext cx="1441450" cy="274637"/>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42033" name="Rectangle 22"/>
          <p:cNvSpPr>
            <a:spLocks noChangeArrowheads="1"/>
          </p:cNvSpPr>
          <p:nvPr/>
        </p:nvSpPr>
        <p:spPr bwMode="auto">
          <a:xfrm>
            <a:off x="0" y="3259138"/>
            <a:ext cx="527050" cy="274637"/>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42034" name="Rectangle 23"/>
          <p:cNvSpPr>
            <a:spLocks noChangeArrowheads="1"/>
          </p:cNvSpPr>
          <p:nvPr/>
        </p:nvSpPr>
        <p:spPr bwMode="auto">
          <a:xfrm>
            <a:off x="0" y="3860800"/>
            <a:ext cx="484188" cy="274638"/>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42035"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42036"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42037" name="Rectangle 27"/>
          <p:cNvSpPr>
            <a:spLocks noChangeArrowheads="1"/>
          </p:cNvSpPr>
          <p:nvPr/>
        </p:nvSpPr>
        <p:spPr bwMode="auto">
          <a:xfrm>
            <a:off x="3782164" y="5349081"/>
            <a:ext cx="4321175" cy="1006475"/>
          </a:xfrm>
          <a:prstGeom prst="rect">
            <a:avLst/>
          </a:prstGeom>
          <a:noFill/>
          <a:ln w="9525">
            <a:noFill/>
            <a:miter lim="800000"/>
            <a:headEnd/>
            <a:tailEnd/>
          </a:ln>
        </p:spPr>
        <p:txBody>
          <a:bodyPr anchor="ctr">
            <a:spAutoFit/>
          </a:bodyPr>
          <a:lstStyle/>
          <a:p>
            <a:pPr algn="ctr"/>
            <a:r>
              <a:rPr lang="tr-TR" sz="2000" b="1" dirty="0">
                <a:latin typeface="Calibri" pitchFamily="34" charset="0"/>
              </a:rPr>
              <a:t>V : </a:t>
            </a:r>
            <a:r>
              <a:rPr lang="tr-TR" sz="2000" dirty="0">
                <a:latin typeface="Calibri" pitchFamily="34" charset="0"/>
              </a:rPr>
              <a:t>Gerilim (Volt)</a:t>
            </a:r>
            <a:endParaRPr lang="tr-TR" sz="2000" b="1" dirty="0">
              <a:latin typeface="Calibri" pitchFamily="34" charset="0"/>
            </a:endParaRPr>
          </a:p>
          <a:p>
            <a:pPr algn="ctr"/>
            <a:r>
              <a:rPr lang="tr-TR" sz="2000" b="1" dirty="0">
                <a:latin typeface="Calibri" pitchFamily="34" charset="0"/>
              </a:rPr>
              <a:t>	Q: </a:t>
            </a:r>
            <a:r>
              <a:rPr lang="tr-TR" sz="2000" dirty="0">
                <a:latin typeface="Calibri" pitchFamily="34" charset="0"/>
              </a:rPr>
              <a:t>Yük miktarı (</a:t>
            </a:r>
            <a:r>
              <a:rPr lang="tr-TR" sz="2000" dirty="0" err="1">
                <a:latin typeface="Calibri" pitchFamily="34" charset="0"/>
              </a:rPr>
              <a:t>Coulomb</a:t>
            </a:r>
            <a:r>
              <a:rPr lang="tr-TR" sz="2000" dirty="0">
                <a:latin typeface="Calibri" pitchFamily="34" charset="0"/>
              </a:rPr>
              <a:t>)</a:t>
            </a:r>
          </a:p>
          <a:p>
            <a:pPr algn="ctr"/>
            <a:r>
              <a:rPr lang="tr-TR" sz="2000" b="1" dirty="0">
                <a:latin typeface="Calibri" pitchFamily="34" charset="0"/>
              </a:rPr>
              <a:t>W: </a:t>
            </a:r>
            <a:r>
              <a:rPr lang="tr-TR" sz="2000" dirty="0">
                <a:latin typeface="Calibri" pitchFamily="34" charset="0"/>
              </a:rPr>
              <a:t>Enerji (</a:t>
            </a:r>
            <a:r>
              <a:rPr lang="tr-TR" sz="2000" dirty="0" err="1">
                <a:latin typeface="Calibri" pitchFamily="34" charset="0"/>
              </a:rPr>
              <a:t>Joule</a:t>
            </a:r>
            <a:r>
              <a:rPr lang="tr-TR" sz="2000" dirty="0">
                <a:latin typeface="Calibri" pitchFamily="34" charset="0"/>
              </a:rPr>
              <a:t>)</a:t>
            </a:r>
          </a:p>
        </p:txBody>
      </p:sp>
      <p:sp>
        <p:nvSpPr>
          <p:cNvPr id="42038" name="Rectangle 29"/>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tr-TR"/>
          </a:p>
        </p:txBody>
      </p:sp>
      <p:graphicFrame>
        <p:nvGraphicFramePr>
          <p:cNvPr id="42012" name="Object 28"/>
          <p:cNvGraphicFramePr>
            <a:graphicFrameLocks noChangeAspect="1"/>
          </p:cNvGraphicFramePr>
          <p:nvPr>
            <p:extLst>
              <p:ext uri="{D42A27DB-BD31-4B8C-83A1-F6EECF244321}">
                <p14:modId xmlns:p14="http://schemas.microsoft.com/office/powerpoint/2010/main" val="2140157121"/>
              </p:ext>
            </p:extLst>
          </p:nvPr>
        </p:nvGraphicFramePr>
        <p:xfrm>
          <a:off x="1968448" y="5349081"/>
          <a:ext cx="1223962" cy="1101725"/>
        </p:xfrm>
        <a:graphic>
          <a:graphicData uri="http://schemas.openxmlformats.org/presentationml/2006/ole">
            <mc:AlternateContent xmlns:mc="http://schemas.openxmlformats.org/markup-compatibility/2006">
              <mc:Choice xmlns:v="urn:schemas-microsoft-com:vml" Requires="v">
                <p:oleObj spid="_x0000_s42019" name="Denklem" r:id="rId3" imgW="406224" imgH="368140" progId="Equation.3">
                  <p:embed/>
                </p:oleObj>
              </mc:Choice>
              <mc:Fallback>
                <p:oleObj name="Denklem" r:id="rId3" imgW="406224" imgH="368140" progId="Equation.3">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448" y="5349081"/>
                        <a:ext cx="1223962" cy="110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43" name="1 Başlık"/>
          <p:cNvSpPr>
            <a:spLocks noGrp="1"/>
          </p:cNvSpPr>
          <p:nvPr>
            <p:ph type="title" idx="4294967295"/>
          </p:nvPr>
        </p:nvSpPr>
        <p:spPr>
          <a:xfrm>
            <a:off x="914400" y="260350"/>
            <a:ext cx="8229600" cy="777875"/>
          </a:xfrm>
        </p:spPr>
        <p:txBody>
          <a:bodyPr/>
          <a:lstStyle/>
          <a:p>
            <a:pPr algn="l" eaLnBrk="1" hangingPunct="1"/>
            <a:r>
              <a:rPr lang="tr-TR" sz="3000" b="1"/>
              <a:t>      4. GERİLİM</a:t>
            </a:r>
            <a:r>
              <a:rPr lang="tr-TR" sz="4000"/>
              <a:t> </a:t>
            </a:r>
          </a:p>
        </p:txBody>
      </p:sp>
      <p:sp>
        <p:nvSpPr>
          <p:cNvPr id="43044" name="2 İçerik Yer Tutucusu"/>
          <p:cNvSpPr>
            <a:spLocks noGrp="1"/>
          </p:cNvSpPr>
          <p:nvPr>
            <p:ph idx="4294967295"/>
          </p:nvPr>
        </p:nvSpPr>
        <p:spPr>
          <a:xfrm>
            <a:off x="729704" y="1130299"/>
            <a:ext cx="8075612" cy="5172075"/>
          </a:xfrm>
        </p:spPr>
        <p:txBody>
          <a:bodyPr/>
          <a:lstStyle/>
          <a:p>
            <a:pPr>
              <a:buFont typeface="Arial" charset="0"/>
              <a:buNone/>
            </a:pPr>
            <a:r>
              <a:rPr lang="tr-TR" b="1" dirty="0"/>
              <a:t>	</a:t>
            </a:r>
            <a:r>
              <a:rPr lang="tr-TR" sz="2400" b="1" dirty="0"/>
              <a:t>ÖRNEK-3:</a:t>
            </a:r>
            <a:r>
              <a:rPr lang="tr-TR" sz="2800" b="1" dirty="0"/>
              <a:t> </a:t>
            </a:r>
          </a:p>
          <a:p>
            <a:pPr>
              <a:buFont typeface="Arial" charset="0"/>
              <a:buNone/>
            </a:pPr>
            <a:r>
              <a:rPr lang="tr-TR" sz="2400" dirty="0"/>
              <a:t>	40 </a:t>
            </a:r>
            <a:r>
              <a:rPr lang="tr-TR" sz="2400" dirty="0" err="1"/>
              <a:t>Coulomb’luk</a:t>
            </a:r>
            <a:r>
              <a:rPr lang="tr-TR" sz="2400" dirty="0"/>
              <a:t> bir yükü bir iletken içinden hareket ettirmek için 200 </a:t>
            </a:r>
            <a:r>
              <a:rPr lang="tr-TR" sz="2400" dirty="0" err="1"/>
              <a:t>joule’lik</a:t>
            </a:r>
            <a:r>
              <a:rPr lang="tr-TR" sz="2400" dirty="0"/>
              <a:t> enerji kullanılırsa iletken uçlarındaki gerilim ne kadardır?</a:t>
            </a:r>
          </a:p>
          <a:p>
            <a:pPr>
              <a:buFont typeface="Arial" charset="0"/>
              <a:buNone/>
            </a:pPr>
            <a:r>
              <a:rPr lang="tr-TR" sz="2800" dirty="0"/>
              <a:t>	</a:t>
            </a:r>
            <a:r>
              <a:rPr lang="tr-TR" sz="2400" dirty="0"/>
              <a:t>ÇÖZÜM:</a:t>
            </a:r>
            <a:r>
              <a:rPr lang="tr-TR" sz="2800" dirty="0"/>
              <a:t> </a:t>
            </a:r>
          </a:p>
          <a:p>
            <a:pPr>
              <a:buFont typeface="Arial" charset="0"/>
              <a:buNone/>
            </a:pPr>
            <a:endParaRPr lang="tr-TR" sz="2800" dirty="0"/>
          </a:p>
        </p:txBody>
      </p:sp>
      <p:sp>
        <p:nvSpPr>
          <p:cNvPr id="43046" name="Rectangle 7"/>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43047" name="Rectangle 8"/>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3048" name="Rectangle 9"/>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3049" name="Rectangle 10"/>
          <p:cNvSpPr>
            <a:spLocks noChangeArrowheads="1"/>
          </p:cNvSpPr>
          <p:nvPr/>
        </p:nvSpPr>
        <p:spPr bwMode="auto">
          <a:xfrm>
            <a:off x="0" y="54451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305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43051" name="Rectangle 13"/>
          <p:cNvSpPr>
            <a:spLocks noChangeArrowheads="1"/>
          </p:cNvSpPr>
          <p:nvPr/>
        </p:nvSpPr>
        <p:spPr bwMode="auto">
          <a:xfrm>
            <a:off x="0" y="1052513"/>
            <a:ext cx="292735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3052" name="Rectangle 14"/>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3053" name="Rectangle 18"/>
          <p:cNvSpPr>
            <a:spLocks noChangeArrowheads="1"/>
          </p:cNvSpPr>
          <p:nvPr/>
        </p:nvSpPr>
        <p:spPr bwMode="auto">
          <a:xfrm>
            <a:off x="0" y="1230313"/>
            <a:ext cx="184150" cy="366712"/>
          </a:xfrm>
          <a:prstGeom prst="rect">
            <a:avLst/>
          </a:prstGeom>
          <a:noFill/>
          <a:ln w="9525">
            <a:noFill/>
            <a:miter lim="800000"/>
            <a:headEnd/>
            <a:tailEnd/>
          </a:ln>
        </p:spPr>
        <p:txBody>
          <a:bodyPr wrap="none" anchor="ctr">
            <a:spAutoFit/>
          </a:bodyPr>
          <a:lstStyle/>
          <a:p>
            <a:endParaRPr lang="tr-TR"/>
          </a:p>
        </p:txBody>
      </p:sp>
      <p:sp>
        <p:nvSpPr>
          <p:cNvPr id="43054" name="Rectangle 19"/>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43056" name="Rectangle 15"/>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43057"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43058" name="Rectangle 17"/>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43059"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43060" name="Rectangle 19"/>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43061" name="Rectangle 20"/>
          <p:cNvSpPr>
            <a:spLocks noChangeArrowheads="1"/>
          </p:cNvSpPr>
          <p:nvPr/>
        </p:nvSpPr>
        <p:spPr bwMode="auto">
          <a:xfrm>
            <a:off x="0" y="2420938"/>
            <a:ext cx="9144000" cy="0"/>
          </a:xfrm>
          <a:prstGeom prst="rect">
            <a:avLst/>
          </a:prstGeom>
          <a:noFill/>
          <a:ln w="9525">
            <a:noFill/>
            <a:miter lim="800000"/>
            <a:headEnd/>
            <a:tailEnd/>
          </a:ln>
        </p:spPr>
        <p:txBody>
          <a:bodyPr wrap="none" anchor="ctr">
            <a:spAutoFit/>
          </a:bodyPr>
          <a:lstStyle/>
          <a:p>
            <a:endParaRPr lang="tr-TR"/>
          </a:p>
        </p:txBody>
      </p:sp>
      <p:sp>
        <p:nvSpPr>
          <p:cNvPr id="43062" name="Rectangle 21"/>
          <p:cNvSpPr>
            <a:spLocks noChangeArrowheads="1"/>
          </p:cNvSpPr>
          <p:nvPr/>
        </p:nvSpPr>
        <p:spPr bwMode="auto">
          <a:xfrm>
            <a:off x="0" y="2636838"/>
            <a:ext cx="1441450" cy="274637"/>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43063" name="Rectangle 22"/>
          <p:cNvSpPr>
            <a:spLocks noChangeArrowheads="1"/>
          </p:cNvSpPr>
          <p:nvPr/>
        </p:nvSpPr>
        <p:spPr bwMode="auto">
          <a:xfrm>
            <a:off x="0" y="3284538"/>
            <a:ext cx="527050" cy="274637"/>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43064" name="Rectangle 23"/>
          <p:cNvSpPr>
            <a:spLocks noChangeArrowheads="1"/>
          </p:cNvSpPr>
          <p:nvPr/>
        </p:nvSpPr>
        <p:spPr bwMode="auto">
          <a:xfrm>
            <a:off x="0" y="3860800"/>
            <a:ext cx="484188" cy="274638"/>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43065"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43066"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43067" name="Rectangle 27"/>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43068" name="Text Box 33"/>
          <p:cNvSpPr txBox="1">
            <a:spLocks noChangeArrowheads="1"/>
          </p:cNvSpPr>
          <p:nvPr/>
        </p:nvSpPr>
        <p:spPr bwMode="auto">
          <a:xfrm>
            <a:off x="1120636" y="4110037"/>
            <a:ext cx="2663825" cy="1295400"/>
          </a:xfrm>
          <a:prstGeom prst="rect">
            <a:avLst/>
          </a:prstGeom>
          <a:noFill/>
          <a:ln w="9525">
            <a:noFill/>
            <a:miter lim="800000"/>
            <a:headEnd/>
            <a:tailEnd/>
          </a:ln>
        </p:spPr>
        <p:txBody>
          <a:bodyPr/>
          <a:lstStyle/>
          <a:p>
            <a:pPr algn="just">
              <a:spcAft>
                <a:spcPts val="600"/>
              </a:spcAft>
            </a:pPr>
            <a:r>
              <a:rPr lang="tr-TR" sz="2000" b="1" dirty="0">
                <a:latin typeface="Calibri" pitchFamily="34" charset="0"/>
              </a:rPr>
              <a:t>V : </a:t>
            </a:r>
            <a:r>
              <a:rPr lang="tr-TR" sz="2000" dirty="0">
                <a:latin typeface="Calibri" pitchFamily="34" charset="0"/>
              </a:rPr>
              <a:t>?</a:t>
            </a:r>
            <a:r>
              <a:rPr lang="tr-TR" sz="2000" b="1" dirty="0">
                <a:latin typeface="Calibri" pitchFamily="34" charset="0"/>
              </a:rPr>
              <a:t>	</a:t>
            </a:r>
          </a:p>
          <a:p>
            <a:pPr algn="just">
              <a:spcAft>
                <a:spcPts val="600"/>
              </a:spcAft>
            </a:pPr>
            <a:r>
              <a:rPr lang="tr-TR" sz="2000" b="1" dirty="0">
                <a:latin typeface="Calibri" pitchFamily="34" charset="0"/>
              </a:rPr>
              <a:t>Q : </a:t>
            </a:r>
            <a:r>
              <a:rPr lang="tr-TR" sz="2000" dirty="0">
                <a:latin typeface="Calibri" pitchFamily="34" charset="0"/>
              </a:rPr>
              <a:t>40 C</a:t>
            </a:r>
            <a:endParaRPr lang="tr-TR" sz="2000" b="1" dirty="0">
              <a:latin typeface="Calibri" pitchFamily="34" charset="0"/>
            </a:endParaRPr>
          </a:p>
          <a:p>
            <a:pPr algn="just">
              <a:spcAft>
                <a:spcPts val="600"/>
              </a:spcAft>
            </a:pPr>
            <a:r>
              <a:rPr lang="tr-TR" sz="2000" b="1" dirty="0">
                <a:latin typeface="Calibri" pitchFamily="34" charset="0"/>
              </a:rPr>
              <a:t>W: </a:t>
            </a:r>
            <a:r>
              <a:rPr lang="tr-TR" sz="2000" dirty="0">
                <a:latin typeface="Calibri" pitchFamily="34" charset="0"/>
              </a:rPr>
              <a:t>200 </a:t>
            </a:r>
            <a:r>
              <a:rPr lang="tr-TR" sz="2000" dirty="0" err="1">
                <a:latin typeface="Calibri" pitchFamily="34" charset="0"/>
              </a:rPr>
              <a:t>Joule</a:t>
            </a:r>
            <a:endParaRPr lang="tr-TR" sz="2000" dirty="0">
              <a:latin typeface="Calibri" pitchFamily="34" charset="0"/>
            </a:endParaRPr>
          </a:p>
          <a:p>
            <a:endParaRPr lang="tr-TR" sz="2000" dirty="0">
              <a:latin typeface="Calibri" pitchFamily="34" charset="0"/>
            </a:endParaRPr>
          </a:p>
        </p:txBody>
      </p:sp>
      <p:sp>
        <p:nvSpPr>
          <p:cNvPr id="43069" name="Rectangle 35"/>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tr-TR"/>
          </a:p>
        </p:txBody>
      </p:sp>
      <p:graphicFrame>
        <p:nvGraphicFramePr>
          <p:cNvPr id="43042" name="Object 34"/>
          <p:cNvGraphicFramePr>
            <a:graphicFrameLocks noChangeAspect="1"/>
          </p:cNvGraphicFramePr>
          <p:nvPr>
            <p:extLst>
              <p:ext uri="{D42A27DB-BD31-4B8C-83A1-F6EECF244321}">
                <p14:modId xmlns:p14="http://schemas.microsoft.com/office/powerpoint/2010/main" val="35519048"/>
              </p:ext>
            </p:extLst>
          </p:nvPr>
        </p:nvGraphicFramePr>
        <p:xfrm>
          <a:off x="3774937" y="4168900"/>
          <a:ext cx="2665412" cy="995363"/>
        </p:xfrm>
        <a:graphic>
          <a:graphicData uri="http://schemas.openxmlformats.org/presentationml/2006/ole">
            <mc:AlternateContent xmlns:mc="http://schemas.openxmlformats.org/markup-compatibility/2006">
              <mc:Choice xmlns:v="urn:schemas-microsoft-com:vml" Requires="v">
                <p:oleObj spid="_x0000_s43050" name="Denklem" r:id="rId3" imgW="1016000" imgH="381000" progId="Equation.3">
                  <p:embed/>
                </p:oleObj>
              </mc:Choice>
              <mc:Fallback>
                <p:oleObj name="Denklem" r:id="rId3" imgW="1016000" imgH="381000" progId="Equation.3">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937" y="4168900"/>
                        <a:ext cx="2665412" cy="995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63" name="1 Başlık"/>
          <p:cNvSpPr>
            <a:spLocks noGrp="1"/>
          </p:cNvSpPr>
          <p:nvPr>
            <p:ph type="title" idx="4294967295"/>
          </p:nvPr>
        </p:nvSpPr>
        <p:spPr>
          <a:xfrm>
            <a:off x="1391017" y="314326"/>
            <a:ext cx="8229600" cy="777875"/>
          </a:xfrm>
        </p:spPr>
        <p:txBody>
          <a:bodyPr/>
          <a:lstStyle/>
          <a:p>
            <a:pPr algn="l" eaLnBrk="1" hangingPunct="1"/>
            <a:r>
              <a:rPr lang="tr-TR" sz="3000" b="1" dirty="0"/>
              <a:t> 3. GERİLİM</a:t>
            </a:r>
            <a:r>
              <a:rPr lang="tr-TR" sz="4000" dirty="0"/>
              <a:t> </a:t>
            </a:r>
          </a:p>
        </p:txBody>
      </p:sp>
      <p:sp>
        <p:nvSpPr>
          <p:cNvPr id="44064" name="2 İçerik Yer Tutucusu"/>
          <p:cNvSpPr>
            <a:spLocks noGrp="1"/>
          </p:cNvSpPr>
          <p:nvPr>
            <p:ph idx="4294967295"/>
          </p:nvPr>
        </p:nvSpPr>
        <p:spPr>
          <a:xfrm>
            <a:off x="477565" y="1322340"/>
            <a:ext cx="8642350" cy="5172075"/>
          </a:xfrm>
        </p:spPr>
        <p:txBody>
          <a:bodyPr/>
          <a:lstStyle/>
          <a:p>
            <a:pPr>
              <a:buFont typeface="Arial" charset="0"/>
              <a:buNone/>
            </a:pPr>
            <a:r>
              <a:rPr lang="tr-TR" sz="2400" b="1" dirty="0"/>
              <a:t>	</a:t>
            </a:r>
            <a:r>
              <a:rPr lang="tr-TR" sz="2200" b="1" dirty="0"/>
              <a:t>DC Gerilim Kaynağı</a:t>
            </a:r>
            <a:endParaRPr lang="tr-TR" sz="2200" dirty="0"/>
          </a:p>
          <a:p>
            <a:pPr algn="just">
              <a:buFont typeface="Arial" charset="0"/>
              <a:buNone/>
            </a:pPr>
            <a:r>
              <a:rPr lang="tr-TR" sz="2200" dirty="0"/>
              <a:t>	DC Gerilim Kaynağı, DC gerilim sağlayan enerji kaynağıdır. Şekilden de görüleceği üzere gerilim kaynağının pozitif ve negatif olmak üzere iki ucu vardır. Negatif ucu elektron sağlamaktadır ve elektronları iteklemektedir. Elektronlar iletken tel ve lambadan geçerek pozitif uca hareket etmektedirler. Yani negatif uç elektronları iterken pozitif uç kendine çekmektedir.</a:t>
            </a:r>
            <a:r>
              <a:rPr lang="tr-TR" sz="2400" dirty="0"/>
              <a:t> </a:t>
            </a:r>
          </a:p>
        </p:txBody>
      </p:sp>
      <p:sp>
        <p:nvSpPr>
          <p:cNvPr id="44066" name="Rectangle 7"/>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44067" name="Rectangle 8"/>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4068" name="Rectangle 9"/>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4069" name="Rectangle 10"/>
          <p:cNvSpPr>
            <a:spLocks noChangeArrowheads="1"/>
          </p:cNvSpPr>
          <p:nvPr/>
        </p:nvSpPr>
        <p:spPr bwMode="auto">
          <a:xfrm>
            <a:off x="0" y="54451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407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44071" name="Rectangle 13"/>
          <p:cNvSpPr>
            <a:spLocks noChangeArrowheads="1"/>
          </p:cNvSpPr>
          <p:nvPr/>
        </p:nvSpPr>
        <p:spPr bwMode="auto">
          <a:xfrm>
            <a:off x="0" y="1052513"/>
            <a:ext cx="292735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4072" name="Rectangle 14"/>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44073" name="Rectangle 18"/>
          <p:cNvSpPr>
            <a:spLocks noChangeArrowheads="1"/>
          </p:cNvSpPr>
          <p:nvPr/>
        </p:nvSpPr>
        <p:spPr bwMode="auto">
          <a:xfrm>
            <a:off x="0" y="1230313"/>
            <a:ext cx="184150" cy="366712"/>
          </a:xfrm>
          <a:prstGeom prst="rect">
            <a:avLst/>
          </a:prstGeom>
          <a:noFill/>
          <a:ln w="9525">
            <a:noFill/>
            <a:miter lim="800000"/>
            <a:headEnd/>
            <a:tailEnd/>
          </a:ln>
        </p:spPr>
        <p:txBody>
          <a:bodyPr wrap="none" anchor="ctr">
            <a:spAutoFit/>
          </a:bodyPr>
          <a:lstStyle/>
          <a:p>
            <a:endParaRPr lang="tr-TR"/>
          </a:p>
        </p:txBody>
      </p:sp>
      <p:sp>
        <p:nvSpPr>
          <p:cNvPr id="44074" name="Rectangle 19"/>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44075" name="Rectangle 20"/>
          <p:cNvSpPr>
            <a:spLocks noChangeArrowheads="1"/>
          </p:cNvSpPr>
          <p:nvPr/>
        </p:nvSpPr>
        <p:spPr bwMode="auto">
          <a:xfrm>
            <a:off x="0" y="4076700"/>
            <a:ext cx="20129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44076" name="Rectangle 15"/>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44077"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44078" name="Rectangle 17"/>
          <p:cNvSpPr>
            <a:spLocks noChangeArrowheads="1"/>
          </p:cNvSpPr>
          <p:nvPr/>
        </p:nvSpPr>
        <p:spPr bwMode="auto">
          <a:xfrm>
            <a:off x="0" y="2492375"/>
            <a:ext cx="9144000" cy="0"/>
          </a:xfrm>
          <a:prstGeom prst="rect">
            <a:avLst/>
          </a:prstGeom>
          <a:noFill/>
          <a:ln w="9525">
            <a:noFill/>
            <a:miter lim="800000"/>
            <a:headEnd/>
            <a:tailEnd/>
          </a:ln>
        </p:spPr>
        <p:txBody>
          <a:bodyPr wrap="none" anchor="ctr">
            <a:spAutoFit/>
          </a:bodyPr>
          <a:lstStyle/>
          <a:p>
            <a:endParaRPr lang="tr-TR"/>
          </a:p>
        </p:txBody>
      </p:sp>
      <p:sp>
        <p:nvSpPr>
          <p:cNvPr id="44079" name="Rectangle 18"/>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p>
        </p:txBody>
      </p:sp>
      <p:sp>
        <p:nvSpPr>
          <p:cNvPr id="44080" name="Rectangle 19"/>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tr-TR"/>
          </a:p>
        </p:txBody>
      </p:sp>
      <p:sp>
        <p:nvSpPr>
          <p:cNvPr id="44081" name="Rectangle 20"/>
          <p:cNvSpPr>
            <a:spLocks noChangeArrowheads="1"/>
          </p:cNvSpPr>
          <p:nvPr/>
        </p:nvSpPr>
        <p:spPr bwMode="auto">
          <a:xfrm>
            <a:off x="0" y="2420938"/>
            <a:ext cx="9144000" cy="0"/>
          </a:xfrm>
          <a:prstGeom prst="rect">
            <a:avLst/>
          </a:prstGeom>
          <a:noFill/>
          <a:ln w="9525">
            <a:noFill/>
            <a:miter lim="800000"/>
            <a:headEnd/>
            <a:tailEnd/>
          </a:ln>
        </p:spPr>
        <p:txBody>
          <a:bodyPr wrap="none" anchor="ctr">
            <a:spAutoFit/>
          </a:bodyPr>
          <a:lstStyle/>
          <a:p>
            <a:endParaRPr lang="tr-TR"/>
          </a:p>
        </p:txBody>
      </p:sp>
      <p:sp>
        <p:nvSpPr>
          <p:cNvPr id="44082" name="Rectangle 21"/>
          <p:cNvSpPr>
            <a:spLocks noChangeArrowheads="1"/>
          </p:cNvSpPr>
          <p:nvPr/>
        </p:nvSpPr>
        <p:spPr bwMode="auto">
          <a:xfrm>
            <a:off x="0" y="2636838"/>
            <a:ext cx="1441450" cy="274637"/>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44083" name="Rectangle 22"/>
          <p:cNvSpPr>
            <a:spLocks noChangeArrowheads="1"/>
          </p:cNvSpPr>
          <p:nvPr/>
        </p:nvSpPr>
        <p:spPr bwMode="auto">
          <a:xfrm>
            <a:off x="0" y="3284538"/>
            <a:ext cx="527050" cy="274637"/>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44084" name="Rectangle 23"/>
          <p:cNvSpPr>
            <a:spLocks noChangeArrowheads="1"/>
          </p:cNvSpPr>
          <p:nvPr/>
        </p:nvSpPr>
        <p:spPr bwMode="auto">
          <a:xfrm>
            <a:off x="0" y="3860800"/>
            <a:ext cx="484188" cy="274638"/>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44085"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44086"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44087" name="Rectangle 26"/>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tr-TR"/>
          </a:p>
        </p:txBody>
      </p:sp>
      <p:sp>
        <p:nvSpPr>
          <p:cNvPr id="44088" name="Rectangle 28"/>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tr-TR"/>
          </a:p>
        </p:txBody>
      </p:sp>
      <p:sp>
        <p:nvSpPr>
          <p:cNvPr id="44089" name="Rectangle 31"/>
          <p:cNvSpPr>
            <a:spLocks noChangeArrowheads="1"/>
          </p:cNvSpPr>
          <p:nvPr/>
        </p:nvSpPr>
        <p:spPr bwMode="auto">
          <a:xfrm>
            <a:off x="0" y="2349500"/>
            <a:ext cx="9144000" cy="0"/>
          </a:xfrm>
          <a:prstGeom prst="rect">
            <a:avLst/>
          </a:prstGeom>
          <a:noFill/>
          <a:ln w="9525">
            <a:noFill/>
            <a:miter lim="800000"/>
            <a:headEnd/>
            <a:tailEnd/>
          </a:ln>
        </p:spPr>
        <p:txBody>
          <a:bodyPr wrap="none" anchor="ctr">
            <a:spAutoFit/>
          </a:bodyPr>
          <a:lstStyle/>
          <a:p>
            <a:endParaRPr lang="tr-TR"/>
          </a:p>
        </p:txBody>
      </p:sp>
      <p:sp>
        <p:nvSpPr>
          <p:cNvPr id="44090" name="Rectangle 32"/>
          <p:cNvSpPr>
            <a:spLocks noChangeArrowheads="1"/>
          </p:cNvSpPr>
          <p:nvPr/>
        </p:nvSpPr>
        <p:spPr bwMode="auto">
          <a:xfrm>
            <a:off x="2999581" y="6326140"/>
            <a:ext cx="3144837" cy="336550"/>
          </a:xfrm>
          <a:prstGeom prst="rect">
            <a:avLst/>
          </a:prstGeom>
          <a:noFill/>
          <a:ln w="9525">
            <a:noFill/>
            <a:miter lim="800000"/>
            <a:headEnd/>
            <a:tailEnd/>
          </a:ln>
        </p:spPr>
        <p:txBody>
          <a:bodyPr wrap="none" anchor="ctr">
            <a:spAutoFit/>
          </a:bodyPr>
          <a:lstStyle/>
          <a:p>
            <a:r>
              <a:rPr lang="tr-TR" sz="1600" dirty="0">
                <a:latin typeface="Calibri" pitchFamily="34" charset="0"/>
              </a:rPr>
              <a:t>DC Gerilim Kaynağının kullanılması</a:t>
            </a:r>
            <a:r>
              <a:rPr lang="tr-TR" sz="1600" dirty="0"/>
              <a:t> </a:t>
            </a:r>
          </a:p>
        </p:txBody>
      </p:sp>
      <p:pic>
        <p:nvPicPr>
          <p:cNvPr id="2" name="Resim 1">
            <a:extLst>
              <a:ext uri="{FF2B5EF4-FFF2-40B4-BE49-F238E27FC236}">
                <a16:creationId xmlns:a16="http://schemas.microsoft.com/office/drawing/2014/main" id="{D6ACA42B-459D-471E-83D9-C047E28D1435}"/>
              </a:ext>
            </a:extLst>
          </p:cNvPr>
          <p:cNvPicPr>
            <a:picLocks noChangeAspect="1"/>
          </p:cNvPicPr>
          <p:nvPr/>
        </p:nvPicPr>
        <p:blipFill>
          <a:blip r:embed="rId2"/>
          <a:stretch>
            <a:fillRect/>
          </a:stretch>
        </p:blipFill>
        <p:spPr>
          <a:xfrm>
            <a:off x="3021678" y="4135437"/>
            <a:ext cx="2846466" cy="218958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Başlık"/>
          <p:cNvSpPr>
            <a:spLocks noGrp="1"/>
          </p:cNvSpPr>
          <p:nvPr>
            <p:ph type="title"/>
          </p:nvPr>
        </p:nvSpPr>
        <p:spPr>
          <a:xfrm>
            <a:off x="3131840" y="1196752"/>
            <a:ext cx="2088232" cy="1008112"/>
          </a:xfrm>
        </p:spPr>
        <p:txBody>
          <a:bodyPr/>
          <a:lstStyle/>
          <a:p>
            <a:pPr algn="ctr" eaLnBrk="1" hangingPunct="1"/>
            <a:r>
              <a:rPr lang="tr-TR" b="1" dirty="0"/>
              <a:t>BÖLÜM </a:t>
            </a:r>
            <a:r>
              <a:rPr lang="tr-TR" b="1" dirty="0">
                <a:latin typeface="Arial" charset="0"/>
              </a:rPr>
              <a:t>2</a:t>
            </a:r>
          </a:p>
        </p:txBody>
      </p:sp>
      <p:sp>
        <p:nvSpPr>
          <p:cNvPr id="14338" name="2 İçerik Yer Tutucusu"/>
          <p:cNvSpPr>
            <a:spLocks noGrp="1"/>
          </p:cNvSpPr>
          <p:nvPr>
            <p:ph idx="1"/>
          </p:nvPr>
        </p:nvSpPr>
        <p:spPr>
          <a:xfrm>
            <a:off x="971600" y="764704"/>
            <a:ext cx="6767983" cy="3589635"/>
          </a:xfrm>
        </p:spPr>
        <p:txBody>
          <a:bodyPr>
            <a:normAutofit fontScale="85000" lnSpcReduction="20000"/>
          </a:bodyPr>
          <a:lstStyle/>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endParaRPr lang="tr-TR" sz="2800" b="1" dirty="0"/>
          </a:p>
          <a:p>
            <a:pPr marL="179388" indent="-88900" algn="ctr" eaLnBrk="1" hangingPunct="1">
              <a:buFont typeface="Arial" charset="0"/>
              <a:buNone/>
            </a:pPr>
            <a:r>
              <a:rPr lang="tr-TR" sz="2800" b="1" dirty="0"/>
              <a:t>	</a:t>
            </a:r>
            <a:r>
              <a:rPr lang="tr-TR" sz="4400" b="1" dirty="0"/>
              <a:t>AKIM, GERİLİM VE DİRENÇ</a:t>
            </a:r>
            <a:r>
              <a:rPr lang="tr-TR" sz="4400" dirty="0"/>
              <a:t> </a:t>
            </a:r>
            <a:endParaRPr lang="tr-TR" sz="4400" b="1" dirty="0"/>
          </a:p>
          <a:p>
            <a:pPr marL="179388" indent="-88900" algn="just" eaLnBrk="1" hangingPunct="1">
              <a:buFont typeface="Arial" charset="0"/>
              <a:buNone/>
            </a:pPr>
            <a:r>
              <a:rPr lang="tr-TR" sz="2200" dirty="0"/>
              <a:t>	</a:t>
            </a:r>
          </a:p>
          <a:p>
            <a:pPr marL="179388" indent="-88900" algn="just" eaLnBrk="1" hangingPunct="1">
              <a:buFont typeface="Arial" charset="0"/>
              <a:buNone/>
            </a:pPr>
            <a:r>
              <a:rPr lang="tr-TR" sz="2200" dirty="0"/>
              <a:t>	</a:t>
            </a:r>
            <a:endParaRPr lang="tr-TR" sz="1800" b="1"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2 İçerik Yer Tutucusu"/>
          <p:cNvSpPr>
            <a:spLocks noGrp="1"/>
          </p:cNvSpPr>
          <p:nvPr>
            <p:ph idx="4294967295"/>
          </p:nvPr>
        </p:nvSpPr>
        <p:spPr>
          <a:xfrm>
            <a:off x="646535" y="764725"/>
            <a:ext cx="8181336" cy="5934921"/>
          </a:xfrm>
        </p:spPr>
        <p:txBody>
          <a:bodyPr>
            <a:normAutofit fontScale="32500" lnSpcReduction="20000"/>
          </a:bodyPr>
          <a:lstStyle/>
          <a:p>
            <a:pPr marL="179388" indent="-88900" algn="just" eaLnBrk="1" hangingPunct="1">
              <a:buFont typeface="Arial" charset="0"/>
              <a:buNone/>
            </a:pPr>
            <a:r>
              <a:rPr lang="tr-TR" sz="2400" dirty="0"/>
              <a:t>	</a:t>
            </a:r>
            <a:r>
              <a:rPr lang="tr-TR" sz="6200" dirty="0"/>
              <a:t>Akıma karşı gösterilen zorluğa </a:t>
            </a:r>
            <a:r>
              <a:rPr lang="tr-TR" sz="6200" b="1" dirty="0"/>
              <a:t>direnç</a:t>
            </a:r>
            <a:r>
              <a:rPr lang="tr-TR" sz="6200" dirty="0"/>
              <a:t> denir. Elektrik devrelerinde akım kontrol etmek için veya sınırlandırmak için kullanılır. Direnç R ile gösterilir. </a:t>
            </a:r>
          </a:p>
          <a:p>
            <a:pPr marL="179388" indent="-88900" algn="just" eaLnBrk="1" hangingPunct="1">
              <a:buFont typeface="Arial" charset="0"/>
              <a:buNone/>
            </a:pPr>
            <a:r>
              <a:rPr lang="tr-TR" sz="6200" dirty="0"/>
              <a:t>  Birimi </a:t>
            </a:r>
            <a:r>
              <a:rPr lang="tr-TR" sz="6200" dirty="0" err="1"/>
              <a:t>ohm’dur</a:t>
            </a:r>
            <a:r>
              <a:rPr lang="tr-TR" sz="6200" dirty="0"/>
              <a:t>. </a:t>
            </a:r>
            <a:r>
              <a:rPr lang="tr-TR" sz="6200" dirty="0" err="1"/>
              <a:t>Ohm</a:t>
            </a:r>
            <a:r>
              <a:rPr lang="tr-TR" sz="6200" dirty="0"/>
              <a:t>, </a:t>
            </a:r>
            <a:r>
              <a:rPr lang="tr-TR" sz="6200" dirty="0">
                <a:sym typeface="Symbol" pitchFamily="18" charset="2"/>
              </a:rPr>
              <a:t></a:t>
            </a:r>
            <a:r>
              <a:rPr lang="tr-TR" sz="6200" dirty="0"/>
              <a:t> sembolü ile de yazılır. </a:t>
            </a:r>
          </a:p>
          <a:p>
            <a:pPr marL="179388" indent="-88900">
              <a:buFont typeface="Arial" charset="0"/>
              <a:buNone/>
            </a:pPr>
            <a:r>
              <a:rPr lang="tr-TR" sz="6200" b="1" dirty="0"/>
              <a:t>	</a:t>
            </a:r>
          </a:p>
          <a:p>
            <a:pPr marL="179388" indent="-88900">
              <a:buFont typeface="Arial" charset="0"/>
              <a:buNone/>
            </a:pPr>
            <a:r>
              <a:rPr lang="tr-TR" sz="6200" b="1" dirty="0"/>
              <a:t> Bir </a:t>
            </a:r>
            <a:r>
              <a:rPr lang="tr-TR" sz="6200" b="1" dirty="0" err="1"/>
              <a:t>Ohm</a:t>
            </a:r>
            <a:r>
              <a:rPr lang="tr-TR" sz="6200" dirty="0"/>
              <a:t>: Bir maddeye 1 voltluk gerilim uygulandığında 1 amperlik akım</a:t>
            </a:r>
          </a:p>
          <a:p>
            <a:pPr marL="179388" indent="-88900">
              <a:buFont typeface="Arial" charset="0"/>
              <a:buNone/>
            </a:pPr>
            <a:r>
              <a:rPr lang="tr-TR" sz="6200" dirty="0"/>
              <a:t> geçiyorsa direnç değeri bir </a:t>
            </a:r>
            <a:r>
              <a:rPr lang="tr-TR" sz="6200" dirty="0" err="1"/>
              <a:t>ohm’dur</a:t>
            </a:r>
            <a:r>
              <a:rPr lang="tr-TR" sz="6200" dirty="0"/>
              <a:t>.	</a:t>
            </a:r>
          </a:p>
          <a:p>
            <a:pPr marL="179388" indent="-88900">
              <a:buFont typeface="Arial" charset="0"/>
              <a:buNone/>
            </a:pPr>
            <a:endParaRPr lang="tr-TR" sz="6200" dirty="0"/>
          </a:p>
          <a:p>
            <a:pPr marL="179388" indent="-88900">
              <a:buFont typeface="Arial" charset="0"/>
              <a:buNone/>
            </a:pPr>
            <a:endParaRPr lang="tr-TR" sz="5500" dirty="0"/>
          </a:p>
          <a:p>
            <a:pPr marL="179388" indent="-88900">
              <a:buFont typeface="Arial" charset="0"/>
              <a:buNone/>
            </a:pPr>
            <a:endParaRPr lang="tr-TR" sz="5500" dirty="0"/>
          </a:p>
          <a:p>
            <a:pPr marL="179388" indent="-88900">
              <a:buFont typeface="Arial" charset="0"/>
              <a:buNone/>
            </a:pPr>
            <a:r>
              <a:rPr lang="tr-TR" sz="5500" b="1" dirty="0"/>
              <a:t> </a:t>
            </a:r>
          </a:p>
          <a:p>
            <a:pPr marL="179388" indent="-88900">
              <a:buFont typeface="Arial" charset="0"/>
              <a:buNone/>
            </a:pPr>
            <a:r>
              <a:rPr lang="tr-TR" sz="5500" b="1" dirty="0"/>
              <a:t> </a:t>
            </a:r>
            <a:r>
              <a:rPr lang="tr-TR" sz="6200" b="1" dirty="0"/>
              <a:t>İletkenlik:</a:t>
            </a:r>
            <a:r>
              <a:rPr lang="tr-TR" sz="6200" dirty="0"/>
              <a:t> Akıma karşı gösterilen kolaylığı gösterir. Başka bir deyişle direncin tersidir. Sembolü G’dir. Birimi </a:t>
            </a:r>
            <a:r>
              <a:rPr lang="tr-TR" sz="6200" dirty="0" err="1"/>
              <a:t>siemens</a:t>
            </a:r>
            <a:r>
              <a:rPr lang="tr-TR" sz="6200" dirty="0"/>
              <a:t> (S)’</a:t>
            </a:r>
            <a:r>
              <a:rPr lang="tr-TR" sz="6200" dirty="0" err="1"/>
              <a:t>dir</a:t>
            </a:r>
            <a:r>
              <a:rPr lang="tr-TR" sz="6200" dirty="0"/>
              <a:t>. G = 1 / R ile bulunur.</a:t>
            </a:r>
            <a:endParaRPr lang="tr-TR" sz="5500" dirty="0"/>
          </a:p>
        </p:txBody>
      </p:sp>
      <p:sp>
        <p:nvSpPr>
          <p:cNvPr id="46089" name="1 Başlık"/>
          <p:cNvSpPr>
            <a:spLocks/>
          </p:cNvSpPr>
          <p:nvPr/>
        </p:nvSpPr>
        <p:spPr bwMode="auto">
          <a:xfrm>
            <a:off x="1115616" y="158354"/>
            <a:ext cx="8447088" cy="777875"/>
          </a:xfrm>
          <a:prstGeom prst="rect">
            <a:avLst/>
          </a:prstGeom>
          <a:noFill/>
          <a:ln w="9525">
            <a:noFill/>
            <a:miter lim="800000"/>
            <a:headEnd/>
            <a:tailEnd/>
          </a:ln>
        </p:spPr>
        <p:txBody>
          <a:bodyPr anchor="ctr"/>
          <a:lstStyle/>
          <a:p>
            <a:r>
              <a:rPr lang="tr-TR" sz="3000" b="1" dirty="0">
                <a:latin typeface="Calibri" pitchFamily="34" charset="0"/>
              </a:rPr>
              <a:t>  5. DİRENÇ</a:t>
            </a:r>
            <a:r>
              <a:rPr lang="tr-TR" dirty="0"/>
              <a:t> </a:t>
            </a:r>
          </a:p>
        </p:txBody>
      </p:sp>
      <p:sp>
        <p:nvSpPr>
          <p:cNvPr id="46090" name="Rectangle 5"/>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graphicFrame>
        <p:nvGraphicFramePr>
          <p:cNvPr id="46086" name="Object 6"/>
          <p:cNvGraphicFramePr>
            <a:graphicFrameLocks noChangeAspect="1"/>
          </p:cNvGraphicFramePr>
          <p:nvPr>
            <p:extLst>
              <p:ext uri="{D42A27DB-BD31-4B8C-83A1-F6EECF244321}">
                <p14:modId xmlns:p14="http://schemas.microsoft.com/office/powerpoint/2010/main" val="4144254744"/>
              </p:ext>
            </p:extLst>
          </p:nvPr>
        </p:nvGraphicFramePr>
        <p:xfrm>
          <a:off x="2267744" y="3645024"/>
          <a:ext cx="2469459" cy="1080116"/>
        </p:xfrm>
        <a:graphic>
          <a:graphicData uri="http://schemas.openxmlformats.org/presentationml/2006/ole">
            <mc:AlternateContent xmlns:mc="http://schemas.openxmlformats.org/markup-compatibility/2006">
              <mc:Choice xmlns:v="urn:schemas-microsoft-com:vml" Requires="v">
                <p:oleObj spid="_x0000_s46094" name="Visio" r:id="rId3" imgW="2028960" imgH="866520" progId="Visio.Drawing.11">
                  <p:embed/>
                </p:oleObj>
              </mc:Choice>
              <mc:Fallback>
                <p:oleObj name="Visio" r:id="rId3" imgW="2028960" imgH="866520" progId="Visio.Drawing.11">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645024"/>
                        <a:ext cx="2469459" cy="1080116"/>
                      </a:xfrm>
                      <a:prstGeom prst="rect">
                        <a:avLst/>
                      </a:prstGeom>
                      <a:noFill/>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2 İçerik Yer Tutucusu"/>
          <p:cNvSpPr>
            <a:spLocks noGrp="1"/>
          </p:cNvSpPr>
          <p:nvPr>
            <p:ph idx="4294967295"/>
          </p:nvPr>
        </p:nvSpPr>
        <p:spPr>
          <a:xfrm>
            <a:off x="611560" y="949324"/>
            <a:ext cx="8218487" cy="5029200"/>
          </a:xfrm>
        </p:spPr>
        <p:txBody>
          <a:bodyPr/>
          <a:lstStyle/>
          <a:p>
            <a:pPr marL="179388" indent="-88900" algn="just" eaLnBrk="1" hangingPunct="1">
              <a:buFont typeface="Arial" charset="0"/>
              <a:buNone/>
            </a:pPr>
            <a:r>
              <a:rPr lang="tr-TR" sz="2400" dirty="0"/>
              <a:t>	</a:t>
            </a:r>
            <a:r>
              <a:rPr lang="tr-TR" sz="2400" b="1" dirty="0"/>
              <a:t> </a:t>
            </a:r>
          </a:p>
          <a:p>
            <a:pPr marL="179388" indent="-88900" algn="just" eaLnBrk="1" hangingPunct="1">
              <a:buFont typeface="Arial" charset="0"/>
              <a:buNone/>
            </a:pPr>
            <a:r>
              <a:rPr lang="tr-TR" sz="2400" b="1" dirty="0"/>
              <a:t> DİRENÇ ELEMANI (DİRENÇLER)</a:t>
            </a:r>
            <a:endParaRPr lang="tr-TR" sz="2400" dirty="0"/>
          </a:p>
          <a:p>
            <a:pPr marL="179388" indent="-88900">
              <a:buFont typeface="Arial" charset="0"/>
              <a:buNone/>
            </a:pPr>
            <a:r>
              <a:rPr lang="tr-TR" sz="2400" dirty="0"/>
              <a:t> </a:t>
            </a:r>
          </a:p>
          <a:p>
            <a:pPr marL="179388" indent="-88900" algn="just">
              <a:buFont typeface="Arial" charset="0"/>
              <a:buNone/>
            </a:pPr>
            <a:r>
              <a:rPr lang="tr-TR" sz="2400" dirty="0"/>
              <a:t> Direnç özelliği gösteren pasif devre elemanlarına da direnç ismi verilir. Dirençler akım sınırlamak için, gerilim bölmek için veya ısı üretmek için kullanılır. Yaygın olarak kullanılan çok sayıda direnç çeşidi vardır. Genellikle iki ana kategoriye ayrılırlar. Sabit dirençler ve ayarlanabilir dirençler.	</a:t>
            </a:r>
          </a:p>
        </p:txBody>
      </p:sp>
      <p:sp>
        <p:nvSpPr>
          <p:cNvPr id="47107" name="1 Başlık"/>
          <p:cNvSpPr>
            <a:spLocks/>
          </p:cNvSpPr>
          <p:nvPr/>
        </p:nvSpPr>
        <p:spPr bwMode="auto">
          <a:xfrm>
            <a:off x="925513" y="560387"/>
            <a:ext cx="8229600" cy="777875"/>
          </a:xfrm>
          <a:prstGeom prst="rect">
            <a:avLst/>
          </a:prstGeom>
          <a:noFill/>
          <a:ln w="9525">
            <a:noFill/>
            <a:miter lim="800000"/>
            <a:headEnd/>
            <a:tailEnd/>
          </a:ln>
        </p:spPr>
        <p:txBody>
          <a:bodyPr anchor="ctr"/>
          <a:lstStyle/>
          <a:p>
            <a:r>
              <a:rPr lang="tr-TR" sz="3000" b="1" dirty="0">
                <a:latin typeface="Calibri" pitchFamily="34" charset="0"/>
              </a:rPr>
              <a:t>  5. DİRENÇ</a:t>
            </a:r>
            <a:r>
              <a:rPr lang="tr-TR" dirty="0"/>
              <a:t> </a:t>
            </a:r>
          </a:p>
        </p:txBody>
      </p:sp>
      <p:sp>
        <p:nvSpPr>
          <p:cNvPr id="47108" name="Rectangle 5"/>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2 İçerik Yer Tutucusu"/>
          <p:cNvSpPr>
            <a:spLocks noGrp="1"/>
          </p:cNvSpPr>
          <p:nvPr>
            <p:ph idx="4294967295"/>
          </p:nvPr>
        </p:nvSpPr>
        <p:spPr>
          <a:xfrm>
            <a:off x="179387" y="1556792"/>
            <a:ext cx="8785225" cy="5029200"/>
          </a:xfrm>
        </p:spPr>
        <p:txBody>
          <a:bodyPr/>
          <a:lstStyle/>
          <a:p>
            <a:pPr marL="179388" indent="-88900" algn="just" eaLnBrk="1" hangingPunct="1">
              <a:buFont typeface="Arial" charset="0"/>
              <a:buNone/>
            </a:pPr>
            <a:r>
              <a:rPr lang="tr-TR" sz="2400" dirty="0"/>
              <a:t>	     </a:t>
            </a:r>
            <a:r>
              <a:rPr lang="tr-TR" sz="2200" b="1" dirty="0"/>
              <a:t>Sabit Dirençler: </a:t>
            </a:r>
          </a:p>
          <a:p>
            <a:pPr marL="179388" indent="-88900" algn="just" eaLnBrk="1" hangingPunct="1">
              <a:buFont typeface="Arial" charset="0"/>
              <a:buNone/>
            </a:pPr>
            <a:r>
              <a:rPr lang="tr-TR" sz="2200" b="1" dirty="0"/>
              <a:t> </a:t>
            </a:r>
            <a:r>
              <a:rPr lang="tr-TR" sz="2200" dirty="0"/>
              <a:t>Direnç değeri sabit olan ve çok yaygın olarak kullanılan dirençlerdir. Sabit dirençler değişik </a:t>
            </a:r>
            <a:r>
              <a:rPr lang="tr-TR" sz="2200" dirty="0" err="1"/>
              <a:t>metod</a:t>
            </a:r>
            <a:r>
              <a:rPr lang="tr-TR" sz="2200" dirty="0"/>
              <a:t> ve materyallerden yapılırlar. Karbon-Birleşimli direnç en yaygın kullanılan sabit direnç çeşididir. Çip dirençler de günümüzde çok yaygın bir şekilde kullanılan sabit dirençlerdendir. Diğer sabit dirençler ise karbon-film dirençler, metal-film dirençler, metal-oksit film dirençler </a:t>
            </a:r>
            <a:r>
              <a:rPr lang="tr-TR" sz="2200" dirty="0" err="1"/>
              <a:t>vs</a:t>
            </a:r>
            <a:r>
              <a:rPr lang="tr-TR" sz="2200" dirty="0"/>
              <a:t>… </a:t>
            </a:r>
            <a:r>
              <a:rPr lang="tr-TR" sz="2200" dirty="0" err="1"/>
              <a:t>dir</a:t>
            </a:r>
            <a:r>
              <a:rPr lang="tr-TR" sz="2200" dirty="0"/>
              <a:t>.</a:t>
            </a:r>
          </a:p>
        </p:txBody>
      </p:sp>
      <p:sp>
        <p:nvSpPr>
          <p:cNvPr id="48131" name="1 Başlık"/>
          <p:cNvSpPr>
            <a:spLocks/>
          </p:cNvSpPr>
          <p:nvPr/>
        </p:nvSpPr>
        <p:spPr bwMode="auto">
          <a:xfrm>
            <a:off x="989648" y="560387"/>
            <a:ext cx="8229600" cy="777875"/>
          </a:xfrm>
          <a:prstGeom prst="rect">
            <a:avLst/>
          </a:prstGeom>
          <a:noFill/>
          <a:ln w="9525">
            <a:noFill/>
            <a:miter lim="800000"/>
            <a:headEnd/>
            <a:tailEnd/>
          </a:ln>
        </p:spPr>
        <p:txBody>
          <a:bodyPr anchor="ctr"/>
          <a:lstStyle/>
          <a:p>
            <a:r>
              <a:rPr lang="tr-TR" sz="3000" b="1" dirty="0">
                <a:latin typeface="Calibri" pitchFamily="34" charset="0"/>
              </a:rPr>
              <a:t>  5. DİRENÇ</a:t>
            </a:r>
            <a:r>
              <a:rPr lang="tr-TR" dirty="0"/>
              <a:t> </a:t>
            </a:r>
          </a:p>
        </p:txBody>
      </p:sp>
      <p:sp>
        <p:nvSpPr>
          <p:cNvPr id="48132" name="Rectangle 5"/>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pic>
        <p:nvPicPr>
          <p:cNvPr id="48133" name="Picture 6"/>
          <p:cNvPicPr>
            <a:picLocks noChangeAspect="1" noChangeArrowheads="1"/>
          </p:cNvPicPr>
          <p:nvPr/>
        </p:nvPicPr>
        <p:blipFill>
          <a:blip r:embed="rId2"/>
          <a:srcRect t="33777" b="32404"/>
          <a:stretch>
            <a:fillRect/>
          </a:stretch>
        </p:blipFill>
        <p:spPr bwMode="auto">
          <a:xfrm>
            <a:off x="1115573" y="4902787"/>
            <a:ext cx="2016125" cy="650875"/>
          </a:xfrm>
          <a:prstGeom prst="rect">
            <a:avLst/>
          </a:prstGeom>
          <a:noFill/>
          <a:ln w="9525">
            <a:noFill/>
            <a:miter lim="800000"/>
            <a:headEnd/>
            <a:tailEnd/>
          </a:ln>
        </p:spPr>
      </p:pic>
      <p:pic>
        <p:nvPicPr>
          <p:cNvPr id="48134" name="Picture 7"/>
          <p:cNvPicPr>
            <a:picLocks noChangeAspect="1" noChangeArrowheads="1"/>
          </p:cNvPicPr>
          <p:nvPr/>
        </p:nvPicPr>
        <p:blipFill>
          <a:blip r:embed="rId3"/>
          <a:srcRect l="17297" t="25087" r="14249" b="21915"/>
          <a:stretch>
            <a:fillRect/>
          </a:stretch>
        </p:blipFill>
        <p:spPr bwMode="auto">
          <a:xfrm>
            <a:off x="3907326" y="4618331"/>
            <a:ext cx="1871663" cy="1095375"/>
          </a:xfrm>
          <a:prstGeom prst="rect">
            <a:avLst/>
          </a:prstGeom>
          <a:noFill/>
          <a:ln w="9525">
            <a:noFill/>
            <a:miter lim="800000"/>
            <a:headEnd/>
            <a:tailEnd/>
          </a:ln>
        </p:spPr>
      </p:pic>
      <p:pic>
        <p:nvPicPr>
          <p:cNvPr id="48135" name="Picture 8"/>
          <p:cNvPicPr>
            <a:picLocks noChangeAspect="1" noChangeArrowheads="1"/>
          </p:cNvPicPr>
          <p:nvPr/>
        </p:nvPicPr>
        <p:blipFill>
          <a:blip r:embed="rId4"/>
          <a:srcRect/>
          <a:stretch>
            <a:fillRect/>
          </a:stretch>
        </p:blipFill>
        <p:spPr bwMode="auto">
          <a:xfrm>
            <a:off x="6732586" y="4525756"/>
            <a:ext cx="1584325" cy="1101725"/>
          </a:xfrm>
          <a:prstGeom prst="rect">
            <a:avLst/>
          </a:prstGeom>
          <a:noFill/>
          <a:ln w="9525">
            <a:noFill/>
            <a:miter lim="800000"/>
            <a:headEnd/>
            <a:tailEnd/>
          </a:ln>
        </p:spPr>
      </p:pic>
      <p:sp>
        <p:nvSpPr>
          <p:cNvPr id="48136" name="Rectangle 9"/>
          <p:cNvSpPr>
            <a:spLocks noChangeArrowheads="1"/>
          </p:cNvSpPr>
          <p:nvPr/>
        </p:nvSpPr>
        <p:spPr bwMode="auto">
          <a:xfrm>
            <a:off x="827088" y="5742281"/>
            <a:ext cx="2520950" cy="366713"/>
          </a:xfrm>
          <a:prstGeom prst="rect">
            <a:avLst/>
          </a:prstGeom>
          <a:noFill/>
          <a:ln w="9525">
            <a:noFill/>
            <a:miter lim="800000"/>
            <a:headEnd/>
            <a:tailEnd/>
          </a:ln>
        </p:spPr>
        <p:txBody>
          <a:bodyPr anchor="ctr">
            <a:spAutoFit/>
          </a:bodyPr>
          <a:lstStyle/>
          <a:p>
            <a:pPr algn="ctr"/>
            <a:r>
              <a:rPr lang="tr-TR" dirty="0">
                <a:latin typeface="Calibri" pitchFamily="34" charset="0"/>
              </a:rPr>
              <a:t>Karbon-Birleşimli Direnç</a:t>
            </a:r>
            <a:r>
              <a:rPr lang="tr-TR" sz="1400" dirty="0">
                <a:latin typeface="Calibri" pitchFamily="34" charset="0"/>
              </a:rPr>
              <a:t> </a:t>
            </a:r>
          </a:p>
        </p:txBody>
      </p:sp>
      <p:sp>
        <p:nvSpPr>
          <p:cNvPr id="48137" name="Rectangle 10"/>
          <p:cNvSpPr>
            <a:spLocks noChangeArrowheads="1"/>
          </p:cNvSpPr>
          <p:nvPr/>
        </p:nvSpPr>
        <p:spPr bwMode="auto">
          <a:xfrm>
            <a:off x="4282092" y="5742281"/>
            <a:ext cx="1200150" cy="366712"/>
          </a:xfrm>
          <a:prstGeom prst="rect">
            <a:avLst/>
          </a:prstGeom>
          <a:noFill/>
          <a:ln w="9525">
            <a:noFill/>
            <a:miter lim="800000"/>
            <a:headEnd/>
            <a:tailEnd/>
          </a:ln>
        </p:spPr>
        <p:txBody>
          <a:bodyPr wrap="none" anchor="ctr">
            <a:spAutoFit/>
          </a:bodyPr>
          <a:lstStyle/>
          <a:p>
            <a:r>
              <a:rPr lang="tr-TR" dirty="0">
                <a:latin typeface="Calibri" pitchFamily="34" charset="0"/>
              </a:rPr>
              <a:t>Çip Direnç</a:t>
            </a:r>
            <a:r>
              <a:rPr lang="tr-TR" dirty="0"/>
              <a:t> </a:t>
            </a:r>
          </a:p>
        </p:txBody>
      </p:sp>
      <p:sp>
        <p:nvSpPr>
          <p:cNvPr id="48138" name="Rectangle 11"/>
          <p:cNvSpPr>
            <a:spLocks noChangeArrowheads="1"/>
          </p:cNvSpPr>
          <p:nvPr/>
        </p:nvSpPr>
        <p:spPr bwMode="auto">
          <a:xfrm>
            <a:off x="6567487" y="5742280"/>
            <a:ext cx="1914525" cy="366713"/>
          </a:xfrm>
          <a:prstGeom prst="rect">
            <a:avLst/>
          </a:prstGeom>
          <a:noFill/>
          <a:ln w="9525">
            <a:noFill/>
            <a:miter lim="800000"/>
            <a:headEnd/>
            <a:tailEnd/>
          </a:ln>
        </p:spPr>
        <p:txBody>
          <a:bodyPr wrap="none" anchor="ctr">
            <a:spAutoFit/>
          </a:bodyPr>
          <a:lstStyle/>
          <a:p>
            <a:r>
              <a:rPr lang="tr-TR" dirty="0">
                <a:latin typeface="Calibri" pitchFamily="34" charset="0"/>
              </a:rPr>
              <a:t>Metal-Film Direnç</a:t>
            </a:r>
            <a:r>
              <a:rPr lang="tr-TR"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2 İçerik Yer Tutucusu"/>
          <p:cNvSpPr>
            <a:spLocks noGrp="1"/>
          </p:cNvSpPr>
          <p:nvPr>
            <p:ph idx="4294967295"/>
          </p:nvPr>
        </p:nvSpPr>
        <p:spPr>
          <a:xfrm>
            <a:off x="166687" y="1369616"/>
            <a:ext cx="8534400" cy="5029200"/>
          </a:xfrm>
        </p:spPr>
        <p:txBody>
          <a:bodyPr/>
          <a:lstStyle/>
          <a:p>
            <a:pPr marL="179388" indent="-88900" algn="just" eaLnBrk="1" hangingPunct="1">
              <a:buFont typeface="Arial" charset="0"/>
              <a:buNone/>
            </a:pPr>
            <a:r>
              <a:rPr lang="tr-TR" sz="2400" dirty="0"/>
              <a:t>	      </a:t>
            </a:r>
            <a:r>
              <a:rPr lang="tr-TR" sz="2400" b="1" dirty="0"/>
              <a:t>Ayarlanabilir Dirençler:</a:t>
            </a:r>
            <a:r>
              <a:rPr lang="tr-TR" sz="2400" dirty="0"/>
              <a:t> </a:t>
            </a:r>
          </a:p>
          <a:p>
            <a:pPr marL="179388" indent="-88900" algn="just" eaLnBrk="1" hangingPunct="1">
              <a:buFont typeface="Arial" charset="0"/>
              <a:buNone/>
            </a:pPr>
            <a:r>
              <a:rPr lang="tr-TR" sz="2400" dirty="0"/>
              <a:t> Direnç değeri manuel veya otomatik olarak değiştirilebilen dirençlerdir. İki temel kullanım amacı vardır. Gerilim bölmek ve akımı kontrol etmek. Manuel olarak ayarlanabilir dirençler </a:t>
            </a:r>
            <a:r>
              <a:rPr lang="tr-TR" sz="2400" dirty="0" err="1"/>
              <a:t>trimpotlar</a:t>
            </a:r>
            <a:r>
              <a:rPr lang="tr-TR" sz="2400" dirty="0"/>
              <a:t>, </a:t>
            </a:r>
            <a:r>
              <a:rPr lang="tr-TR" sz="2400" dirty="0" err="1"/>
              <a:t>potansiyometreler</a:t>
            </a:r>
            <a:r>
              <a:rPr lang="tr-TR" sz="2400" dirty="0"/>
              <a:t> ve reostalardır.</a:t>
            </a:r>
          </a:p>
        </p:txBody>
      </p:sp>
      <p:sp>
        <p:nvSpPr>
          <p:cNvPr id="49162" name="1 Başlık"/>
          <p:cNvSpPr>
            <a:spLocks/>
          </p:cNvSpPr>
          <p:nvPr/>
        </p:nvSpPr>
        <p:spPr bwMode="auto">
          <a:xfrm>
            <a:off x="1115616" y="373457"/>
            <a:ext cx="8374063" cy="777875"/>
          </a:xfrm>
          <a:prstGeom prst="rect">
            <a:avLst/>
          </a:prstGeom>
          <a:noFill/>
          <a:ln w="9525">
            <a:noFill/>
            <a:miter lim="800000"/>
            <a:headEnd/>
            <a:tailEnd/>
          </a:ln>
        </p:spPr>
        <p:txBody>
          <a:bodyPr anchor="ctr"/>
          <a:lstStyle/>
          <a:p>
            <a:r>
              <a:rPr lang="tr-TR" sz="3000" b="1" dirty="0">
                <a:latin typeface="Calibri" pitchFamily="34" charset="0"/>
              </a:rPr>
              <a:t>  5. DİRENÇ</a:t>
            </a:r>
            <a:r>
              <a:rPr lang="tr-TR" dirty="0"/>
              <a:t> </a:t>
            </a:r>
          </a:p>
        </p:txBody>
      </p:sp>
      <p:sp>
        <p:nvSpPr>
          <p:cNvPr id="49163" name="Rectangle 5"/>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49164" name="Rectangle 6"/>
          <p:cNvSpPr>
            <a:spLocks noChangeArrowheads="1"/>
          </p:cNvSpPr>
          <p:nvPr/>
        </p:nvSpPr>
        <p:spPr bwMode="auto">
          <a:xfrm>
            <a:off x="0" y="2728913"/>
            <a:ext cx="9144000" cy="0"/>
          </a:xfrm>
          <a:prstGeom prst="rect">
            <a:avLst/>
          </a:prstGeom>
          <a:noFill/>
          <a:ln w="9525">
            <a:noFill/>
            <a:miter lim="800000"/>
            <a:headEnd/>
            <a:tailEnd/>
          </a:ln>
        </p:spPr>
        <p:txBody>
          <a:bodyPr wrap="none" anchor="ctr">
            <a:spAutoFit/>
          </a:bodyPr>
          <a:lstStyle/>
          <a:p>
            <a:endParaRPr lang="tr-TR"/>
          </a:p>
        </p:txBody>
      </p:sp>
      <p:pic>
        <p:nvPicPr>
          <p:cNvPr id="49165" name="Picture 8"/>
          <p:cNvPicPr>
            <a:picLocks noChangeAspect="1" noChangeArrowheads="1"/>
          </p:cNvPicPr>
          <p:nvPr/>
        </p:nvPicPr>
        <p:blipFill>
          <a:blip r:embed="rId2"/>
          <a:srcRect l="23022" r="22928"/>
          <a:stretch>
            <a:fillRect/>
          </a:stretch>
        </p:blipFill>
        <p:spPr bwMode="auto">
          <a:xfrm>
            <a:off x="1649412" y="3910014"/>
            <a:ext cx="1122363" cy="1871662"/>
          </a:xfrm>
          <a:prstGeom prst="rect">
            <a:avLst/>
          </a:prstGeom>
          <a:noFill/>
          <a:ln w="9525">
            <a:noFill/>
            <a:miter lim="800000"/>
            <a:headEnd/>
            <a:tailEnd/>
          </a:ln>
        </p:spPr>
      </p:pic>
      <p:pic>
        <p:nvPicPr>
          <p:cNvPr id="49166" name="Picture 9"/>
          <p:cNvPicPr>
            <a:picLocks noChangeAspect="1" noChangeArrowheads="1"/>
          </p:cNvPicPr>
          <p:nvPr/>
        </p:nvPicPr>
        <p:blipFill>
          <a:blip r:embed="rId3"/>
          <a:srcRect/>
          <a:stretch>
            <a:fillRect/>
          </a:stretch>
        </p:blipFill>
        <p:spPr bwMode="auto">
          <a:xfrm>
            <a:off x="3824287" y="4021137"/>
            <a:ext cx="1219200" cy="1728788"/>
          </a:xfrm>
          <a:prstGeom prst="rect">
            <a:avLst/>
          </a:prstGeom>
          <a:noFill/>
          <a:ln w="9525">
            <a:noFill/>
            <a:miter lim="800000"/>
            <a:headEnd/>
            <a:tailEnd/>
          </a:ln>
        </p:spPr>
      </p:pic>
      <p:pic>
        <p:nvPicPr>
          <p:cNvPr id="49167" name="Picture 10"/>
          <p:cNvPicPr>
            <a:picLocks noChangeAspect="1" noChangeArrowheads="1"/>
          </p:cNvPicPr>
          <p:nvPr/>
        </p:nvPicPr>
        <p:blipFill>
          <a:blip r:embed="rId4"/>
          <a:srcRect/>
          <a:stretch>
            <a:fillRect/>
          </a:stretch>
        </p:blipFill>
        <p:spPr bwMode="auto">
          <a:xfrm>
            <a:off x="6279357" y="4003088"/>
            <a:ext cx="1550987" cy="1727200"/>
          </a:xfrm>
          <a:prstGeom prst="rect">
            <a:avLst/>
          </a:prstGeom>
          <a:noFill/>
          <a:ln w="9525">
            <a:noFill/>
            <a:miter lim="800000"/>
            <a:headEnd/>
            <a:tailEnd/>
          </a:ln>
        </p:spPr>
      </p:pic>
      <p:sp>
        <p:nvSpPr>
          <p:cNvPr id="49169" name="Rectangle 12"/>
          <p:cNvSpPr>
            <a:spLocks noChangeArrowheads="1"/>
          </p:cNvSpPr>
          <p:nvPr/>
        </p:nvSpPr>
        <p:spPr bwMode="auto">
          <a:xfrm>
            <a:off x="1766861" y="6060281"/>
            <a:ext cx="990600" cy="366713"/>
          </a:xfrm>
          <a:prstGeom prst="rect">
            <a:avLst/>
          </a:prstGeom>
          <a:noFill/>
          <a:ln w="9525">
            <a:noFill/>
            <a:miter lim="800000"/>
            <a:headEnd/>
            <a:tailEnd/>
          </a:ln>
        </p:spPr>
        <p:txBody>
          <a:bodyPr wrap="none" anchor="ctr">
            <a:spAutoFit/>
          </a:bodyPr>
          <a:lstStyle/>
          <a:p>
            <a:r>
              <a:rPr lang="tr-TR" dirty="0" err="1">
                <a:latin typeface="Calibri" pitchFamily="34" charset="0"/>
              </a:rPr>
              <a:t>Trimpot</a:t>
            </a:r>
            <a:r>
              <a:rPr lang="tr-TR" dirty="0"/>
              <a:t> </a:t>
            </a:r>
          </a:p>
        </p:txBody>
      </p:sp>
      <p:sp>
        <p:nvSpPr>
          <p:cNvPr id="49170" name="Rectangle 13"/>
          <p:cNvSpPr>
            <a:spLocks noChangeArrowheads="1"/>
          </p:cNvSpPr>
          <p:nvPr/>
        </p:nvSpPr>
        <p:spPr bwMode="auto">
          <a:xfrm>
            <a:off x="3671887" y="6060281"/>
            <a:ext cx="1800225" cy="366713"/>
          </a:xfrm>
          <a:prstGeom prst="rect">
            <a:avLst/>
          </a:prstGeom>
          <a:noFill/>
          <a:ln w="9525">
            <a:noFill/>
            <a:miter lim="800000"/>
            <a:headEnd/>
            <a:tailEnd/>
          </a:ln>
        </p:spPr>
        <p:txBody>
          <a:bodyPr anchor="ctr">
            <a:spAutoFit/>
          </a:bodyPr>
          <a:lstStyle/>
          <a:p>
            <a:r>
              <a:rPr lang="tr-TR" dirty="0" err="1">
                <a:latin typeface="Calibri" pitchFamily="34" charset="0"/>
              </a:rPr>
              <a:t>Potansiyometre</a:t>
            </a:r>
            <a:r>
              <a:rPr lang="tr-TR" dirty="0"/>
              <a:t> </a:t>
            </a:r>
          </a:p>
        </p:txBody>
      </p:sp>
      <p:sp>
        <p:nvSpPr>
          <p:cNvPr id="49171" name="Rectangle 14"/>
          <p:cNvSpPr>
            <a:spLocks noChangeArrowheads="1"/>
          </p:cNvSpPr>
          <p:nvPr/>
        </p:nvSpPr>
        <p:spPr bwMode="auto">
          <a:xfrm>
            <a:off x="6042299" y="6032103"/>
            <a:ext cx="1800225" cy="366713"/>
          </a:xfrm>
          <a:prstGeom prst="rect">
            <a:avLst/>
          </a:prstGeom>
          <a:noFill/>
          <a:ln w="9525">
            <a:noFill/>
            <a:miter lim="800000"/>
            <a:headEnd/>
            <a:tailEnd/>
          </a:ln>
        </p:spPr>
        <p:txBody>
          <a:bodyPr anchor="ctr">
            <a:spAutoFit/>
          </a:bodyPr>
          <a:lstStyle/>
          <a:p>
            <a:pPr algn="ctr"/>
            <a:r>
              <a:rPr lang="tr-TR" dirty="0">
                <a:latin typeface="Calibri" pitchFamily="34" charset="0"/>
              </a:rPr>
              <a:t>Reosta</a:t>
            </a:r>
            <a:r>
              <a:rPr lang="tr-TR"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90" name="2 İçerik Yer Tutucusu"/>
          <p:cNvSpPr>
            <a:spLocks noGrp="1"/>
          </p:cNvSpPr>
          <p:nvPr>
            <p:ph idx="4294967295"/>
          </p:nvPr>
        </p:nvSpPr>
        <p:spPr>
          <a:xfrm>
            <a:off x="304800" y="1259302"/>
            <a:ext cx="8534400" cy="5029200"/>
          </a:xfrm>
        </p:spPr>
        <p:txBody>
          <a:bodyPr/>
          <a:lstStyle/>
          <a:p>
            <a:pPr marL="179388" indent="-88900" algn="just" eaLnBrk="1" hangingPunct="1">
              <a:buFont typeface="Arial" charset="0"/>
              <a:buNone/>
            </a:pPr>
            <a:r>
              <a:rPr lang="tr-TR" sz="2400" dirty="0"/>
              <a:t>	    </a:t>
            </a:r>
            <a:r>
              <a:rPr lang="tr-TR" sz="2400" b="1" dirty="0"/>
              <a:t>Otomatik Ayarlanabilir Dirençler: </a:t>
            </a:r>
          </a:p>
          <a:p>
            <a:pPr marL="179388" indent="-88900" algn="just" eaLnBrk="1" hangingPunct="1">
              <a:buFont typeface="Arial" charset="0"/>
              <a:buNone/>
            </a:pPr>
            <a:r>
              <a:rPr lang="tr-TR" sz="2400" dirty="0"/>
              <a:t> </a:t>
            </a:r>
            <a:r>
              <a:rPr lang="tr-TR" sz="2400" dirty="0" err="1"/>
              <a:t>Termistörler</a:t>
            </a:r>
            <a:r>
              <a:rPr lang="tr-TR" sz="2400" dirty="0"/>
              <a:t> (PTC, NTC) sıcaklığın etkisiyle değeri değişen, LDR ışığın etkisiyle değeri değişen, VDR ise üzerine uygulanan gerilimin büyüklüğü ile değeri değişen ve otomatik olarak ayarlanabilen dirençler kategorisine giren dirençlerdir.</a:t>
            </a:r>
          </a:p>
        </p:txBody>
      </p:sp>
      <p:sp>
        <p:nvSpPr>
          <p:cNvPr id="50192" name="1 Başlık"/>
          <p:cNvSpPr>
            <a:spLocks/>
          </p:cNvSpPr>
          <p:nvPr/>
        </p:nvSpPr>
        <p:spPr bwMode="auto">
          <a:xfrm>
            <a:off x="1035050" y="457994"/>
            <a:ext cx="8374063" cy="777875"/>
          </a:xfrm>
          <a:prstGeom prst="rect">
            <a:avLst/>
          </a:prstGeom>
          <a:noFill/>
          <a:ln w="9525">
            <a:noFill/>
            <a:miter lim="800000"/>
            <a:headEnd/>
            <a:tailEnd/>
          </a:ln>
        </p:spPr>
        <p:txBody>
          <a:bodyPr anchor="ctr"/>
          <a:lstStyle/>
          <a:p>
            <a:r>
              <a:rPr lang="tr-TR" sz="3000" b="1" dirty="0">
                <a:latin typeface="Calibri" pitchFamily="34" charset="0"/>
              </a:rPr>
              <a:t>  5. DİRENÇ</a:t>
            </a:r>
            <a:r>
              <a:rPr lang="tr-TR" dirty="0"/>
              <a:t> </a:t>
            </a:r>
          </a:p>
        </p:txBody>
      </p:sp>
      <p:sp>
        <p:nvSpPr>
          <p:cNvPr id="50193" name="Rectangle 5"/>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50194" name="Rectangle 6"/>
          <p:cNvSpPr>
            <a:spLocks noChangeArrowheads="1"/>
          </p:cNvSpPr>
          <p:nvPr/>
        </p:nvSpPr>
        <p:spPr bwMode="auto">
          <a:xfrm>
            <a:off x="0" y="2728913"/>
            <a:ext cx="9144000" cy="0"/>
          </a:xfrm>
          <a:prstGeom prst="rect">
            <a:avLst/>
          </a:prstGeom>
          <a:noFill/>
          <a:ln w="9525">
            <a:noFill/>
            <a:miter lim="800000"/>
            <a:headEnd/>
            <a:tailEnd/>
          </a:ln>
        </p:spPr>
        <p:txBody>
          <a:bodyPr wrap="none" anchor="ctr">
            <a:spAutoFit/>
          </a:bodyPr>
          <a:lstStyle/>
          <a:p>
            <a:endParaRPr lang="tr-TR"/>
          </a:p>
        </p:txBody>
      </p:sp>
      <p:sp>
        <p:nvSpPr>
          <p:cNvPr id="50195" name="Rectangle 7"/>
          <p:cNvSpPr>
            <a:spLocks noChangeArrowheads="1"/>
          </p:cNvSpPr>
          <p:nvPr/>
        </p:nvSpPr>
        <p:spPr bwMode="auto">
          <a:xfrm>
            <a:off x="1412477" y="5639655"/>
            <a:ext cx="1089025" cy="366713"/>
          </a:xfrm>
          <a:prstGeom prst="rect">
            <a:avLst/>
          </a:prstGeom>
          <a:noFill/>
          <a:ln w="9525">
            <a:noFill/>
            <a:miter lim="800000"/>
            <a:headEnd/>
            <a:tailEnd/>
          </a:ln>
        </p:spPr>
        <p:txBody>
          <a:bodyPr wrap="none" anchor="ctr">
            <a:spAutoFit/>
          </a:bodyPr>
          <a:lstStyle/>
          <a:p>
            <a:r>
              <a:rPr lang="tr-TR" dirty="0" err="1">
                <a:latin typeface="Calibri" pitchFamily="34" charset="0"/>
              </a:rPr>
              <a:t>Termistör</a:t>
            </a:r>
            <a:endParaRPr lang="tr-TR" dirty="0"/>
          </a:p>
        </p:txBody>
      </p:sp>
      <p:sp>
        <p:nvSpPr>
          <p:cNvPr id="50196" name="Rectangle 8"/>
          <p:cNvSpPr>
            <a:spLocks noChangeArrowheads="1"/>
          </p:cNvSpPr>
          <p:nvPr/>
        </p:nvSpPr>
        <p:spPr bwMode="auto">
          <a:xfrm>
            <a:off x="4490207" y="5661025"/>
            <a:ext cx="546100" cy="366713"/>
          </a:xfrm>
          <a:prstGeom prst="rect">
            <a:avLst/>
          </a:prstGeom>
          <a:noFill/>
          <a:ln w="9525">
            <a:noFill/>
            <a:miter lim="800000"/>
            <a:headEnd/>
            <a:tailEnd/>
          </a:ln>
        </p:spPr>
        <p:txBody>
          <a:bodyPr wrap="none" anchor="ctr">
            <a:spAutoFit/>
          </a:bodyPr>
          <a:lstStyle/>
          <a:p>
            <a:r>
              <a:rPr lang="tr-TR" dirty="0">
                <a:latin typeface="Calibri" pitchFamily="34" charset="0"/>
              </a:rPr>
              <a:t>LDR</a:t>
            </a:r>
            <a:endParaRPr lang="tr-TR" dirty="0"/>
          </a:p>
        </p:txBody>
      </p:sp>
      <p:sp>
        <p:nvSpPr>
          <p:cNvPr id="50197" name="Rectangle 9"/>
          <p:cNvSpPr>
            <a:spLocks noChangeArrowheads="1"/>
          </p:cNvSpPr>
          <p:nvPr/>
        </p:nvSpPr>
        <p:spPr bwMode="auto">
          <a:xfrm>
            <a:off x="7092950" y="5661025"/>
            <a:ext cx="719138" cy="366713"/>
          </a:xfrm>
          <a:prstGeom prst="rect">
            <a:avLst/>
          </a:prstGeom>
          <a:noFill/>
          <a:ln w="9525">
            <a:noFill/>
            <a:miter lim="800000"/>
            <a:headEnd/>
            <a:tailEnd/>
          </a:ln>
        </p:spPr>
        <p:txBody>
          <a:bodyPr anchor="ctr">
            <a:spAutoFit/>
          </a:bodyPr>
          <a:lstStyle/>
          <a:p>
            <a:r>
              <a:rPr lang="tr-TR">
                <a:latin typeface="Calibri" pitchFamily="34" charset="0"/>
              </a:rPr>
              <a:t>VDR</a:t>
            </a:r>
            <a:endParaRPr lang="tr-TR"/>
          </a:p>
        </p:txBody>
      </p:sp>
      <p:sp>
        <p:nvSpPr>
          <p:cNvPr id="50198" name="Rectangle 10"/>
          <p:cNvSpPr>
            <a:spLocks noChangeArrowheads="1"/>
          </p:cNvSpPr>
          <p:nvPr/>
        </p:nvSpPr>
        <p:spPr bwMode="auto">
          <a:xfrm>
            <a:off x="0" y="2795588"/>
            <a:ext cx="9144000" cy="0"/>
          </a:xfrm>
          <a:prstGeom prst="rect">
            <a:avLst/>
          </a:prstGeom>
          <a:noFill/>
          <a:ln w="9525">
            <a:noFill/>
            <a:miter lim="800000"/>
            <a:headEnd/>
            <a:tailEnd/>
          </a:ln>
        </p:spPr>
        <p:txBody>
          <a:bodyPr wrap="none" anchor="ctr">
            <a:spAutoFit/>
          </a:bodyPr>
          <a:lstStyle/>
          <a:p>
            <a:endParaRPr lang="tr-TR"/>
          </a:p>
        </p:txBody>
      </p:sp>
      <p:graphicFrame>
        <p:nvGraphicFramePr>
          <p:cNvPr id="50187" name="Object 11"/>
          <p:cNvGraphicFramePr>
            <a:graphicFrameLocks noChangeAspect="1"/>
          </p:cNvGraphicFramePr>
          <p:nvPr>
            <p:extLst>
              <p:ext uri="{D42A27DB-BD31-4B8C-83A1-F6EECF244321}">
                <p14:modId xmlns:p14="http://schemas.microsoft.com/office/powerpoint/2010/main" val="272374579"/>
              </p:ext>
            </p:extLst>
          </p:nvPr>
        </p:nvGraphicFramePr>
        <p:xfrm>
          <a:off x="733028" y="3914645"/>
          <a:ext cx="2447925" cy="1643063"/>
        </p:xfrm>
        <a:graphic>
          <a:graphicData uri="http://schemas.openxmlformats.org/presentationml/2006/ole">
            <mc:AlternateContent xmlns:mc="http://schemas.openxmlformats.org/markup-compatibility/2006">
              <mc:Choice xmlns:v="urn:schemas-microsoft-com:vml" Requires="v">
                <p:oleObj spid="_x0000_s50204" name="Visio" r:id="rId3" imgW="6533280" imgH="3096000" progId="Visio.Drawing.11">
                  <p:embed/>
                </p:oleObj>
              </mc:Choice>
              <mc:Fallback>
                <p:oleObj name="Visio" r:id="rId3" imgW="6533280" imgH="3096000" progId="Visio.Drawing.11">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r="9734"/>
                      <a:stretch>
                        <a:fillRect/>
                      </a:stretch>
                    </p:blipFill>
                    <p:spPr bwMode="auto">
                      <a:xfrm>
                        <a:off x="733028" y="3914645"/>
                        <a:ext cx="2447925" cy="164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99" name="Rectangle 12"/>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graphicFrame>
        <p:nvGraphicFramePr>
          <p:cNvPr id="50189" name="Object 13"/>
          <p:cNvGraphicFramePr>
            <a:graphicFrameLocks noChangeAspect="1"/>
          </p:cNvGraphicFramePr>
          <p:nvPr>
            <p:extLst>
              <p:ext uri="{D42A27DB-BD31-4B8C-83A1-F6EECF244321}">
                <p14:modId xmlns:p14="http://schemas.microsoft.com/office/powerpoint/2010/main" val="928187191"/>
              </p:ext>
            </p:extLst>
          </p:nvPr>
        </p:nvGraphicFramePr>
        <p:xfrm>
          <a:off x="3609181" y="3907287"/>
          <a:ext cx="2232025" cy="1589088"/>
        </p:xfrm>
        <a:graphic>
          <a:graphicData uri="http://schemas.openxmlformats.org/presentationml/2006/ole">
            <mc:AlternateContent xmlns:mc="http://schemas.openxmlformats.org/markup-compatibility/2006">
              <mc:Choice xmlns:v="urn:schemas-microsoft-com:vml" Requires="v">
                <p:oleObj spid="_x0000_s50205" name="Visio" r:id="rId5" imgW="1749240" imgH="1248120" progId="Visio.Drawing.11">
                  <p:embed/>
                </p:oleObj>
              </mc:Choice>
              <mc:Fallback>
                <p:oleObj name="Visio" r:id="rId5" imgW="1749240" imgH="1248120" progId="Visio.Drawing.11">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9181" y="3907287"/>
                        <a:ext cx="2232025" cy="158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0200" name="Picture 14"/>
          <p:cNvPicPr>
            <a:picLocks noChangeAspect="1" noChangeArrowheads="1"/>
          </p:cNvPicPr>
          <p:nvPr/>
        </p:nvPicPr>
        <p:blipFill>
          <a:blip r:embed="rId7"/>
          <a:srcRect/>
          <a:stretch>
            <a:fillRect/>
          </a:stretch>
        </p:blipFill>
        <p:spPr bwMode="auto">
          <a:xfrm>
            <a:off x="6475413" y="4005263"/>
            <a:ext cx="866775" cy="1511300"/>
          </a:xfrm>
          <a:prstGeom prst="rect">
            <a:avLst/>
          </a:prstGeom>
          <a:noFill/>
          <a:ln w="9525">
            <a:noFill/>
            <a:miter lim="800000"/>
            <a:headEnd/>
            <a:tailEnd/>
          </a:ln>
        </p:spPr>
      </p:pic>
      <p:pic>
        <p:nvPicPr>
          <p:cNvPr id="50201" name="Picture 15"/>
          <p:cNvPicPr>
            <a:picLocks noChangeAspect="1" noChangeArrowheads="1"/>
          </p:cNvPicPr>
          <p:nvPr/>
        </p:nvPicPr>
        <p:blipFill>
          <a:blip r:embed="rId8"/>
          <a:srcRect/>
          <a:stretch>
            <a:fillRect/>
          </a:stretch>
        </p:blipFill>
        <p:spPr bwMode="auto">
          <a:xfrm>
            <a:off x="7451725" y="4724400"/>
            <a:ext cx="1081088" cy="7794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2 İçerik Yer Tutucusu"/>
          <p:cNvSpPr>
            <a:spLocks noGrp="1"/>
          </p:cNvSpPr>
          <p:nvPr>
            <p:ph idx="4294967295"/>
          </p:nvPr>
        </p:nvSpPr>
        <p:spPr>
          <a:xfrm>
            <a:off x="467544" y="1340768"/>
            <a:ext cx="8534400" cy="5029200"/>
          </a:xfrm>
        </p:spPr>
        <p:txBody>
          <a:bodyPr/>
          <a:lstStyle/>
          <a:p>
            <a:pPr marL="179388" indent="-88900">
              <a:buFont typeface="Arial" charset="0"/>
              <a:buNone/>
            </a:pPr>
            <a:r>
              <a:rPr lang="tr-TR" sz="2400" b="1" dirty="0"/>
              <a:t> </a:t>
            </a:r>
          </a:p>
          <a:p>
            <a:pPr marL="179388" indent="-88900">
              <a:buFont typeface="Arial" charset="0"/>
              <a:buNone/>
            </a:pPr>
            <a:r>
              <a:rPr lang="tr-TR" sz="2400" b="1" dirty="0"/>
              <a:t>  DİRENÇ RENK KODLARI</a:t>
            </a:r>
          </a:p>
          <a:p>
            <a:pPr marL="179388" indent="-88900">
              <a:buFont typeface="Arial" charset="0"/>
              <a:buNone/>
            </a:pPr>
            <a:r>
              <a:rPr lang="tr-TR" sz="2400" b="1" dirty="0"/>
              <a:t> </a:t>
            </a:r>
            <a:r>
              <a:rPr lang="tr-TR" sz="2400" dirty="0"/>
              <a:t>Genellikle sabit dirençlerin değerleri üzerlerindeki renkler yardımıyla belli olur. Dirençlerin üzerindeki renklerin her birinin bir anlamı vardır. </a:t>
            </a:r>
          </a:p>
        </p:txBody>
      </p:sp>
      <p:sp>
        <p:nvSpPr>
          <p:cNvPr id="51203" name="1 Başlık"/>
          <p:cNvSpPr>
            <a:spLocks/>
          </p:cNvSpPr>
          <p:nvPr/>
        </p:nvSpPr>
        <p:spPr bwMode="auto">
          <a:xfrm>
            <a:off x="1115616" y="750054"/>
            <a:ext cx="8374063" cy="777875"/>
          </a:xfrm>
          <a:prstGeom prst="rect">
            <a:avLst/>
          </a:prstGeom>
          <a:noFill/>
          <a:ln w="9525">
            <a:noFill/>
            <a:miter lim="800000"/>
            <a:headEnd/>
            <a:tailEnd/>
          </a:ln>
        </p:spPr>
        <p:txBody>
          <a:bodyPr anchor="ctr"/>
          <a:lstStyle/>
          <a:p>
            <a:r>
              <a:rPr lang="tr-TR" sz="3000" b="1" dirty="0">
                <a:latin typeface="Calibri" pitchFamily="34" charset="0"/>
              </a:rPr>
              <a:t>  5. DİRENÇ</a:t>
            </a:r>
            <a:r>
              <a:rPr lang="tr-TR" dirty="0"/>
              <a:t> </a:t>
            </a:r>
          </a:p>
        </p:txBody>
      </p:sp>
      <p:sp>
        <p:nvSpPr>
          <p:cNvPr id="51204" name="Rectangle 5"/>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51205" name="Rectangle 6"/>
          <p:cNvSpPr>
            <a:spLocks noChangeArrowheads="1"/>
          </p:cNvSpPr>
          <p:nvPr/>
        </p:nvSpPr>
        <p:spPr bwMode="auto">
          <a:xfrm>
            <a:off x="0" y="2728913"/>
            <a:ext cx="9144000" cy="0"/>
          </a:xfrm>
          <a:prstGeom prst="rect">
            <a:avLst/>
          </a:prstGeom>
          <a:noFill/>
          <a:ln w="9525">
            <a:noFill/>
            <a:miter lim="800000"/>
            <a:headEnd/>
            <a:tailEnd/>
          </a:ln>
        </p:spPr>
        <p:txBody>
          <a:bodyPr wrap="none" anchor="ctr">
            <a:spAutoFit/>
          </a:bodyPr>
          <a:lstStyle/>
          <a:p>
            <a:endParaRPr lang="tr-TR"/>
          </a:p>
        </p:txBody>
      </p:sp>
      <p:sp>
        <p:nvSpPr>
          <p:cNvPr id="51206" name="Rectangle 7"/>
          <p:cNvSpPr>
            <a:spLocks noChangeArrowheads="1"/>
          </p:cNvSpPr>
          <p:nvPr/>
        </p:nvSpPr>
        <p:spPr bwMode="auto">
          <a:xfrm>
            <a:off x="0" y="2795588"/>
            <a:ext cx="9144000" cy="0"/>
          </a:xfrm>
          <a:prstGeom prst="rect">
            <a:avLst/>
          </a:prstGeom>
          <a:noFill/>
          <a:ln w="9525">
            <a:noFill/>
            <a:miter lim="800000"/>
            <a:headEnd/>
            <a:tailEnd/>
          </a:ln>
        </p:spPr>
        <p:txBody>
          <a:bodyPr wrap="none" anchor="ctr">
            <a:spAutoFit/>
          </a:bodyPr>
          <a:lstStyle/>
          <a:p>
            <a:endParaRPr lang="tr-TR"/>
          </a:p>
        </p:txBody>
      </p:sp>
      <p:sp>
        <p:nvSpPr>
          <p:cNvPr id="51207" name="Rectangle 8"/>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pic>
        <p:nvPicPr>
          <p:cNvPr id="51208" name="Picture 9"/>
          <p:cNvPicPr>
            <a:picLocks noChangeAspect="1" noChangeArrowheads="1"/>
          </p:cNvPicPr>
          <p:nvPr/>
        </p:nvPicPr>
        <p:blipFill>
          <a:blip r:embed="rId2"/>
          <a:srcRect t="33777" b="32404"/>
          <a:stretch>
            <a:fillRect/>
          </a:stretch>
        </p:blipFill>
        <p:spPr bwMode="auto">
          <a:xfrm>
            <a:off x="2987675" y="4292600"/>
            <a:ext cx="2879725" cy="9302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2 İçerik Yer Tutucusu"/>
          <p:cNvSpPr>
            <a:spLocks noGrp="1"/>
          </p:cNvSpPr>
          <p:nvPr>
            <p:ph idx="4294967295"/>
          </p:nvPr>
        </p:nvSpPr>
        <p:spPr>
          <a:xfrm>
            <a:off x="0" y="1196975"/>
            <a:ext cx="8534400" cy="5173663"/>
          </a:xfrm>
        </p:spPr>
        <p:txBody>
          <a:bodyPr/>
          <a:lstStyle/>
          <a:p>
            <a:pPr marL="179388" indent="-88900">
              <a:buFont typeface="Arial" charset="0"/>
              <a:buNone/>
            </a:pPr>
            <a:r>
              <a:rPr lang="tr-TR" sz="2400" b="1"/>
              <a:t>  </a:t>
            </a:r>
          </a:p>
        </p:txBody>
      </p:sp>
      <p:sp>
        <p:nvSpPr>
          <p:cNvPr id="52227" name="1 Başlık"/>
          <p:cNvSpPr>
            <a:spLocks/>
          </p:cNvSpPr>
          <p:nvPr/>
        </p:nvSpPr>
        <p:spPr bwMode="auto">
          <a:xfrm>
            <a:off x="1043608" y="359739"/>
            <a:ext cx="8374063" cy="777875"/>
          </a:xfrm>
          <a:prstGeom prst="rect">
            <a:avLst/>
          </a:prstGeom>
          <a:noFill/>
          <a:ln w="9525">
            <a:noFill/>
            <a:miter lim="800000"/>
            <a:headEnd/>
            <a:tailEnd/>
          </a:ln>
        </p:spPr>
        <p:txBody>
          <a:bodyPr anchor="ctr"/>
          <a:lstStyle/>
          <a:p>
            <a:r>
              <a:rPr lang="tr-TR" sz="3000" b="1" dirty="0">
                <a:latin typeface="Calibri" pitchFamily="34" charset="0"/>
              </a:rPr>
              <a:t>  5. DİRENÇ</a:t>
            </a:r>
            <a:r>
              <a:rPr lang="tr-TR" dirty="0"/>
              <a:t> </a:t>
            </a:r>
          </a:p>
        </p:txBody>
      </p:sp>
      <p:sp>
        <p:nvSpPr>
          <p:cNvPr id="52228" name="Rectangle 5"/>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52229" name="Rectangle 6"/>
          <p:cNvSpPr>
            <a:spLocks noChangeArrowheads="1"/>
          </p:cNvSpPr>
          <p:nvPr/>
        </p:nvSpPr>
        <p:spPr bwMode="auto">
          <a:xfrm>
            <a:off x="0" y="2728913"/>
            <a:ext cx="9144000" cy="0"/>
          </a:xfrm>
          <a:prstGeom prst="rect">
            <a:avLst/>
          </a:prstGeom>
          <a:noFill/>
          <a:ln w="9525">
            <a:noFill/>
            <a:miter lim="800000"/>
            <a:headEnd/>
            <a:tailEnd/>
          </a:ln>
        </p:spPr>
        <p:txBody>
          <a:bodyPr wrap="none" anchor="ctr">
            <a:spAutoFit/>
          </a:bodyPr>
          <a:lstStyle/>
          <a:p>
            <a:endParaRPr lang="tr-TR"/>
          </a:p>
        </p:txBody>
      </p:sp>
      <p:sp>
        <p:nvSpPr>
          <p:cNvPr id="52230" name="Rectangle 7"/>
          <p:cNvSpPr>
            <a:spLocks noChangeArrowheads="1"/>
          </p:cNvSpPr>
          <p:nvPr/>
        </p:nvSpPr>
        <p:spPr bwMode="auto">
          <a:xfrm>
            <a:off x="0" y="2795588"/>
            <a:ext cx="9144000" cy="0"/>
          </a:xfrm>
          <a:prstGeom prst="rect">
            <a:avLst/>
          </a:prstGeom>
          <a:noFill/>
          <a:ln w="9525">
            <a:noFill/>
            <a:miter lim="800000"/>
            <a:headEnd/>
            <a:tailEnd/>
          </a:ln>
        </p:spPr>
        <p:txBody>
          <a:bodyPr wrap="none" anchor="ctr">
            <a:spAutoFit/>
          </a:bodyPr>
          <a:lstStyle/>
          <a:p>
            <a:endParaRPr lang="tr-TR"/>
          </a:p>
        </p:txBody>
      </p:sp>
      <p:sp>
        <p:nvSpPr>
          <p:cNvPr id="52231" name="Rectangle 8"/>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52232" name="Rectangle 9"/>
          <p:cNvSpPr>
            <a:spLocks noChangeArrowheads="1"/>
          </p:cNvSpPr>
          <p:nvPr/>
        </p:nvSpPr>
        <p:spPr bwMode="auto">
          <a:xfrm>
            <a:off x="0" y="2419350"/>
            <a:ext cx="9144000" cy="0"/>
          </a:xfrm>
          <a:prstGeom prst="rect">
            <a:avLst/>
          </a:prstGeom>
          <a:noFill/>
          <a:ln w="9525">
            <a:noFill/>
            <a:miter lim="800000"/>
            <a:headEnd/>
            <a:tailEnd/>
          </a:ln>
        </p:spPr>
        <p:txBody>
          <a:bodyPr wrap="none" anchor="ctr">
            <a:spAutoFit/>
          </a:bodyPr>
          <a:lstStyle/>
          <a:p>
            <a:endParaRPr lang="tr-TR"/>
          </a:p>
        </p:txBody>
      </p:sp>
      <p:graphicFrame>
        <p:nvGraphicFramePr>
          <p:cNvPr id="52234" name="Group 10"/>
          <p:cNvGraphicFramePr>
            <a:graphicFrameLocks noGrp="1"/>
          </p:cNvGraphicFramePr>
          <p:nvPr>
            <p:extLst>
              <p:ext uri="{D42A27DB-BD31-4B8C-83A1-F6EECF244321}">
                <p14:modId xmlns:p14="http://schemas.microsoft.com/office/powerpoint/2010/main" val="1718599492"/>
              </p:ext>
            </p:extLst>
          </p:nvPr>
        </p:nvGraphicFramePr>
        <p:xfrm>
          <a:off x="970265" y="1113816"/>
          <a:ext cx="4103687" cy="4505326"/>
        </p:xfrm>
        <a:graphic>
          <a:graphicData uri="http://schemas.openxmlformats.org/drawingml/2006/table">
            <a:tbl>
              <a:tblPr/>
              <a:tblGrid>
                <a:gridCol w="1235075">
                  <a:extLst>
                    <a:ext uri="{9D8B030D-6E8A-4147-A177-3AD203B41FA5}">
                      <a16:colId xmlns:a16="http://schemas.microsoft.com/office/drawing/2014/main" val="20000"/>
                    </a:ext>
                  </a:extLst>
                </a:gridCol>
                <a:gridCol w="1417637">
                  <a:extLst>
                    <a:ext uri="{9D8B030D-6E8A-4147-A177-3AD203B41FA5}">
                      <a16:colId xmlns:a16="http://schemas.microsoft.com/office/drawing/2014/main" val="20001"/>
                    </a:ext>
                  </a:extLst>
                </a:gridCol>
                <a:gridCol w="1450975">
                  <a:extLst>
                    <a:ext uri="{9D8B030D-6E8A-4147-A177-3AD203B41FA5}">
                      <a16:colId xmlns:a16="http://schemas.microsoft.com/office/drawing/2014/main" val="20002"/>
                    </a:ext>
                  </a:extLst>
                </a:gridCol>
              </a:tblGrid>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Calibri" pitchFamily="34" charset="0"/>
                          <a:cs typeface="Times New Roman" pitchFamily="18" charset="0"/>
                        </a:rPr>
                        <a:t>RENKLER</a:t>
                      </a:r>
                      <a:endParaRPr kumimoji="0" lang="tr-TR" sz="1400" b="1" i="1" u="none" strike="noStrike" cap="none" normalizeH="0" baseline="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Calibri" pitchFamily="34" charset="0"/>
                          <a:cs typeface="Times New Roman" pitchFamily="18" charset="0"/>
                        </a:rPr>
                        <a:t>PRATİK</a:t>
                      </a:r>
                      <a:endParaRPr kumimoji="0" lang="tr-TR" sz="1400" b="0" i="0" u="sng" strike="noStrike" cap="none" normalizeH="0" baseline="0">
                        <a:ln>
                          <a:noFill/>
                        </a:ln>
                        <a:solidFill>
                          <a:schemeClr val="tx1"/>
                        </a:solidFill>
                        <a:effectLst/>
                        <a:latin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Calibri" pitchFamily="34" charset="0"/>
                          <a:cs typeface="Times New Roman" pitchFamily="18" charset="0"/>
                        </a:rPr>
                        <a:t>SAYI DEĞERİ</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889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Siyah</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Siyah</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0</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7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Kahverengi</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Kadın</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1</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89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Kırmızı</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Kırmızıyı</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2</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7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Portakal</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Pek</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3</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7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Sarı</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Sever</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4</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89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Yeşil</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Yeni</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5</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7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Mavi</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Mahalleyi</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6</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89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Mor</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Motorla</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7</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87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Gri</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Gezen</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8</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87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Beyaz</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Bilir</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9</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576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Altın</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tr-TR" sz="14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0,1</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576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Calibri" pitchFamily="34" charset="0"/>
                          <a:cs typeface="Times New Roman" pitchFamily="18" charset="0"/>
                        </a:rPr>
                        <a:t>Gümüş</a:t>
                      </a:r>
                      <a:endParaRPr kumimoji="0" lang="tr-TR" sz="1400" b="0" i="0" u="none" strike="noStrike" cap="none" normalizeH="0" baseline="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tr-TR" sz="14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Calibri" pitchFamily="34" charset="0"/>
                          <a:cs typeface="Times New Roman" pitchFamily="18" charset="0"/>
                        </a:rPr>
                        <a:t>0,01</a:t>
                      </a:r>
                      <a:endParaRPr kumimoji="0" lang="tr-TR" sz="1400" b="0" i="0" u="none" strike="noStrike" cap="none" normalizeH="0" baseline="0" dirty="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graphicFrame>
        <p:nvGraphicFramePr>
          <p:cNvPr id="52292" name="Group 68"/>
          <p:cNvGraphicFramePr>
            <a:graphicFrameLocks noGrp="1"/>
          </p:cNvGraphicFramePr>
          <p:nvPr>
            <p:extLst>
              <p:ext uri="{D42A27DB-BD31-4B8C-83A1-F6EECF244321}">
                <p14:modId xmlns:p14="http://schemas.microsoft.com/office/powerpoint/2010/main" val="3882324742"/>
              </p:ext>
            </p:extLst>
          </p:nvPr>
        </p:nvGraphicFramePr>
        <p:xfrm>
          <a:off x="5688807" y="2061367"/>
          <a:ext cx="2735262" cy="2735265"/>
        </p:xfrm>
        <a:graphic>
          <a:graphicData uri="http://schemas.openxmlformats.org/drawingml/2006/table">
            <a:tbl>
              <a:tblPr/>
              <a:tblGrid>
                <a:gridCol w="1341437">
                  <a:extLst>
                    <a:ext uri="{9D8B030D-6E8A-4147-A177-3AD203B41FA5}">
                      <a16:colId xmlns:a16="http://schemas.microsoft.com/office/drawing/2014/main" val="20000"/>
                    </a:ext>
                  </a:extLst>
                </a:gridCol>
                <a:gridCol w="1393825">
                  <a:extLst>
                    <a:ext uri="{9D8B030D-6E8A-4147-A177-3AD203B41FA5}">
                      <a16:colId xmlns:a16="http://schemas.microsoft.com/office/drawing/2014/main" val="20001"/>
                    </a:ext>
                  </a:extLst>
                </a:gridCol>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Calibri" pitchFamily="34" charset="0"/>
                          <a:cs typeface="Times New Roman" pitchFamily="18" charset="0"/>
                        </a:rPr>
                        <a:t>RENK</a:t>
                      </a:r>
                      <a:endParaRPr kumimoji="0" lang="tr-TR" sz="1200" b="0" i="0" u="none" strike="noStrike" cap="none" normalizeH="0" baseline="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chemeClr val="tx1"/>
                          </a:solidFill>
                          <a:effectLst/>
                          <a:latin typeface="Calibri" pitchFamily="34" charset="0"/>
                          <a:cs typeface="Times New Roman" pitchFamily="18" charset="0"/>
                        </a:rPr>
                        <a:t>TOLERANS</a:t>
                      </a:r>
                      <a:endParaRPr kumimoji="0" lang="tr-TR" sz="1200" b="0" i="0" u="none" strike="noStrike" cap="none" normalizeH="0" baseline="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Mor </a:t>
                      </a:r>
                      <a:endParaRPr kumimoji="0" lang="tr-TR" sz="1200" b="0" i="0" u="none" strike="noStrike" cap="none" normalizeH="0" baseline="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 0,1</a:t>
                      </a:r>
                      <a:endParaRPr kumimoji="0" lang="tr-TR" sz="1200" b="0" i="0" u="none" strike="noStrike" cap="none" normalizeH="0" baseline="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Mavi</a:t>
                      </a:r>
                      <a:endParaRPr kumimoji="0" lang="tr-TR" sz="1200" b="0" i="0" u="none" strike="noStrike" cap="none" normalizeH="0" baseline="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 0,25</a:t>
                      </a:r>
                      <a:endParaRPr kumimoji="0" lang="tr-TR" sz="1200" b="0" i="0" u="none" strike="noStrike" cap="none" normalizeH="0" baseline="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itchFamily="34" charset="0"/>
                          <a:cs typeface="Times New Roman" pitchFamily="18" charset="0"/>
                        </a:rPr>
                        <a:t>Yeşil</a:t>
                      </a:r>
                      <a:endParaRPr kumimoji="0" lang="tr-TR" sz="1200" b="0" i="0" u="none" strike="noStrike" cap="none" normalizeH="0" baseline="0" dirty="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itchFamily="34" charset="0"/>
                          <a:cs typeface="Times New Roman" pitchFamily="18" charset="0"/>
                        </a:rPr>
                        <a:t>% 0,5</a:t>
                      </a:r>
                      <a:endParaRPr kumimoji="0" lang="tr-TR" sz="1200" b="0" i="0" u="none" strike="noStrike" cap="none" normalizeH="0" baseline="0" dirty="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Kahverengi</a:t>
                      </a:r>
                      <a:endParaRPr kumimoji="0" lang="tr-TR" sz="1200" b="0" i="0" u="none" strike="noStrike" cap="none" normalizeH="0" baseline="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 1</a:t>
                      </a:r>
                      <a:endParaRPr kumimoji="0" lang="tr-TR" sz="1200" b="0" i="0" u="none" strike="noStrike" cap="none" normalizeH="0" baseline="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Kırmızı</a:t>
                      </a:r>
                      <a:endParaRPr kumimoji="0" lang="tr-TR" sz="1200" b="0" i="0" u="none" strike="noStrike" cap="none" normalizeH="0" baseline="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 2</a:t>
                      </a:r>
                      <a:endParaRPr kumimoji="0" lang="tr-TR" sz="1200" b="0" i="0" u="none" strike="noStrike" cap="none" normalizeH="0" baseline="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Altın</a:t>
                      </a:r>
                      <a:endParaRPr kumimoji="0" lang="tr-TR" sz="1200" b="0" i="0" u="none" strike="noStrike" cap="none" normalizeH="0" baseline="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 5</a:t>
                      </a:r>
                      <a:endParaRPr kumimoji="0" lang="tr-TR" sz="1200" b="0" i="0" u="none" strike="noStrike" cap="none" normalizeH="0" baseline="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Gümüş</a:t>
                      </a:r>
                      <a:endParaRPr kumimoji="0" lang="tr-TR" sz="1200" b="0" i="0" u="none" strike="noStrike" cap="none" normalizeH="0" baseline="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 10</a:t>
                      </a:r>
                      <a:endParaRPr kumimoji="0" lang="tr-TR" sz="1200" b="0" i="0" u="none" strike="noStrike" cap="none" normalizeH="0" baseline="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3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a:ln>
                            <a:noFill/>
                          </a:ln>
                          <a:solidFill>
                            <a:schemeClr val="tx1"/>
                          </a:solidFill>
                          <a:effectLst/>
                          <a:latin typeface="Calibri" pitchFamily="34" charset="0"/>
                          <a:cs typeface="Times New Roman" pitchFamily="18" charset="0"/>
                        </a:rPr>
                        <a:t>Renksiz</a:t>
                      </a:r>
                      <a:endParaRPr kumimoji="0" lang="tr-TR" sz="1200" b="0" i="0" u="none" strike="noStrike" cap="none" normalizeH="0" baseline="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itchFamily="34" charset="0"/>
                          <a:cs typeface="Times New Roman" pitchFamily="18" charset="0"/>
                        </a:rPr>
                        <a:t>% 20</a:t>
                      </a:r>
                      <a:endParaRPr kumimoji="0" lang="tr-TR" sz="1200" b="0" i="0" u="none" strike="noStrike" cap="none" normalizeH="0" baseline="0" dirty="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52323" name="Text Box 100"/>
          <p:cNvSpPr txBox="1">
            <a:spLocks noChangeArrowheads="1"/>
          </p:cNvSpPr>
          <p:nvPr/>
        </p:nvSpPr>
        <p:spPr bwMode="auto">
          <a:xfrm>
            <a:off x="1674812" y="5793768"/>
            <a:ext cx="2592388" cy="366713"/>
          </a:xfrm>
          <a:prstGeom prst="rect">
            <a:avLst/>
          </a:prstGeom>
          <a:noFill/>
          <a:ln w="9525">
            <a:noFill/>
            <a:miter lim="800000"/>
            <a:headEnd/>
            <a:tailEnd/>
          </a:ln>
        </p:spPr>
        <p:txBody>
          <a:bodyPr>
            <a:spAutoFit/>
          </a:bodyPr>
          <a:lstStyle/>
          <a:p>
            <a:pPr>
              <a:spcBef>
                <a:spcPct val="50000"/>
              </a:spcBef>
            </a:pPr>
            <a:r>
              <a:rPr lang="tr-TR" dirty="0">
                <a:latin typeface="Calibri" pitchFamily="34" charset="0"/>
              </a:rPr>
              <a:t>Renklerin sayı değerleri</a:t>
            </a:r>
          </a:p>
        </p:txBody>
      </p:sp>
      <p:sp>
        <p:nvSpPr>
          <p:cNvPr id="52324" name="Text Box 101"/>
          <p:cNvSpPr txBox="1">
            <a:spLocks noChangeArrowheads="1"/>
          </p:cNvSpPr>
          <p:nvPr/>
        </p:nvSpPr>
        <p:spPr bwMode="auto">
          <a:xfrm>
            <a:off x="5688807" y="5033565"/>
            <a:ext cx="2952750" cy="366713"/>
          </a:xfrm>
          <a:prstGeom prst="rect">
            <a:avLst/>
          </a:prstGeom>
          <a:noFill/>
          <a:ln w="9525">
            <a:noFill/>
            <a:miter lim="800000"/>
            <a:headEnd/>
            <a:tailEnd/>
          </a:ln>
        </p:spPr>
        <p:txBody>
          <a:bodyPr>
            <a:spAutoFit/>
          </a:bodyPr>
          <a:lstStyle/>
          <a:p>
            <a:pPr>
              <a:spcBef>
                <a:spcPct val="50000"/>
              </a:spcBef>
            </a:pPr>
            <a:r>
              <a:rPr lang="tr-TR" dirty="0">
                <a:latin typeface="Calibri" pitchFamily="34" charset="0"/>
              </a:rPr>
              <a:t>Renklerin tolerans değerleri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9" name="2 İçerik Yer Tutucusu"/>
          <p:cNvSpPr>
            <a:spLocks noGrp="1"/>
          </p:cNvSpPr>
          <p:nvPr>
            <p:ph idx="4294967295"/>
          </p:nvPr>
        </p:nvSpPr>
        <p:spPr>
          <a:xfrm>
            <a:off x="609600" y="1341438"/>
            <a:ext cx="8534400" cy="5029200"/>
          </a:xfrm>
        </p:spPr>
        <p:txBody>
          <a:bodyPr/>
          <a:lstStyle/>
          <a:p>
            <a:pPr marL="179388" indent="-88900">
              <a:buFont typeface="Arial" charset="0"/>
              <a:buNone/>
            </a:pPr>
            <a:r>
              <a:rPr lang="tr-TR" sz="2400" b="1" dirty="0"/>
              <a:t>  Dört Renkli Dirençler:</a:t>
            </a:r>
          </a:p>
        </p:txBody>
      </p:sp>
      <p:sp>
        <p:nvSpPr>
          <p:cNvPr id="53261" name="1 Başlık"/>
          <p:cNvSpPr>
            <a:spLocks/>
          </p:cNvSpPr>
          <p:nvPr/>
        </p:nvSpPr>
        <p:spPr bwMode="auto">
          <a:xfrm>
            <a:off x="1043608" y="487362"/>
            <a:ext cx="8374063" cy="777875"/>
          </a:xfrm>
          <a:prstGeom prst="rect">
            <a:avLst/>
          </a:prstGeom>
          <a:noFill/>
          <a:ln w="9525">
            <a:noFill/>
            <a:miter lim="800000"/>
            <a:headEnd/>
            <a:tailEnd/>
          </a:ln>
        </p:spPr>
        <p:txBody>
          <a:bodyPr anchor="ctr"/>
          <a:lstStyle/>
          <a:p>
            <a:r>
              <a:rPr lang="tr-TR" sz="3000" b="1" dirty="0">
                <a:latin typeface="Calibri" pitchFamily="34" charset="0"/>
              </a:rPr>
              <a:t>  5. DİRENÇ</a:t>
            </a:r>
            <a:r>
              <a:rPr lang="tr-TR" dirty="0"/>
              <a:t> </a:t>
            </a:r>
          </a:p>
        </p:txBody>
      </p:sp>
      <p:sp>
        <p:nvSpPr>
          <p:cNvPr id="53262" name="Rectangle 5"/>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53263" name="Rectangle 6"/>
          <p:cNvSpPr>
            <a:spLocks noChangeArrowheads="1"/>
          </p:cNvSpPr>
          <p:nvPr/>
        </p:nvSpPr>
        <p:spPr bwMode="auto">
          <a:xfrm>
            <a:off x="0" y="2728913"/>
            <a:ext cx="9144000" cy="0"/>
          </a:xfrm>
          <a:prstGeom prst="rect">
            <a:avLst/>
          </a:prstGeom>
          <a:noFill/>
          <a:ln w="9525">
            <a:noFill/>
            <a:miter lim="800000"/>
            <a:headEnd/>
            <a:tailEnd/>
          </a:ln>
        </p:spPr>
        <p:txBody>
          <a:bodyPr wrap="none" anchor="ctr">
            <a:spAutoFit/>
          </a:bodyPr>
          <a:lstStyle/>
          <a:p>
            <a:endParaRPr lang="tr-TR"/>
          </a:p>
        </p:txBody>
      </p:sp>
      <p:sp>
        <p:nvSpPr>
          <p:cNvPr id="53264" name="Rectangle 7"/>
          <p:cNvSpPr>
            <a:spLocks noChangeArrowheads="1"/>
          </p:cNvSpPr>
          <p:nvPr/>
        </p:nvSpPr>
        <p:spPr bwMode="auto">
          <a:xfrm>
            <a:off x="0" y="2795588"/>
            <a:ext cx="9144000" cy="0"/>
          </a:xfrm>
          <a:prstGeom prst="rect">
            <a:avLst/>
          </a:prstGeom>
          <a:noFill/>
          <a:ln w="9525">
            <a:noFill/>
            <a:miter lim="800000"/>
            <a:headEnd/>
            <a:tailEnd/>
          </a:ln>
        </p:spPr>
        <p:txBody>
          <a:bodyPr wrap="none" anchor="ctr">
            <a:spAutoFit/>
          </a:bodyPr>
          <a:lstStyle/>
          <a:p>
            <a:endParaRPr lang="tr-TR"/>
          </a:p>
        </p:txBody>
      </p:sp>
      <p:sp>
        <p:nvSpPr>
          <p:cNvPr id="53265" name="Rectangle 8"/>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53266" name="Rectangle 9"/>
          <p:cNvSpPr>
            <a:spLocks noChangeArrowheads="1"/>
          </p:cNvSpPr>
          <p:nvPr/>
        </p:nvSpPr>
        <p:spPr bwMode="auto">
          <a:xfrm>
            <a:off x="0" y="2419350"/>
            <a:ext cx="9144000" cy="0"/>
          </a:xfrm>
          <a:prstGeom prst="rect">
            <a:avLst/>
          </a:prstGeom>
          <a:noFill/>
          <a:ln w="9525">
            <a:noFill/>
            <a:miter lim="800000"/>
            <a:headEnd/>
            <a:tailEnd/>
          </a:ln>
        </p:spPr>
        <p:txBody>
          <a:bodyPr wrap="none" anchor="ctr">
            <a:spAutoFit/>
          </a:bodyPr>
          <a:lstStyle/>
          <a:p>
            <a:endParaRPr lang="tr-TR"/>
          </a:p>
        </p:txBody>
      </p:sp>
      <p:pic>
        <p:nvPicPr>
          <p:cNvPr id="2" name="Resim 1">
            <a:extLst>
              <a:ext uri="{FF2B5EF4-FFF2-40B4-BE49-F238E27FC236}">
                <a16:creationId xmlns:a16="http://schemas.microsoft.com/office/drawing/2014/main" id="{06140774-F2EA-49EB-BCC7-ACAC6487A8E3}"/>
              </a:ext>
            </a:extLst>
          </p:cNvPr>
          <p:cNvPicPr>
            <a:picLocks noChangeAspect="1"/>
          </p:cNvPicPr>
          <p:nvPr/>
        </p:nvPicPr>
        <p:blipFill>
          <a:blip r:embed="rId2"/>
          <a:stretch>
            <a:fillRect/>
          </a:stretch>
        </p:blipFill>
        <p:spPr>
          <a:xfrm>
            <a:off x="831374" y="1950173"/>
            <a:ext cx="7557050" cy="385509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F01B98CA-BAED-4435-8B88-B8B279FA8A00}"/>
              </a:ext>
            </a:extLst>
          </p:cNvPr>
          <p:cNvSpPr>
            <a:spLocks/>
          </p:cNvSpPr>
          <p:nvPr/>
        </p:nvSpPr>
        <p:spPr bwMode="auto">
          <a:xfrm>
            <a:off x="1043608" y="487362"/>
            <a:ext cx="8374063" cy="777875"/>
          </a:xfrm>
          <a:prstGeom prst="rect">
            <a:avLst/>
          </a:prstGeom>
          <a:noFill/>
          <a:ln w="9525">
            <a:noFill/>
            <a:miter lim="800000"/>
            <a:headEnd/>
            <a:tailEnd/>
          </a:ln>
        </p:spPr>
        <p:txBody>
          <a:bodyPr anchor="ctr"/>
          <a:lstStyle/>
          <a:p>
            <a:r>
              <a:rPr lang="tr-TR" sz="3000" b="1" dirty="0">
                <a:latin typeface="Calibri" pitchFamily="34" charset="0"/>
              </a:rPr>
              <a:t>  5. DİRENÇ</a:t>
            </a:r>
            <a:r>
              <a:rPr lang="tr-TR" dirty="0"/>
              <a:t> </a:t>
            </a:r>
          </a:p>
        </p:txBody>
      </p:sp>
      <p:sp>
        <p:nvSpPr>
          <p:cNvPr id="3" name="2 İçerik Yer Tutucusu">
            <a:extLst>
              <a:ext uri="{FF2B5EF4-FFF2-40B4-BE49-F238E27FC236}">
                <a16:creationId xmlns:a16="http://schemas.microsoft.com/office/drawing/2014/main" id="{9ABDE58B-40EF-451B-8430-376507C3683D}"/>
              </a:ext>
            </a:extLst>
          </p:cNvPr>
          <p:cNvSpPr txBox="1">
            <a:spLocks/>
          </p:cNvSpPr>
          <p:nvPr/>
        </p:nvSpPr>
        <p:spPr>
          <a:xfrm>
            <a:off x="609600" y="1341438"/>
            <a:ext cx="8534400" cy="5029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179388" indent="-88900">
              <a:buFont typeface="Arial" charset="0"/>
              <a:buNone/>
            </a:pPr>
            <a:r>
              <a:rPr lang="tr-TR" b="1" dirty="0"/>
              <a:t>  Dört Renkli Dirençler:</a:t>
            </a:r>
          </a:p>
          <a:p>
            <a:pPr marL="179388" indent="-88900">
              <a:buFont typeface="Arial" charset="0"/>
              <a:buNone/>
            </a:pPr>
            <a:r>
              <a:rPr lang="tr-TR" b="1" dirty="0"/>
              <a:t>Örnek 1: Şekilde verilen direnci kaç </a:t>
            </a:r>
            <a:r>
              <a:rPr lang="tr-TR" b="1" dirty="0" err="1"/>
              <a:t>ohmdur</a:t>
            </a:r>
            <a:r>
              <a:rPr lang="tr-TR" b="1" dirty="0"/>
              <a:t>?</a:t>
            </a:r>
          </a:p>
          <a:p>
            <a:pPr marL="179388" indent="-88900">
              <a:buFont typeface="Arial" charset="0"/>
              <a:buNone/>
            </a:pPr>
            <a:endParaRPr lang="tr-TR" b="1" dirty="0"/>
          </a:p>
          <a:p>
            <a:pPr marL="179388" indent="-88900">
              <a:buFont typeface="Arial" charset="0"/>
              <a:buNone/>
            </a:pPr>
            <a:endParaRPr lang="tr-TR" b="1" dirty="0"/>
          </a:p>
          <a:p>
            <a:pPr marL="179388" indent="-88900">
              <a:buFont typeface="Arial" charset="0"/>
              <a:buNone/>
            </a:pPr>
            <a:r>
              <a:rPr lang="tr-TR" b="1" dirty="0"/>
              <a:t>Çözüm:</a:t>
            </a:r>
          </a:p>
          <a:p>
            <a:pPr marL="179388" indent="-88900">
              <a:buFont typeface="Arial" charset="0"/>
              <a:buNone/>
            </a:pPr>
            <a:endParaRPr lang="tr-TR" b="1" dirty="0"/>
          </a:p>
          <a:p>
            <a:pPr marL="179388" indent="-88900">
              <a:buFont typeface="Arial" charset="0"/>
              <a:buNone/>
            </a:pPr>
            <a:endParaRPr lang="tr-TR" b="1" dirty="0"/>
          </a:p>
        </p:txBody>
      </p:sp>
      <p:pic>
        <p:nvPicPr>
          <p:cNvPr id="4" name="Resim 3">
            <a:extLst>
              <a:ext uri="{FF2B5EF4-FFF2-40B4-BE49-F238E27FC236}">
                <a16:creationId xmlns:a16="http://schemas.microsoft.com/office/drawing/2014/main" id="{3D936B2A-18E1-4716-B731-9C75B4D413D2}"/>
              </a:ext>
            </a:extLst>
          </p:cNvPr>
          <p:cNvPicPr>
            <a:picLocks noChangeAspect="1"/>
          </p:cNvPicPr>
          <p:nvPr/>
        </p:nvPicPr>
        <p:blipFill>
          <a:blip r:embed="rId2"/>
          <a:stretch>
            <a:fillRect/>
          </a:stretch>
        </p:blipFill>
        <p:spPr>
          <a:xfrm>
            <a:off x="1907704" y="2857500"/>
            <a:ext cx="1704975" cy="571500"/>
          </a:xfrm>
          <a:prstGeom prst="rect">
            <a:avLst/>
          </a:prstGeom>
        </p:spPr>
      </p:pic>
      <p:pic>
        <p:nvPicPr>
          <p:cNvPr id="5" name="Resim 4">
            <a:extLst>
              <a:ext uri="{FF2B5EF4-FFF2-40B4-BE49-F238E27FC236}">
                <a16:creationId xmlns:a16="http://schemas.microsoft.com/office/drawing/2014/main" id="{4A8764E1-D1E3-421F-BB4E-78CFD7F103FB}"/>
              </a:ext>
            </a:extLst>
          </p:cNvPr>
          <p:cNvPicPr>
            <a:picLocks noChangeAspect="1"/>
          </p:cNvPicPr>
          <p:nvPr/>
        </p:nvPicPr>
        <p:blipFill>
          <a:blip r:embed="rId3"/>
          <a:stretch>
            <a:fillRect/>
          </a:stretch>
        </p:blipFill>
        <p:spPr>
          <a:xfrm>
            <a:off x="816446" y="4221088"/>
            <a:ext cx="7443772" cy="1800200"/>
          </a:xfrm>
          <a:prstGeom prst="rect">
            <a:avLst/>
          </a:prstGeom>
        </p:spPr>
      </p:pic>
    </p:spTree>
    <p:extLst>
      <p:ext uri="{BB962C8B-B14F-4D97-AF65-F5344CB8AC3E}">
        <p14:creationId xmlns:p14="http://schemas.microsoft.com/office/powerpoint/2010/main" val="3458619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4" name="2 İçerik Yer Tutucusu"/>
          <p:cNvSpPr>
            <a:spLocks noGrp="1"/>
          </p:cNvSpPr>
          <p:nvPr>
            <p:ph idx="4294967295"/>
          </p:nvPr>
        </p:nvSpPr>
        <p:spPr>
          <a:xfrm>
            <a:off x="0" y="1341438"/>
            <a:ext cx="8534400" cy="5029200"/>
          </a:xfrm>
        </p:spPr>
        <p:txBody>
          <a:bodyPr/>
          <a:lstStyle/>
          <a:p>
            <a:pPr marL="179388" indent="-88900">
              <a:buFont typeface="Arial" charset="0"/>
              <a:buNone/>
            </a:pPr>
            <a:r>
              <a:rPr lang="tr-TR" sz="2400" b="1" dirty="0"/>
              <a:t>  	Beş Renkli Dirençler:</a:t>
            </a:r>
          </a:p>
        </p:txBody>
      </p:sp>
      <p:sp>
        <p:nvSpPr>
          <p:cNvPr id="54286" name="1 Başlık"/>
          <p:cNvSpPr>
            <a:spLocks/>
          </p:cNvSpPr>
          <p:nvPr/>
        </p:nvSpPr>
        <p:spPr bwMode="auto">
          <a:xfrm>
            <a:off x="1150205" y="361913"/>
            <a:ext cx="8374063" cy="777875"/>
          </a:xfrm>
          <a:prstGeom prst="rect">
            <a:avLst/>
          </a:prstGeom>
          <a:noFill/>
          <a:ln w="9525">
            <a:noFill/>
            <a:miter lim="800000"/>
            <a:headEnd/>
            <a:tailEnd/>
          </a:ln>
        </p:spPr>
        <p:txBody>
          <a:bodyPr anchor="ctr"/>
          <a:lstStyle/>
          <a:p>
            <a:r>
              <a:rPr lang="tr-TR" sz="3000" b="1" dirty="0">
                <a:latin typeface="Calibri" pitchFamily="34" charset="0"/>
              </a:rPr>
              <a:t>  5. DİRENÇ</a:t>
            </a:r>
            <a:r>
              <a:rPr lang="tr-TR" dirty="0"/>
              <a:t> </a:t>
            </a:r>
          </a:p>
        </p:txBody>
      </p:sp>
      <p:sp>
        <p:nvSpPr>
          <p:cNvPr id="54287" name="Rectangle 5"/>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54288" name="Rectangle 6"/>
          <p:cNvSpPr>
            <a:spLocks noChangeArrowheads="1"/>
          </p:cNvSpPr>
          <p:nvPr/>
        </p:nvSpPr>
        <p:spPr bwMode="auto">
          <a:xfrm>
            <a:off x="0" y="2728913"/>
            <a:ext cx="9144000" cy="0"/>
          </a:xfrm>
          <a:prstGeom prst="rect">
            <a:avLst/>
          </a:prstGeom>
          <a:noFill/>
          <a:ln w="9525">
            <a:noFill/>
            <a:miter lim="800000"/>
            <a:headEnd/>
            <a:tailEnd/>
          </a:ln>
        </p:spPr>
        <p:txBody>
          <a:bodyPr wrap="none" anchor="ctr">
            <a:spAutoFit/>
          </a:bodyPr>
          <a:lstStyle/>
          <a:p>
            <a:endParaRPr lang="tr-TR"/>
          </a:p>
        </p:txBody>
      </p:sp>
      <p:sp>
        <p:nvSpPr>
          <p:cNvPr id="54289" name="Rectangle 7"/>
          <p:cNvSpPr>
            <a:spLocks noChangeArrowheads="1"/>
          </p:cNvSpPr>
          <p:nvPr/>
        </p:nvSpPr>
        <p:spPr bwMode="auto">
          <a:xfrm>
            <a:off x="0" y="2795588"/>
            <a:ext cx="9144000" cy="0"/>
          </a:xfrm>
          <a:prstGeom prst="rect">
            <a:avLst/>
          </a:prstGeom>
          <a:noFill/>
          <a:ln w="9525">
            <a:noFill/>
            <a:miter lim="800000"/>
            <a:headEnd/>
            <a:tailEnd/>
          </a:ln>
        </p:spPr>
        <p:txBody>
          <a:bodyPr wrap="none" anchor="ctr">
            <a:spAutoFit/>
          </a:bodyPr>
          <a:lstStyle/>
          <a:p>
            <a:endParaRPr lang="tr-TR"/>
          </a:p>
        </p:txBody>
      </p:sp>
      <p:sp>
        <p:nvSpPr>
          <p:cNvPr id="54290" name="Rectangle 8"/>
          <p:cNvSpPr>
            <a:spLocks noChangeArrowheads="1"/>
          </p:cNvSpPr>
          <p:nvPr/>
        </p:nvSpPr>
        <p:spPr bwMode="auto">
          <a:xfrm>
            <a:off x="0" y="2805113"/>
            <a:ext cx="9144000" cy="0"/>
          </a:xfrm>
          <a:prstGeom prst="rect">
            <a:avLst/>
          </a:prstGeom>
          <a:noFill/>
          <a:ln w="9525">
            <a:noFill/>
            <a:miter lim="800000"/>
            <a:headEnd/>
            <a:tailEnd/>
          </a:ln>
        </p:spPr>
        <p:txBody>
          <a:bodyPr wrap="none" anchor="ctr">
            <a:spAutoFit/>
          </a:bodyPr>
          <a:lstStyle/>
          <a:p>
            <a:endParaRPr lang="tr-TR"/>
          </a:p>
        </p:txBody>
      </p:sp>
      <p:sp>
        <p:nvSpPr>
          <p:cNvPr id="54291" name="Rectangle 9"/>
          <p:cNvSpPr>
            <a:spLocks noChangeArrowheads="1"/>
          </p:cNvSpPr>
          <p:nvPr/>
        </p:nvSpPr>
        <p:spPr bwMode="auto">
          <a:xfrm>
            <a:off x="0" y="2419350"/>
            <a:ext cx="9144000" cy="0"/>
          </a:xfrm>
          <a:prstGeom prst="rect">
            <a:avLst/>
          </a:prstGeom>
          <a:noFill/>
          <a:ln w="9525">
            <a:noFill/>
            <a:miter lim="800000"/>
            <a:headEnd/>
            <a:tailEnd/>
          </a:ln>
        </p:spPr>
        <p:txBody>
          <a:bodyPr wrap="none" anchor="ctr">
            <a:spAutoFit/>
          </a:bodyPr>
          <a:lstStyle/>
          <a:p>
            <a:endParaRPr lang="tr-TR"/>
          </a:p>
        </p:txBody>
      </p:sp>
      <p:sp>
        <p:nvSpPr>
          <p:cNvPr id="54292" name="Rectangle 10"/>
          <p:cNvSpPr>
            <a:spLocks noChangeArrowheads="1"/>
          </p:cNvSpPr>
          <p:nvPr/>
        </p:nvSpPr>
        <p:spPr bwMode="auto">
          <a:xfrm>
            <a:off x="0" y="2309813"/>
            <a:ext cx="9144000" cy="0"/>
          </a:xfrm>
          <a:prstGeom prst="rect">
            <a:avLst/>
          </a:prstGeom>
          <a:noFill/>
          <a:ln w="9525">
            <a:noFill/>
            <a:miter lim="800000"/>
            <a:headEnd/>
            <a:tailEnd/>
          </a:ln>
        </p:spPr>
        <p:txBody>
          <a:bodyPr wrap="none" anchor="ctr">
            <a:spAutoFit/>
          </a:bodyPr>
          <a:lstStyle/>
          <a:p>
            <a:endParaRPr lang="tr-TR"/>
          </a:p>
        </p:txBody>
      </p:sp>
      <p:pic>
        <p:nvPicPr>
          <p:cNvPr id="4" name="Resim 3">
            <a:extLst>
              <a:ext uri="{FF2B5EF4-FFF2-40B4-BE49-F238E27FC236}">
                <a16:creationId xmlns:a16="http://schemas.microsoft.com/office/drawing/2014/main" id="{0A22DC40-7E19-4EB5-B594-D34F09C738C3}"/>
              </a:ext>
            </a:extLst>
          </p:cNvPr>
          <p:cNvPicPr>
            <a:picLocks noChangeAspect="1"/>
          </p:cNvPicPr>
          <p:nvPr/>
        </p:nvPicPr>
        <p:blipFill>
          <a:blip r:embed="rId2"/>
          <a:stretch>
            <a:fillRect/>
          </a:stretch>
        </p:blipFill>
        <p:spPr>
          <a:xfrm>
            <a:off x="755577" y="1916832"/>
            <a:ext cx="7848872" cy="32165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2 İçerik Yer Tutucusu"/>
          <p:cNvSpPr>
            <a:spLocks noGrp="1"/>
          </p:cNvSpPr>
          <p:nvPr>
            <p:ph idx="4294967295"/>
          </p:nvPr>
        </p:nvSpPr>
        <p:spPr>
          <a:xfrm>
            <a:off x="732532" y="1052736"/>
            <a:ext cx="7678935" cy="4093691"/>
          </a:xfrm>
        </p:spPr>
        <p:txBody>
          <a:bodyPr>
            <a:normAutofit lnSpcReduction="10000"/>
          </a:bodyPr>
          <a:lstStyle/>
          <a:p>
            <a:pPr marL="179388" indent="-88900" algn="just" eaLnBrk="1" hangingPunct="1">
              <a:buFont typeface="Arial" charset="0"/>
              <a:buNone/>
            </a:pPr>
            <a:r>
              <a:rPr lang="tr-TR" sz="2200" dirty="0"/>
              <a:t>	</a:t>
            </a:r>
          </a:p>
          <a:p>
            <a:pPr marL="179388" indent="-88900" algn="just">
              <a:buFont typeface="Arial" charset="0"/>
              <a:buNone/>
            </a:pPr>
            <a:r>
              <a:rPr lang="tr-TR" sz="2200" dirty="0"/>
              <a:t> </a:t>
            </a:r>
          </a:p>
          <a:p>
            <a:pPr marL="179388" indent="-88900" algn="just">
              <a:buFont typeface="Arial" charset="0"/>
              <a:buNone/>
            </a:pPr>
            <a:r>
              <a:rPr lang="tr-TR" sz="2200" dirty="0"/>
              <a:t>  </a:t>
            </a:r>
            <a:r>
              <a:rPr lang="tr-TR" sz="2400" dirty="0"/>
              <a:t>Atom, bir maddenin özelliklerini taşıyan en küçük parçacıktır. Atom çekirdek ve çekirdek etrafında dönen elektronlardan oluşur. Atom çekirdeği içinde pozitif yüklü protonlar ve yüksüz nötronlar bulunurken yörüngede dönen elektronlar negatif yüklüdür. Dünyada bilinen 109 elementin her biri farklı atomlara sahiptir.</a:t>
            </a:r>
          </a:p>
          <a:p>
            <a:pPr marL="179388" indent="-88900" algn="just" eaLnBrk="1" hangingPunct="1">
              <a:buFont typeface="Arial" charset="0"/>
              <a:buNone/>
            </a:pPr>
            <a:r>
              <a:rPr lang="tr-TR" sz="2200" dirty="0"/>
              <a:t>	</a:t>
            </a:r>
            <a:endParaRPr lang="tr-TR" sz="1800" b="1" i="1" dirty="0"/>
          </a:p>
        </p:txBody>
      </p:sp>
      <p:sp>
        <p:nvSpPr>
          <p:cNvPr id="17411" name="1 Başlık"/>
          <p:cNvSpPr>
            <a:spLocks/>
          </p:cNvSpPr>
          <p:nvPr/>
        </p:nvSpPr>
        <p:spPr bwMode="auto">
          <a:xfrm>
            <a:off x="-11113" y="890587"/>
            <a:ext cx="8229600" cy="777875"/>
          </a:xfrm>
          <a:prstGeom prst="rect">
            <a:avLst/>
          </a:prstGeom>
          <a:noFill/>
          <a:ln w="9525">
            <a:noFill/>
            <a:miter lim="800000"/>
            <a:headEnd/>
            <a:tailEnd/>
          </a:ln>
        </p:spPr>
        <p:txBody>
          <a:bodyPr anchor="ctr"/>
          <a:lstStyle/>
          <a:p>
            <a:pPr algn="ctr"/>
            <a:r>
              <a:rPr lang="tr-TR" sz="3000" b="1" dirty="0">
                <a:latin typeface="Calibri" pitchFamily="34" charset="0"/>
              </a:rPr>
              <a:t>  1. ATOM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E0677943-C3DB-4D59-89CF-9B1F155F176C}"/>
              </a:ext>
            </a:extLst>
          </p:cNvPr>
          <p:cNvSpPr>
            <a:spLocks/>
          </p:cNvSpPr>
          <p:nvPr/>
        </p:nvSpPr>
        <p:spPr bwMode="auto">
          <a:xfrm>
            <a:off x="1187624" y="493660"/>
            <a:ext cx="8374063" cy="777875"/>
          </a:xfrm>
          <a:prstGeom prst="rect">
            <a:avLst/>
          </a:prstGeom>
          <a:noFill/>
          <a:ln w="9525">
            <a:noFill/>
            <a:miter lim="800000"/>
            <a:headEnd/>
            <a:tailEnd/>
          </a:ln>
        </p:spPr>
        <p:txBody>
          <a:bodyPr anchor="ctr"/>
          <a:lstStyle/>
          <a:p>
            <a:r>
              <a:rPr lang="tr-TR" sz="3000" b="1" dirty="0">
                <a:latin typeface="Calibri" pitchFamily="34" charset="0"/>
              </a:rPr>
              <a:t>  5. DİRENÇ</a:t>
            </a:r>
            <a:r>
              <a:rPr lang="tr-TR" dirty="0"/>
              <a:t> </a:t>
            </a:r>
          </a:p>
        </p:txBody>
      </p:sp>
      <p:sp>
        <p:nvSpPr>
          <p:cNvPr id="3" name="2 İçerik Yer Tutucusu">
            <a:extLst>
              <a:ext uri="{FF2B5EF4-FFF2-40B4-BE49-F238E27FC236}">
                <a16:creationId xmlns:a16="http://schemas.microsoft.com/office/drawing/2014/main" id="{01372F33-1FDD-49B9-B57D-E11BC2BF2D02}"/>
              </a:ext>
            </a:extLst>
          </p:cNvPr>
          <p:cNvSpPr txBox="1">
            <a:spLocks/>
          </p:cNvSpPr>
          <p:nvPr/>
        </p:nvSpPr>
        <p:spPr>
          <a:xfrm>
            <a:off x="179512" y="1340768"/>
            <a:ext cx="8534400" cy="5029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179388" indent="-88900">
              <a:buFont typeface="Arial" charset="0"/>
              <a:buNone/>
            </a:pPr>
            <a:r>
              <a:rPr lang="tr-TR" b="1" dirty="0"/>
              <a:t>  	Beş Renkli Dirençler:</a:t>
            </a:r>
          </a:p>
          <a:p>
            <a:pPr marL="179388" indent="-88900">
              <a:buNone/>
            </a:pPr>
            <a:r>
              <a:rPr lang="tr-TR" b="1" dirty="0"/>
              <a:t>        Örnek 2: Şekilde verilen direnci kaç </a:t>
            </a:r>
            <a:r>
              <a:rPr lang="tr-TR" b="1" dirty="0" err="1"/>
              <a:t>ohmdur</a:t>
            </a:r>
            <a:r>
              <a:rPr lang="tr-TR" b="1" dirty="0"/>
              <a:t>?</a:t>
            </a:r>
          </a:p>
          <a:p>
            <a:pPr marL="179388" indent="-88900">
              <a:buNone/>
            </a:pPr>
            <a:endParaRPr lang="tr-TR" b="1" dirty="0"/>
          </a:p>
          <a:p>
            <a:pPr marL="179388" indent="-88900">
              <a:buFont typeface="Arial" charset="0"/>
              <a:buNone/>
            </a:pPr>
            <a:r>
              <a:rPr lang="tr-TR" b="1" dirty="0"/>
              <a:t>        Çözüm:</a:t>
            </a:r>
          </a:p>
          <a:p>
            <a:pPr marL="179388" indent="-88900">
              <a:buFont typeface="Arial" charset="0"/>
              <a:buNone/>
            </a:pPr>
            <a:endParaRPr lang="tr-TR" b="1" dirty="0"/>
          </a:p>
        </p:txBody>
      </p:sp>
      <p:pic>
        <p:nvPicPr>
          <p:cNvPr id="4" name="Resim 3">
            <a:extLst>
              <a:ext uri="{FF2B5EF4-FFF2-40B4-BE49-F238E27FC236}">
                <a16:creationId xmlns:a16="http://schemas.microsoft.com/office/drawing/2014/main" id="{CC505D75-DE60-4BA3-B524-484F22CF93F7}"/>
              </a:ext>
            </a:extLst>
          </p:cNvPr>
          <p:cNvPicPr>
            <a:picLocks noChangeAspect="1"/>
          </p:cNvPicPr>
          <p:nvPr/>
        </p:nvPicPr>
        <p:blipFill>
          <a:blip r:embed="rId2"/>
          <a:stretch>
            <a:fillRect/>
          </a:stretch>
        </p:blipFill>
        <p:spPr>
          <a:xfrm>
            <a:off x="2527391" y="2564904"/>
            <a:ext cx="2009775" cy="542925"/>
          </a:xfrm>
          <a:prstGeom prst="rect">
            <a:avLst/>
          </a:prstGeom>
        </p:spPr>
      </p:pic>
      <p:pic>
        <p:nvPicPr>
          <p:cNvPr id="5" name="Resim 4">
            <a:extLst>
              <a:ext uri="{FF2B5EF4-FFF2-40B4-BE49-F238E27FC236}">
                <a16:creationId xmlns:a16="http://schemas.microsoft.com/office/drawing/2014/main" id="{30BA01BC-20B5-42BC-B3F9-B9BC64A9A301}"/>
              </a:ext>
            </a:extLst>
          </p:cNvPr>
          <p:cNvPicPr>
            <a:picLocks noChangeAspect="1"/>
          </p:cNvPicPr>
          <p:nvPr/>
        </p:nvPicPr>
        <p:blipFill>
          <a:blip r:embed="rId3"/>
          <a:stretch>
            <a:fillRect/>
          </a:stretch>
        </p:blipFill>
        <p:spPr>
          <a:xfrm>
            <a:off x="1043608" y="3668960"/>
            <a:ext cx="5832648" cy="2360471"/>
          </a:xfrm>
          <a:prstGeom prst="rect">
            <a:avLst/>
          </a:prstGeom>
        </p:spPr>
      </p:pic>
    </p:spTree>
    <p:extLst>
      <p:ext uri="{BB962C8B-B14F-4D97-AF65-F5344CB8AC3E}">
        <p14:creationId xmlns:p14="http://schemas.microsoft.com/office/powerpoint/2010/main" val="3509966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7" name="2 İçerik Yer Tutucusu"/>
          <p:cNvSpPr>
            <a:spLocks noGrp="1"/>
          </p:cNvSpPr>
          <p:nvPr>
            <p:ph idx="4294967295"/>
          </p:nvPr>
        </p:nvSpPr>
        <p:spPr>
          <a:xfrm>
            <a:off x="827881" y="1370806"/>
            <a:ext cx="8534400" cy="5029200"/>
          </a:xfrm>
        </p:spPr>
        <p:txBody>
          <a:bodyPr/>
          <a:lstStyle/>
          <a:p>
            <a:pPr marL="179388" indent="-88900">
              <a:buFont typeface="Arial" charset="0"/>
              <a:buNone/>
            </a:pPr>
            <a:r>
              <a:rPr lang="tr-TR" sz="2400" b="1" dirty="0"/>
              <a:t>Sayısal Direnç Değerleri:</a:t>
            </a:r>
          </a:p>
        </p:txBody>
      </p:sp>
      <p:sp>
        <p:nvSpPr>
          <p:cNvPr id="55319" name="1 Başlık"/>
          <p:cNvSpPr>
            <a:spLocks/>
          </p:cNvSpPr>
          <p:nvPr/>
        </p:nvSpPr>
        <p:spPr bwMode="auto">
          <a:xfrm>
            <a:off x="1105693" y="457994"/>
            <a:ext cx="8374063" cy="777875"/>
          </a:xfrm>
          <a:prstGeom prst="rect">
            <a:avLst/>
          </a:prstGeom>
          <a:noFill/>
          <a:ln w="9525">
            <a:noFill/>
            <a:miter lim="800000"/>
            <a:headEnd/>
            <a:tailEnd/>
          </a:ln>
        </p:spPr>
        <p:txBody>
          <a:bodyPr anchor="ctr"/>
          <a:lstStyle/>
          <a:p>
            <a:r>
              <a:rPr lang="tr-TR" sz="3000" b="1" dirty="0">
                <a:latin typeface="Calibri" pitchFamily="34" charset="0"/>
              </a:rPr>
              <a:t>  5. DİRENÇ</a:t>
            </a:r>
            <a:r>
              <a:rPr lang="tr-TR" dirty="0"/>
              <a:t> </a:t>
            </a:r>
          </a:p>
        </p:txBody>
      </p:sp>
      <p:sp>
        <p:nvSpPr>
          <p:cNvPr id="55320" name="Rectangle 5"/>
          <p:cNvSpPr>
            <a:spLocks noChangeArrowheads="1"/>
          </p:cNvSpPr>
          <p:nvPr/>
        </p:nvSpPr>
        <p:spPr bwMode="auto">
          <a:xfrm>
            <a:off x="0" y="3095625"/>
            <a:ext cx="9144000" cy="0"/>
          </a:xfrm>
          <a:prstGeom prst="rect">
            <a:avLst/>
          </a:prstGeom>
          <a:noFill/>
          <a:ln w="9525">
            <a:noFill/>
            <a:miter lim="800000"/>
            <a:headEnd/>
            <a:tailEnd/>
          </a:ln>
        </p:spPr>
        <p:txBody>
          <a:bodyPr wrap="none" anchor="ctr">
            <a:spAutoFit/>
          </a:bodyPr>
          <a:lstStyle/>
          <a:p>
            <a:endParaRPr lang="tr-TR"/>
          </a:p>
        </p:txBody>
      </p:sp>
      <p:sp>
        <p:nvSpPr>
          <p:cNvPr id="55321" name="Rectangle 6"/>
          <p:cNvSpPr>
            <a:spLocks noChangeArrowheads="1"/>
          </p:cNvSpPr>
          <p:nvPr/>
        </p:nvSpPr>
        <p:spPr bwMode="auto">
          <a:xfrm>
            <a:off x="0" y="2728913"/>
            <a:ext cx="9144000" cy="0"/>
          </a:xfrm>
          <a:prstGeom prst="rect">
            <a:avLst/>
          </a:prstGeom>
          <a:noFill/>
          <a:ln w="9525">
            <a:noFill/>
            <a:miter lim="800000"/>
            <a:headEnd/>
            <a:tailEnd/>
          </a:ln>
        </p:spPr>
        <p:txBody>
          <a:bodyPr wrap="none" anchor="ctr">
            <a:spAutoFit/>
          </a:bodyPr>
          <a:lstStyle/>
          <a:p>
            <a:endParaRPr lang="tr-TR"/>
          </a:p>
        </p:txBody>
      </p:sp>
      <p:sp>
        <p:nvSpPr>
          <p:cNvPr id="55322" name="Rectangle 7"/>
          <p:cNvSpPr>
            <a:spLocks noChangeArrowheads="1"/>
          </p:cNvSpPr>
          <p:nvPr/>
        </p:nvSpPr>
        <p:spPr bwMode="auto">
          <a:xfrm>
            <a:off x="0" y="2795588"/>
            <a:ext cx="9144000" cy="0"/>
          </a:xfrm>
          <a:prstGeom prst="rect">
            <a:avLst/>
          </a:prstGeom>
          <a:noFill/>
          <a:ln w="9525">
            <a:noFill/>
            <a:miter lim="800000"/>
            <a:headEnd/>
            <a:tailEnd/>
          </a:ln>
        </p:spPr>
        <p:txBody>
          <a:bodyPr wrap="none" anchor="ctr">
            <a:spAutoFit/>
          </a:bodyPr>
          <a:lstStyle/>
          <a:p>
            <a:endParaRPr lang="tr-TR"/>
          </a:p>
        </p:txBody>
      </p:sp>
      <p:sp>
        <p:nvSpPr>
          <p:cNvPr id="55323" name="Rectangle 8"/>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55325" name="Rectangle 10"/>
          <p:cNvSpPr>
            <a:spLocks noChangeArrowheads="1"/>
          </p:cNvSpPr>
          <p:nvPr/>
        </p:nvSpPr>
        <p:spPr bwMode="auto">
          <a:xfrm>
            <a:off x="0" y="2309813"/>
            <a:ext cx="9144000" cy="0"/>
          </a:xfrm>
          <a:prstGeom prst="rect">
            <a:avLst/>
          </a:prstGeom>
          <a:noFill/>
          <a:ln w="9525">
            <a:noFill/>
            <a:miter lim="800000"/>
            <a:headEnd/>
            <a:tailEnd/>
          </a:ln>
        </p:spPr>
        <p:txBody>
          <a:bodyPr wrap="none" anchor="ctr">
            <a:spAutoFit/>
          </a:bodyPr>
          <a:lstStyle/>
          <a:p>
            <a:endParaRPr lang="tr-TR"/>
          </a:p>
        </p:txBody>
      </p:sp>
      <p:graphicFrame>
        <p:nvGraphicFramePr>
          <p:cNvPr id="55307" name="Object 11"/>
          <p:cNvGraphicFramePr>
            <a:graphicFrameLocks noChangeAspect="1"/>
          </p:cNvGraphicFramePr>
          <p:nvPr>
            <p:extLst>
              <p:ext uri="{D42A27DB-BD31-4B8C-83A1-F6EECF244321}">
                <p14:modId xmlns:p14="http://schemas.microsoft.com/office/powerpoint/2010/main" val="1934848314"/>
              </p:ext>
            </p:extLst>
          </p:nvPr>
        </p:nvGraphicFramePr>
        <p:xfrm>
          <a:off x="533941" y="2540001"/>
          <a:ext cx="1296987" cy="311150"/>
        </p:xfrm>
        <a:graphic>
          <a:graphicData uri="http://schemas.openxmlformats.org/presentationml/2006/ole">
            <mc:AlternateContent xmlns:mc="http://schemas.openxmlformats.org/markup-compatibility/2006">
              <mc:Choice xmlns:v="urn:schemas-microsoft-com:vml" Requires="v">
                <p:oleObj spid="_x0000_s55387" name="Visio" r:id="rId3" imgW="1532880" imgH="324360" progId="Visio.Drawing.11">
                  <p:embed/>
                </p:oleObj>
              </mc:Choice>
              <mc:Fallback>
                <p:oleObj name="Visio" r:id="rId3" imgW="1532880" imgH="324360" progId="Visio.Drawing.11">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41" y="2540001"/>
                        <a:ext cx="1296987"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8" name="Object 12"/>
          <p:cNvGraphicFramePr>
            <a:graphicFrameLocks noChangeAspect="1"/>
          </p:cNvGraphicFramePr>
          <p:nvPr>
            <p:extLst>
              <p:ext uri="{D42A27DB-BD31-4B8C-83A1-F6EECF244321}">
                <p14:modId xmlns:p14="http://schemas.microsoft.com/office/powerpoint/2010/main" val="1137517183"/>
              </p:ext>
            </p:extLst>
          </p:nvPr>
        </p:nvGraphicFramePr>
        <p:xfrm>
          <a:off x="2231957" y="2548933"/>
          <a:ext cx="1368425" cy="314325"/>
        </p:xfrm>
        <a:graphic>
          <a:graphicData uri="http://schemas.openxmlformats.org/presentationml/2006/ole">
            <mc:AlternateContent xmlns:mc="http://schemas.openxmlformats.org/markup-compatibility/2006">
              <mc:Choice xmlns:v="urn:schemas-microsoft-com:vml" Requires="v">
                <p:oleObj spid="_x0000_s55388" name="Visio" r:id="rId5" imgW="1532880" imgH="324360" progId="Visio.Drawing.11">
                  <p:embed/>
                </p:oleObj>
              </mc:Choice>
              <mc:Fallback>
                <p:oleObj name="Visio" r:id="rId5" imgW="1532880" imgH="324360" progId="Visio.Drawing.11">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1957" y="2548933"/>
                        <a:ext cx="136842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9" name="Object 13"/>
          <p:cNvGraphicFramePr>
            <a:graphicFrameLocks noChangeAspect="1"/>
          </p:cNvGraphicFramePr>
          <p:nvPr>
            <p:extLst>
              <p:ext uri="{D42A27DB-BD31-4B8C-83A1-F6EECF244321}">
                <p14:modId xmlns:p14="http://schemas.microsoft.com/office/powerpoint/2010/main" val="2869215069"/>
              </p:ext>
            </p:extLst>
          </p:nvPr>
        </p:nvGraphicFramePr>
        <p:xfrm>
          <a:off x="3990254" y="2543077"/>
          <a:ext cx="1368425" cy="358775"/>
        </p:xfrm>
        <a:graphic>
          <a:graphicData uri="http://schemas.openxmlformats.org/presentationml/2006/ole">
            <mc:AlternateContent xmlns:mc="http://schemas.openxmlformats.org/markup-compatibility/2006">
              <mc:Choice xmlns:v="urn:schemas-microsoft-com:vml" Requires="v">
                <p:oleObj spid="_x0000_s55389" name="Visio" r:id="rId7" imgW="1532880" imgH="324360" progId="Visio.Drawing.11">
                  <p:embed/>
                </p:oleObj>
              </mc:Choice>
              <mc:Fallback>
                <p:oleObj name="Visio" r:id="rId7" imgW="1532880" imgH="324360" progId="Visio.Drawing.11">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0254" y="2543077"/>
                        <a:ext cx="1368425"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10" name="Object 14"/>
          <p:cNvGraphicFramePr>
            <a:graphicFrameLocks noChangeAspect="1"/>
          </p:cNvGraphicFramePr>
          <p:nvPr>
            <p:extLst>
              <p:ext uri="{D42A27DB-BD31-4B8C-83A1-F6EECF244321}">
                <p14:modId xmlns:p14="http://schemas.microsoft.com/office/powerpoint/2010/main" val="1535207981"/>
              </p:ext>
            </p:extLst>
          </p:nvPr>
        </p:nvGraphicFramePr>
        <p:xfrm>
          <a:off x="5690050" y="2545493"/>
          <a:ext cx="1439863" cy="347663"/>
        </p:xfrm>
        <a:graphic>
          <a:graphicData uri="http://schemas.openxmlformats.org/presentationml/2006/ole">
            <mc:AlternateContent xmlns:mc="http://schemas.openxmlformats.org/markup-compatibility/2006">
              <mc:Choice xmlns:v="urn:schemas-microsoft-com:vml" Requires="v">
                <p:oleObj spid="_x0000_s55390" name="Visio" r:id="rId9" imgW="1532880" imgH="324360" progId="Visio.Drawing.11">
                  <p:embed/>
                </p:oleObj>
              </mc:Choice>
              <mc:Fallback>
                <p:oleObj name="Visio" r:id="rId9" imgW="1532880" imgH="324360" progId="Visio.Drawing.11">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90050" y="2545493"/>
                        <a:ext cx="1439863"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11" name="Object 15"/>
          <p:cNvGraphicFramePr>
            <a:graphicFrameLocks noChangeAspect="1"/>
          </p:cNvGraphicFramePr>
          <p:nvPr>
            <p:extLst>
              <p:ext uri="{D42A27DB-BD31-4B8C-83A1-F6EECF244321}">
                <p14:modId xmlns:p14="http://schemas.microsoft.com/office/powerpoint/2010/main" val="3559290453"/>
              </p:ext>
            </p:extLst>
          </p:nvPr>
        </p:nvGraphicFramePr>
        <p:xfrm>
          <a:off x="7409516" y="2550482"/>
          <a:ext cx="1366837" cy="341313"/>
        </p:xfrm>
        <a:graphic>
          <a:graphicData uri="http://schemas.openxmlformats.org/presentationml/2006/ole">
            <mc:AlternateContent xmlns:mc="http://schemas.openxmlformats.org/markup-compatibility/2006">
              <mc:Choice xmlns:v="urn:schemas-microsoft-com:vml" Requires="v">
                <p:oleObj spid="_x0000_s55391" name="Visio" r:id="rId11" imgW="1532880" imgH="324360" progId="Visio.Drawing.11">
                  <p:embed/>
                </p:oleObj>
              </mc:Choice>
              <mc:Fallback>
                <p:oleObj name="Visio" r:id="rId11" imgW="1532880" imgH="324360" progId="Visio.Drawing.11">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09516" y="2550482"/>
                        <a:ext cx="1366837"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12" name="Object 16"/>
          <p:cNvGraphicFramePr>
            <a:graphicFrameLocks noChangeAspect="1"/>
          </p:cNvGraphicFramePr>
          <p:nvPr>
            <p:extLst>
              <p:ext uri="{D42A27DB-BD31-4B8C-83A1-F6EECF244321}">
                <p14:modId xmlns:p14="http://schemas.microsoft.com/office/powerpoint/2010/main" val="1867818784"/>
              </p:ext>
            </p:extLst>
          </p:nvPr>
        </p:nvGraphicFramePr>
        <p:xfrm>
          <a:off x="543926" y="3640414"/>
          <a:ext cx="1225550" cy="360363"/>
        </p:xfrm>
        <a:graphic>
          <a:graphicData uri="http://schemas.openxmlformats.org/presentationml/2006/ole">
            <mc:AlternateContent xmlns:mc="http://schemas.openxmlformats.org/markup-compatibility/2006">
              <mc:Choice xmlns:v="urn:schemas-microsoft-com:vml" Requires="v">
                <p:oleObj spid="_x0000_s55392" name="Visio" r:id="rId13" imgW="1532790" imgH="324299" progId="Visio.Drawing.11">
                  <p:embed/>
                </p:oleObj>
              </mc:Choice>
              <mc:Fallback>
                <p:oleObj name="Visio" r:id="rId13" imgW="1532790" imgH="324299" progId="Visio.Drawing.11">
                  <p:embed/>
                  <p:pic>
                    <p:nvPicPr>
                      <p:cNvPr id="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3926" y="3640414"/>
                        <a:ext cx="122555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13" name="Object 17"/>
          <p:cNvGraphicFramePr>
            <a:graphicFrameLocks noChangeAspect="1"/>
          </p:cNvGraphicFramePr>
          <p:nvPr>
            <p:extLst>
              <p:ext uri="{D42A27DB-BD31-4B8C-83A1-F6EECF244321}">
                <p14:modId xmlns:p14="http://schemas.microsoft.com/office/powerpoint/2010/main" val="3260098690"/>
              </p:ext>
            </p:extLst>
          </p:nvPr>
        </p:nvGraphicFramePr>
        <p:xfrm>
          <a:off x="2241757" y="3621961"/>
          <a:ext cx="1368425" cy="360362"/>
        </p:xfrm>
        <a:graphic>
          <a:graphicData uri="http://schemas.openxmlformats.org/presentationml/2006/ole">
            <mc:AlternateContent xmlns:mc="http://schemas.openxmlformats.org/markup-compatibility/2006">
              <mc:Choice xmlns:v="urn:schemas-microsoft-com:vml" Requires="v">
                <p:oleObj spid="_x0000_s55393" name="Visio" r:id="rId15" imgW="1532790" imgH="324299" progId="Visio.Drawing.11">
                  <p:embed/>
                </p:oleObj>
              </mc:Choice>
              <mc:Fallback>
                <p:oleObj name="Visio" r:id="rId15" imgW="1532790" imgH="324299" progId="Visio.Drawing.11">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41757" y="3621961"/>
                        <a:ext cx="1368425"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14" name="Object 18"/>
          <p:cNvGraphicFramePr>
            <a:graphicFrameLocks noChangeAspect="1"/>
          </p:cNvGraphicFramePr>
          <p:nvPr>
            <p:extLst>
              <p:ext uri="{D42A27DB-BD31-4B8C-83A1-F6EECF244321}">
                <p14:modId xmlns:p14="http://schemas.microsoft.com/office/powerpoint/2010/main" val="1223399622"/>
              </p:ext>
            </p:extLst>
          </p:nvPr>
        </p:nvGraphicFramePr>
        <p:xfrm>
          <a:off x="3985587" y="3646221"/>
          <a:ext cx="1223963" cy="320675"/>
        </p:xfrm>
        <a:graphic>
          <a:graphicData uri="http://schemas.openxmlformats.org/presentationml/2006/ole">
            <mc:AlternateContent xmlns:mc="http://schemas.openxmlformats.org/markup-compatibility/2006">
              <mc:Choice xmlns:v="urn:schemas-microsoft-com:vml" Requires="v">
                <p:oleObj spid="_x0000_s55394" name="Visio" r:id="rId17" imgW="1532790" imgH="324299" progId="Visio.Drawing.11">
                  <p:embed/>
                </p:oleObj>
              </mc:Choice>
              <mc:Fallback>
                <p:oleObj name="Visio" r:id="rId17" imgW="1532790" imgH="324299" progId="Visio.Drawing.11">
                  <p:embed/>
                  <p:pic>
                    <p:nvPicPr>
                      <p:cNvPr id="0"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85587" y="3646221"/>
                        <a:ext cx="1223963"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15" name="Object 19"/>
          <p:cNvGraphicFramePr>
            <a:graphicFrameLocks noChangeAspect="1"/>
          </p:cNvGraphicFramePr>
          <p:nvPr>
            <p:extLst>
              <p:ext uri="{D42A27DB-BD31-4B8C-83A1-F6EECF244321}">
                <p14:modId xmlns:p14="http://schemas.microsoft.com/office/powerpoint/2010/main" val="4042288011"/>
              </p:ext>
            </p:extLst>
          </p:nvPr>
        </p:nvGraphicFramePr>
        <p:xfrm>
          <a:off x="5605485" y="3629818"/>
          <a:ext cx="1511300" cy="331787"/>
        </p:xfrm>
        <a:graphic>
          <a:graphicData uri="http://schemas.openxmlformats.org/presentationml/2006/ole">
            <mc:AlternateContent xmlns:mc="http://schemas.openxmlformats.org/markup-compatibility/2006">
              <mc:Choice xmlns:v="urn:schemas-microsoft-com:vml" Requires="v">
                <p:oleObj spid="_x0000_s55395" name="Visio" r:id="rId19" imgW="1532790" imgH="324299" progId="Visio.Drawing.11">
                  <p:embed/>
                </p:oleObj>
              </mc:Choice>
              <mc:Fallback>
                <p:oleObj name="Visio" r:id="rId19" imgW="1532790" imgH="324299" progId="Visio.Drawing.11">
                  <p:embed/>
                  <p:pic>
                    <p:nvPicPr>
                      <p:cNvPr id="0" name="Picture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05485" y="3629818"/>
                        <a:ext cx="151130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16" name="Object 20"/>
          <p:cNvGraphicFramePr>
            <a:graphicFrameLocks noChangeAspect="1"/>
          </p:cNvGraphicFramePr>
          <p:nvPr>
            <p:extLst>
              <p:ext uri="{D42A27DB-BD31-4B8C-83A1-F6EECF244321}">
                <p14:modId xmlns:p14="http://schemas.microsoft.com/office/powerpoint/2010/main" val="2508806925"/>
              </p:ext>
            </p:extLst>
          </p:nvPr>
        </p:nvGraphicFramePr>
        <p:xfrm>
          <a:off x="7409516" y="3571611"/>
          <a:ext cx="1366837" cy="360362"/>
        </p:xfrm>
        <a:graphic>
          <a:graphicData uri="http://schemas.openxmlformats.org/presentationml/2006/ole">
            <mc:AlternateContent xmlns:mc="http://schemas.openxmlformats.org/markup-compatibility/2006">
              <mc:Choice xmlns:v="urn:schemas-microsoft-com:vml" Requires="v">
                <p:oleObj spid="_x0000_s55396" name="Visio" r:id="rId21" imgW="1532790" imgH="324299" progId="Visio.Drawing.11">
                  <p:embed/>
                </p:oleObj>
              </mc:Choice>
              <mc:Fallback>
                <p:oleObj name="Visio" r:id="rId21" imgW="1532790" imgH="324299" progId="Visio.Drawing.11">
                  <p:embed/>
                  <p:pic>
                    <p:nvPicPr>
                      <p:cNvPr id="0" name="Picture 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09516" y="3571611"/>
                        <a:ext cx="1366837"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26" name="Rectangle 21"/>
          <p:cNvSpPr>
            <a:spLocks noChangeArrowheads="1"/>
          </p:cNvSpPr>
          <p:nvPr/>
        </p:nvSpPr>
        <p:spPr bwMode="auto">
          <a:xfrm>
            <a:off x="0" y="836613"/>
            <a:ext cx="9144000" cy="0"/>
          </a:xfrm>
          <a:prstGeom prst="rect">
            <a:avLst/>
          </a:prstGeom>
          <a:noFill/>
          <a:ln w="9525">
            <a:noFill/>
            <a:miter lim="800000"/>
            <a:headEnd/>
            <a:tailEnd/>
          </a:ln>
        </p:spPr>
        <p:txBody>
          <a:bodyPr wrap="none" anchor="ctr">
            <a:spAutoFit/>
          </a:bodyPr>
          <a:lstStyle/>
          <a:p>
            <a:endParaRPr lang="tr-TR"/>
          </a:p>
        </p:txBody>
      </p:sp>
      <p:sp>
        <p:nvSpPr>
          <p:cNvPr id="55327" name="Rectangle 22"/>
          <p:cNvSpPr>
            <a:spLocks noChangeArrowheads="1"/>
          </p:cNvSpPr>
          <p:nvPr/>
        </p:nvSpPr>
        <p:spPr bwMode="auto">
          <a:xfrm>
            <a:off x="0" y="1038225"/>
            <a:ext cx="312738" cy="274638"/>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55328" name="Rectangle 23"/>
          <p:cNvSpPr>
            <a:spLocks noChangeArrowheads="1"/>
          </p:cNvSpPr>
          <p:nvPr/>
        </p:nvSpPr>
        <p:spPr bwMode="auto">
          <a:xfrm>
            <a:off x="0" y="1531938"/>
            <a:ext cx="312738" cy="274637"/>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55329" name="Rectangle 24"/>
          <p:cNvSpPr>
            <a:spLocks noChangeArrowheads="1"/>
          </p:cNvSpPr>
          <p:nvPr/>
        </p:nvSpPr>
        <p:spPr bwMode="auto">
          <a:xfrm>
            <a:off x="0" y="2025650"/>
            <a:ext cx="312738" cy="274638"/>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55330" name="Rectangle 25"/>
          <p:cNvSpPr>
            <a:spLocks noChangeArrowheads="1"/>
          </p:cNvSpPr>
          <p:nvPr/>
        </p:nvSpPr>
        <p:spPr bwMode="auto">
          <a:xfrm>
            <a:off x="0" y="2519363"/>
            <a:ext cx="355600" cy="274637"/>
          </a:xfrm>
          <a:prstGeom prst="rect">
            <a:avLst/>
          </a:prstGeom>
          <a:noFill/>
          <a:ln w="9525">
            <a:noFill/>
            <a:miter lim="800000"/>
            <a:headEnd/>
            <a:tailEnd/>
          </a:ln>
        </p:spPr>
        <p:txBody>
          <a:bodyPr wrap="none" anchor="ctr">
            <a:spAutoFit/>
          </a:bodyPr>
          <a:lstStyle/>
          <a:p>
            <a:pPr algn="just"/>
            <a:r>
              <a:rPr lang="tr-TR" sz="1200">
                <a:cs typeface="Times New Roman" pitchFamily="18" charset="0"/>
              </a:rPr>
              <a:t>    </a:t>
            </a:r>
            <a:endParaRPr lang="tr-TR"/>
          </a:p>
        </p:txBody>
      </p:sp>
      <p:sp>
        <p:nvSpPr>
          <p:cNvPr id="55331" name="Rectangle 26"/>
          <p:cNvSpPr>
            <a:spLocks noChangeArrowheads="1"/>
          </p:cNvSpPr>
          <p:nvPr/>
        </p:nvSpPr>
        <p:spPr bwMode="auto">
          <a:xfrm>
            <a:off x="469106" y="2974900"/>
            <a:ext cx="8893175" cy="304800"/>
          </a:xfrm>
          <a:prstGeom prst="rect">
            <a:avLst/>
          </a:prstGeom>
          <a:noFill/>
          <a:ln w="9525">
            <a:noFill/>
            <a:miter lim="800000"/>
            <a:headEnd/>
            <a:tailEnd/>
          </a:ln>
        </p:spPr>
        <p:txBody>
          <a:bodyPr anchor="ctr">
            <a:spAutoFit/>
          </a:bodyPr>
          <a:lstStyle/>
          <a:p>
            <a:r>
              <a:rPr lang="tr-TR" sz="1400" dirty="0">
                <a:latin typeface="Calibri" pitchFamily="34" charset="0"/>
                <a:cs typeface="Times New Roman" pitchFamily="18" charset="0"/>
              </a:rPr>
              <a:t>         470</a:t>
            </a:r>
            <a:r>
              <a:rPr lang="tr-TR" sz="1400" dirty="0">
                <a:latin typeface="Calibri" pitchFamily="34" charset="0"/>
                <a:cs typeface="Times New Roman" pitchFamily="18" charset="0"/>
                <a:sym typeface="Symbol" pitchFamily="18" charset="2"/>
              </a:rPr>
              <a:t></a:t>
            </a:r>
            <a:r>
              <a:rPr lang="tr-TR" sz="1400" dirty="0">
                <a:latin typeface="Calibri" pitchFamily="34" charset="0"/>
                <a:cs typeface="Times New Roman" pitchFamily="18" charset="0"/>
              </a:rPr>
              <a:t>		           </a:t>
            </a:r>
            <a:r>
              <a:rPr lang="tr-TR" sz="1400" dirty="0">
                <a:latin typeface="Calibri" pitchFamily="34" charset="0"/>
                <a:cs typeface="Times New Roman" pitchFamily="18" charset="0"/>
                <a:sym typeface="Symbol" pitchFamily="18" charset="2"/>
              </a:rPr>
              <a:t>        5K</a:t>
            </a:r>
            <a:r>
              <a:rPr lang="tr-TR" sz="1400" dirty="0">
                <a:latin typeface="Calibri" pitchFamily="34" charset="0"/>
                <a:cs typeface="Times New Roman" pitchFamily="18" charset="0"/>
              </a:rPr>
              <a:t>		</a:t>
            </a:r>
            <a:r>
              <a:rPr lang="tr-TR" sz="1400" dirty="0">
                <a:latin typeface="Calibri" pitchFamily="34" charset="0"/>
                <a:cs typeface="Times New Roman" pitchFamily="18" charset="0"/>
                <a:sym typeface="Symbol" pitchFamily="18" charset="2"/>
              </a:rPr>
              <a:t>                  33</a:t>
            </a:r>
            <a:r>
              <a:rPr lang="tr-TR" sz="1400" dirty="0">
                <a:latin typeface="Calibri" pitchFamily="34" charset="0"/>
                <a:cs typeface="Times New Roman" pitchFamily="18" charset="0"/>
              </a:rPr>
              <a:t>			  </a:t>
            </a:r>
            <a:r>
              <a:rPr lang="tr-TR" sz="1400" dirty="0">
                <a:latin typeface="Calibri" pitchFamily="34" charset="0"/>
                <a:cs typeface="Times New Roman" pitchFamily="18" charset="0"/>
                <a:sym typeface="Symbol" pitchFamily="18" charset="2"/>
              </a:rPr>
              <a:t>4,7M</a:t>
            </a:r>
            <a:r>
              <a:rPr lang="tr-TR" sz="1400" dirty="0">
                <a:latin typeface="Calibri" pitchFamily="34" charset="0"/>
                <a:cs typeface="Times New Roman" pitchFamily="18" charset="0"/>
              </a:rPr>
              <a:t>	</a:t>
            </a:r>
            <a:r>
              <a:rPr lang="tr-TR" sz="1400" dirty="0">
                <a:latin typeface="Calibri" pitchFamily="34" charset="0"/>
                <a:cs typeface="Times New Roman" pitchFamily="18" charset="0"/>
                <a:sym typeface="Symbol" pitchFamily="18" charset="2"/>
              </a:rPr>
              <a:t>                 </a:t>
            </a:r>
            <a:r>
              <a:rPr lang="tr-TR" sz="1400" dirty="0">
                <a:latin typeface="Calibri" pitchFamily="34" charset="0"/>
                <a:sym typeface="Symbol" pitchFamily="18" charset="2"/>
              </a:rPr>
              <a:t>      </a:t>
            </a:r>
            <a:r>
              <a:rPr lang="tr-TR" sz="1400" dirty="0">
                <a:latin typeface="Calibri" pitchFamily="34" charset="0"/>
                <a:cs typeface="Times New Roman" pitchFamily="18" charset="0"/>
                <a:sym typeface="Symbol" pitchFamily="18" charset="2"/>
              </a:rPr>
              <a:t>5,6</a:t>
            </a:r>
          </a:p>
        </p:txBody>
      </p:sp>
      <p:sp>
        <p:nvSpPr>
          <p:cNvPr id="55332" name="Rectangle 27"/>
          <p:cNvSpPr>
            <a:spLocks noChangeArrowheads="1"/>
          </p:cNvSpPr>
          <p:nvPr/>
        </p:nvSpPr>
        <p:spPr bwMode="auto">
          <a:xfrm>
            <a:off x="0" y="3638550"/>
            <a:ext cx="288925" cy="274638"/>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55333" name="Rectangle 28"/>
          <p:cNvSpPr>
            <a:spLocks noChangeArrowheads="1"/>
          </p:cNvSpPr>
          <p:nvPr/>
        </p:nvSpPr>
        <p:spPr bwMode="auto">
          <a:xfrm>
            <a:off x="0" y="4132263"/>
            <a:ext cx="288925" cy="274637"/>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55334" name="Rectangle 29"/>
          <p:cNvSpPr>
            <a:spLocks noChangeArrowheads="1"/>
          </p:cNvSpPr>
          <p:nvPr/>
        </p:nvSpPr>
        <p:spPr bwMode="auto">
          <a:xfrm>
            <a:off x="0" y="4625975"/>
            <a:ext cx="323850" cy="274638"/>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55335" name="Rectangle 30"/>
          <p:cNvSpPr>
            <a:spLocks noChangeArrowheads="1"/>
          </p:cNvSpPr>
          <p:nvPr/>
        </p:nvSpPr>
        <p:spPr bwMode="auto">
          <a:xfrm>
            <a:off x="0" y="5119688"/>
            <a:ext cx="393700" cy="274637"/>
          </a:xfrm>
          <a:prstGeom prst="rect">
            <a:avLst/>
          </a:prstGeom>
          <a:noFill/>
          <a:ln w="9525">
            <a:noFill/>
            <a:miter lim="800000"/>
            <a:headEnd/>
            <a:tailEnd/>
          </a:ln>
        </p:spPr>
        <p:txBody>
          <a:bodyPr wrap="none" anchor="ctr">
            <a:spAutoFit/>
          </a:bodyPr>
          <a:lstStyle/>
          <a:p>
            <a:pPr algn="just"/>
            <a:r>
              <a:rPr lang="tr-TR" sz="1200">
                <a:latin typeface="Arial Narrow" pitchFamily="34" charset="0"/>
                <a:cs typeface="Times New Roman" pitchFamily="18" charset="0"/>
              </a:rPr>
              <a:t>      </a:t>
            </a:r>
            <a:endParaRPr lang="tr-TR"/>
          </a:p>
        </p:txBody>
      </p:sp>
      <p:sp>
        <p:nvSpPr>
          <p:cNvPr id="55336" name="Rectangle 31"/>
          <p:cNvSpPr>
            <a:spLocks noChangeArrowheads="1"/>
          </p:cNvSpPr>
          <p:nvPr/>
        </p:nvSpPr>
        <p:spPr bwMode="auto">
          <a:xfrm>
            <a:off x="355600" y="3955176"/>
            <a:ext cx="8820150" cy="492443"/>
          </a:xfrm>
          <a:prstGeom prst="rect">
            <a:avLst/>
          </a:prstGeom>
          <a:noFill/>
          <a:ln w="9525">
            <a:noFill/>
            <a:miter lim="800000"/>
            <a:headEnd/>
            <a:tailEnd/>
          </a:ln>
        </p:spPr>
        <p:txBody>
          <a:bodyPr anchor="ctr">
            <a:spAutoFit/>
          </a:bodyPr>
          <a:lstStyle/>
          <a:p>
            <a:pPr algn="just"/>
            <a:r>
              <a:rPr lang="tr-TR" sz="1200" dirty="0">
                <a:latin typeface="Arial Narrow" pitchFamily="34" charset="0"/>
                <a:cs typeface="Times New Roman" pitchFamily="18" charset="0"/>
              </a:rPr>
              <a:t>   </a:t>
            </a:r>
            <a:endParaRPr lang="tr-TR" sz="600" dirty="0"/>
          </a:p>
          <a:p>
            <a:pPr algn="just" eaLnBrk="0" hangingPunct="0"/>
            <a:r>
              <a:rPr lang="tr-TR" sz="1000" dirty="0">
                <a:latin typeface="Arial Narrow" pitchFamily="34" charset="0"/>
                <a:cs typeface="Times New Roman" pitchFamily="18" charset="0"/>
              </a:rPr>
              <a:t>          </a:t>
            </a:r>
            <a:r>
              <a:rPr lang="tr-TR" sz="1000" dirty="0">
                <a:latin typeface="Arial Narrow" pitchFamily="34" charset="0"/>
              </a:rPr>
              <a:t>      </a:t>
            </a:r>
            <a:r>
              <a:rPr lang="tr-TR" sz="1400" dirty="0">
                <a:latin typeface="Arial Narrow" pitchFamily="34" charset="0"/>
                <a:cs typeface="Times New Roman" pitchFamily="18" charset="0"/>
              </a:rPr>
              <a:t>47</a:t>
            </a:r>
            <a:r>
              <a:rPr lang="tr-TR" sz="1400" dirty="0">
                <a:latin typeface="Arial Narrow" pitchFamily="34" charset="0"/>
                <a:cs typeface="Times New Roman" pitchFamily="18" charset="0"/>
                <a:sym typeface="Symbol" pitchFamily="18" charset="2"/>
              </a:rPr>
              <a:t></a:t>
            </a:r>
            <a:r>
              <a:rPr lang="tr-TR" sz="1400" dirty="0">
                <a:latin typeface="Arial Narrow" pitchFamily="34" charset="0"/>
                <a:cs typeface="Times New Roman" pitchFamily="18" charset="0"/>
              </a:rPr>
              <a:t>	</a:t>
            </a:r>
            <a:r>
              <a:rPr lang="tr-TR" sz="1400" dirty="0">
                <a:latin typeface="Arial Narrow" pitchFamily="34" charset="0"/>
                <a:cs typeface="Times New Roman" pitchFamily="18" charset="0"/>
                <a:sym typeface="Symbol" pitchFamily="18" charset="2"/>
              </a:rPr>
              <a:t>	</a:t>
            </a:r>
            <a:r>
              <a:rPr lang="tr-TR" sz="1400" dirty="0">
                <a:latin typeface="Arial Narrow" pitchFamily="34" charset="0"/>
                <a:sym typeface="Symbol" pitchFamily="18" charset="2"/>
              </a:rPr>
              <a:t>   	         </a:t>
            </a:r>
            <a:r>
              <a:rPr lang="tr-TR" sz="1400" dirty="0">
                <a:latin typeface="Arial Narrow" pitchFamily="34" charset="0"/>
                <a:cs typeface="Times New Roman" pitchFamily="18" charset="0"/>
                <a:sym typeface="Symbol" pitchFamily="18" charset="2"/>
              </a:rPr>
              <a:t>5,6K</a:t>
            </a:r>
            <a:r>
              <a:rPr lang="tr-TR" sz="1400" dirty="0">
                <a:latin typeface="Arial Narrow" pitchFamily="34" charset="0"/>
                <a:cs typeface="Times New Roman" pitchFamily="18" charset="0"/>
              </a:rPr>
              <a:t>		</a:t>
            </a:r>
            <a:r>
              <a:rPr lang="tr-TR" sz="1400" dirty="0">
                <a:latin typeface="Arial Narrow" pitchFamily="34" charset="0"/>
                <a:cs typeface="Times New Roman" pitchFamily="18" charset="0"/>
                <a:sym typeface="Symbol" pitchFamily="18" charset="2"/>
              </a:rPr>
              <a:t>    </a:t>
            </a:r>
            <a:r>
              <a:rPr lang="tr-TR" sz="1400" dirty="0">
                <a:latin typeface="Arial Narrow" pitchFamily="34" charset="0"/>
                <a:sym typeface="Symbol" pitchFamily="18" charset="2"/>
              </a:rPr>
              <a:t>             </a:t>
            </a:r>
            <a:r>
              <a:rPr lang="tr-TR" sz="1400" dirty="0">
                <a:latin typeface="Arial Narrow" pitchFamily="34" charset="0"/>
                <a:cs typeface="Times New Roman" pitchFamily="18" charset="0"/>
                <a:sym typeface="Symbol" pitchFamily="18" charset="2"/>
              </a:rPr>
              <a:t>330</a:t>
            </a:r>
            <a:r>
              <a:rPr lang="tr-TR" sz="1400" dirty="0">
                <a:latin typeface="Arial Narrow" pitchFamily="34" charset="0"/>
                <a:cs typeface="Times New Roman" pitchFamily="18" charset="0"/>
              </a:rPr>
              <a:t>		</a:t>
            </a:r>
            <a:r>
              <a:rPr lang="tr-TR" sz="1400" dirty="0">
                <a:latin typeface="Arial Narrow" pitchFamily="34" charset="0"/>
                <a:cs typeface="Times New Roman" pitchFamily="18" charset="0"/>
                <a:sym typeface="Symbol" pitchFamily="18" charset="2"/>
              </a:rPr>
              <a:t>                47M</a:t>
            </a:r>
            <a:r>
              <a:rPr lang="tr-TR" sz="1400" dirty="0">
                <a:latin typeface="Arial Narrow" pitchFamily="34" charset="0"/>
                <a:cs typeface="Times New Roman" pitchFamily="18" charset="0"/>
              </a:rPr>
              <a:t>	</a:t>
            </a:r>
            <a:r>
              <a:rPr lang="tr-TR" sz="1400" dirty="0">
                <a:latin typeface="Arial Narrow" pitchFamily="34" charset="0"/>
                <a:cs typeface="Times New Roman" pitchFamily="18" charset="0"/>
                <a:sym typeface="Symbol" pitchFamily="18" charset="2"/>
              </a:rPr>
              <a:t>                 </a:t>
            </a:r>
            <a:r>
              <a:rPr lang="tr-TR" sz="1400" dirty="0">
                <a:latin typeface="Arial Narrow" pitchFamily="34" charset="0"/>
                <a:sym typeface="Symbol" pitchFamily="18" charset="2"/>
              </a:rPr>
              <a:t>         </a:t>
            </a:r>
            <a:r>
              <a:rPr lang="tr-TR" sz="1400" dirty="0">
                <a:latin typeface="Arial Narrow" pitchFamily="34" charset="0"/>
                <a:cs typeface="Times New Roman" pitchFamily="18" charset="0"/>
                <a:sym typeface="Symbol" pitchFamily="18" charset="2"/>
              </a:rPr>
              <a:t>2,2K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1" name="2 İçerik Yer Tutucusu"/>
          <p:cNvSpPr>
            <a:spLocks noGrp="1"/>
          </p:cNvSpPr>
          <p:nvPr>
            <p:ph idx="4294967295"/>
          </p:nvPr>
        </p:nvSpPr>
        <p:spPr>
          <a:xfrm>
            <a:off x="468177" y="1016916"/>
            <a:ext cx="8640763" cy="5029200"/>
          </a:xfrm>
        </p:spPr>
        <p:txBody>
          <a:bodyPr/>
          <a:lstStyle/>
          <a:p>
            <a:pPr marL="179388" indent="-88900">
              <a:buFont typeface="Arial" charset="0"/>
              <a:buNone/>
            </a:pPr>
            <a:r>
              <a:rPr lang="tr-TR" sz="2400" b="1" dirty="0"/>
              <a:t> </a:t>
            </a:r>
            <a:r>
              <a:rPr lang="tr-TR" sz="2000" b="1" dirty="0"/>
              <a:t>DİRENCİN GÜCÜ</a:t>
            </a:r>
          </a:p>
          <a:p>
            <a:pPr marL="179388" indent="-88900">
              <a:buFont typeface="Arial" charset="0"/>
              <a:buNone/>
            </a:pPr>
            <a:r>
              <a:rPr lang="tr-TR" sz="2000" b="1" dirty="0"/>
              <a:t> </a:t>
            </a:r>
            <a:r>
              <a:rPr lang="tr-TR" sz="2000" dirty="0"/>
              <a:t>Dirençler devrede kullanılırken üzerinden akım geçmekte, bu esnada da direnç üzerinde gerilim düşümü meydana gelmektedir. Direncin bozulmaması için içinden geçen akıma dayanabilmesi veya yeterli güçte olması gerekir. Aksi takdirde direnç, içinden geçen akımın şiddetine dayanamayarak bozulur. Dirençlerin bu duruma düşmemesi için dirençler değişik güçlerde yapılır. </a:t>
            </a:r>
          </a:p>
        </p:txBody>
      </p:sp>
      <p:sp>
        <p:nvSpPr>
          <p:cNvPr id="56333" name="1 Başlık"/>
          <p:cNvSpPr>
            <a:spLocks/>
          </p:cNvSpPr>
          <p:nvPr/>
        </p:nvSpPr>
        <p:spPr bwMode="auto">
          <a:xfrm>
            <a:off x="1979712" y="239041"/>
            <a:ext cx="8374063" cy="777875"/>
          </a:xfrm>
          <a:prstGeom prst="rect">
            <a:avLst/>
          </a:prstGeom>
          <a:noFill/>
          <a:ln w="9525">
            <a:noFill/>
            <a:miter lim="800000"/>
            <a:headEnd/>
            <a:tailEnd/>
          </a:ln>
        </p:spPr>
        <p:txBody>
          <a:bodyPr anchor="ctr"/>
          <a:lstStyle/>
          <a:p>
            <a:r>
              <a:rPr lang="tr-TR" sz="3000" b="1" dirty="0">
                <a:latin typeface="Calibri" pitchFamily="34" charset="0"/>
              </a:rPr>
              <a:t>  5. DİRENÇ</a:t>
            </a:r>
            <a:r>
              <a:rPr lang="tr-TR" dirty="0"/>
              <a:t> </a:t>
            </a:r>
          </a:p>
        </p:txBody>
      </p:sp>
      <p:sp>
        <p:nvSpPr>
          <p:cNvPr id="56334" name="Rectangle 5"/>
          <p:cNvSpPr>
            <a:spLocks noChangeArrowheads="1"/>
          </p:cNvSpPr>
          <p:nvPr/>
        </p:nvSpPr>
        <p:spPr bwMode="auto">
          <a:xfrm>
            <a:off x="0" y="3068638"/>
            <a:ext cx="9144000" cy="0"/>
          </a:xfrm>
          <a:prstGeom prst="rect">
            <a:avLst/>
          </a:prstGeom>
          <a:noFill/>
          <a:ln w="9525">
            <a:noFill/>
            <a:miter lim="800000"/>
            <a:headEnd/>
            <a:tailEnd/>
          </a:ln>
        </p:spPr>
        <p:txBody>
          <a:bodyPr wrap="none" anchor="ctr">
            <a:spAutoFit/>
          </a:bodyPr>
          <a:lstStyle/>
          <a:p>
            <a:endParaRPr lang="tr-TR"/>
          </a:p>
        </p:txBody>
      </p:sp>
      <p:sp>
        <p:nvSpPr>
          <p:cNvPr id="56335" name="Rectangle 6"/>
          <p:cNvSpPr>
            <a:spLocks noChangeArrowheads="1"/>
          </p:cNvSpPr>
          <p:nvPr/>
        </p:nvSpPr>
        <p:spPr bwMode="auto">
          <a:xfrm>
            <a:off x="0" y="2728913"/>
            <a:ext cx="9144000" cy="0"/>
          </a:xfrm>
          <a:prstGeom prst="rect">
            <a:avLst/>
          </a:prstGeom>
          <a:noFill/>
          <a:ln w="9525">
            <a:noFill/>
            <a:miter lim="800000"/>
            <a:headEnd/>
            <a:tailEnd/>
          </a:ln>
        </p:spPr>
        <p:txBody>
          <a:bodyPr wrap="none" anchor="ctr">
            <a:spAutoFit/>
          </a:bodyPr>
          <a:lstStyle/>
          <a:p>
            <a:endParaRPr lang="tr-TR"/>
          </a:p>
        </p:txBody>
      </p:sp>
      <p:sp>
        <p:nvSpPr>
          <p:cNvPr id="56336" name="Rectangle 7"/>
          <p:cNvSpPr>
            <a:spLocks noChangeArrowheads="1"/>
          </p:cNvSpPr>
          <p:nvPr/>
        </p:nvSpPr>
        <p:spPr bwMode="auto">
          <a:xfrm>
            <a:off x="0" y="2795588"/>
            <a:ext cx="9144000" cy="0"/>
          </a:xfrm>
          <a:prstGeom prst="rect">
            <a:avLst/>
          </a:prstGeom>
          <a:noFill/>
          <a:ln w="9525">
            <a:noFill/>
            <a:miter lim="800000"/>
            <a:headEnd/>
            <a:tailEnd/>
          </a:ln>
        </p:spPr>
        <p:txBody>
          <a:bodyPr wrap="none" anchor="ctr">
            <a:spAutoFit/>
          </a:bodyPr>
          <a:lstStyle/>
          <a:p>
            <a:endParaRPr lang="tr-TR"/>
          </a:p>
        </p:txBody>
      </p:sp>
      <p:sp>
        <p:nvSpPr>
          <p:cNvPr id="56337" name="Rectangle 8"/>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sp>
        <p:nvSpPr>
          <p:cNvPr id="56338" name="Rectangle 9"/>
          <p:cNvSpPr>
            <a:spLocks noChangeArrowheads="1"/>
          </p:cNvSpPr>
          <p:nvPr/>
        </p:nvSpPr>
        <p:spPr bwMode="auto">
          <a:xfrm>
            <a:off x="0" y="2405063"/>
            <a:ext cx="9144000" cy="0"/>
          </a:xfrm>
          <a:prstGeom prst="rect">
            <a:avLst/>
          </a:prstGeom>
          <a:noFill/>
          <a:ln w="9525">
            <a:noFill/>
            <a:miter lim="800000"/>
            <a:headEnd/>
            <a:tailEnd/>
          </a:ln>
        </p:spPr>
        <p:txBody>
          <a:bodyPr wrap="none" anchor="ctr">
            <a:spAutoFit/>
          </a:bodyPr>
          <a:lstStyle/>
          <a:p>
            <a:endParaRPr lang="tr-TR"/>
          </a:p>
        </p:txBody>
      </p:sp>
      <p:graphicFrame>
        <p:nvGraphicFramePr>
          <p:cNvPr id="56330" name="Object 10"/>
          <p:cNvGraphicFramePr>
            <a:graphicFrameLocks noChangeAspect="1"/>
          </p:cNvGraphicFramePr>
          <p:nvPr>
            <p:extLst>
              <p:ext uri="{D42A27DB-BD31-4B8C-83A1-F6EECF244321}">
                <p14:modId xmlns:p14="http://schemas.microsoft.com/office/powerpoint/2010/main" val="1169500740"/>
              </p:ext>
            </p:extLst>
          </p:nvPr>
        </p:nvGraphicFramePr>
        <p:xfrm>
          <a:off x="2822575" y="3614084"/>
          <a:ext cx="2613521" cy="2912129"/>
        </p:xfrm>
        <a:graphic>
          <a:graphicData uri="http://schemas.openxmlformats.org/presentationml/2006/ole">
            <mc:AlternateContent xmlns:mc="http://schemas.openxmlformats.org/markup-compatibility/2006">
              <mc:Choice xmlns:v="urn:schemas-microsoft-com:vml" Requires="v">
                <p:oleObj spid="_x0000_s56338" name="Visio" r:id="rId3" imgW="3276000" imgH="3790080" progId="Visio.Drawing.11">
                  <p:embed/>
                </p:oleObj>
              </mc:Choice>
              <mc:Fallback>
                <p:oleObj name="Visio" r:id="rId3" imgW="3276000" imgH="3790080" progId="Visio.Drawing.11">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7465"/>
                      <a:stretch>
                        <a:fillRect/>
                      </a:stretch>
                    </p:blipFill>
                    <p:spPr bwMode="auto">
                      <a:xfrm>
                        <a:off x="2822575" y="3614084"/>
                        <a:ext cx="2613521" cy="2912129"/>
                      </a:xfrm>
                      <a:prstGeom prst="rect">
                        <a:avLst/>
                      </a:prstGeom>
                      <a:noFill/>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Başlık"/>
          <p:cNvSpPr>
            <a:spLocks noGrp="1"/>
          </p:cNvSpPr>
          <p:nvPr>
            <p:ph type="title" idx="4294967295"/>
          </p:nvPr>
        </p:nvSpPr>
        <p:spPr>
          <a:xfrm>
            <a:off x="2927350" y="711865"/>
            <a:ext cx="8589963" cy="777875"/>
          </a:xfrm>
        </p:spPr>
        <p:txBody>
          <a:bodyPr/>
          <a:lstStyle/>
          <a:p>
            <a:pPr algn="l" eaLnBrk="1" hangingPunct="1"/>
            <a:r>
              <a:rPr lang="tr-TR" sz="3000" b="1" dirty="0"/>
              <a:t> </a:t>
            </a:r>
            <a:r>
              <a:rPr lang="tr-TR" sz="3000" b="1" dirty="0">
                <a:latin typeface="Arial" charset="0"/>
              </a:rPr>
              <a:t>ÖZET</a:t>
            </a:r>
            <a:r>
              <a:rPr lang="tr-TR" dirty="0"/>
              <a:t> </a:t>
            </a:r>
          </a:p>
        </p:txBody>
      </p:sp>
      <p:sp>
        <p:nvSpPr>
          <p:cNvPr id="57346" name="2 İçerik Yer Tutucusu"/>
          <p:cNvSpPr>
            <a:spLocks noGrp="1"/>
          </p:cNvSpPr>
          <p:nvPr>
            <p:ph idx="4294967295"/>
          </p:nvPr>
        </p:nvSpPr>
        <p:spPr>
          <a:xfrm>
            <a:off x="881844" y="1758949"/>
            <a:ext cx="7380312" cy="3816647"/>
          </a:xfrm>
        </p:spPr>
        <p:txBody>
          <a:bodyPr/>
          <a:lstStyle/>
          <a:p>
            <a:pPr marL="3175" indent="-3175" algn="just" eaLnBrk="1" hangingPunct="1">
              <a:buFont typeface="Arial" charset="0"/>
              <a:buNone/>
            </a:pPr>
            <a:r>
              <a:rPr lang="tr-TR" sz="2200" dirty="0">
                <a:latin typeface="Arial" charset="0"/>
              </a:rPr>
              <a:t>Bu derste elektriğin temelini oluşturan atom, akım, gerilim ve direnç üzerine durulmuştur. Elektrik akımının oluşması için bir devreye gerilim uygulamak gerekir. O devredeki direnç ise o devreden geçecek akımın boyutunu tayin edecektir.</a:t>
            </a:r>
            <a:endParaRPr lang="tr-TR" sz="2200" b="1" dirty="0">
              <a:latin typeface="Arial" charset="0"/>
            </a:endParaRPr>
          </a:p>
        </p:txBody>
      </p:sp>
      <p:sp>
        <p:nvSpPr>
          <p:cNvPr id="57348" name="Rectangle 5"/>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57349" name="Rectangle 6"/>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57350" name="Rectangle 7"/>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57351" name="Rectangle 8"/>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5735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57353" name="Rectangle 10"/>
          <p:cNvSpPr>
            <a:spLocks noChangeArrowheads="1"/>
          </p:cNvSpPr>
          <p:nvPr/>
        </p:nvSpPr>
        <p:spPr bwMode="auto">
          <a:xfrm>
            <a:off x="0" y="1052513"/>
            <a:ext cx="292735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57354" name="Rectangle 11"/>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57355" name="Rectangle 12"/>
          <p:cNvSpPr>
            <a:spLocks noChangeArrowheads="1"/>
          </p:cNvSpPr>
          <p:nvPr/>
        </p:nvSpPr>
        <p:spPr bwMode="auto">
          <a:xfrm>
            <a:off x="0" y="1412875"/>
            <a:ext cx="9144000" cy="0"/>
          </a:xfrm>
          <a:prstGeom prst="rect">
            <a:avLst/>
          </a:prstGeom>
          <a:noFill/>
          <a:ln w="9525">
            <a:noFill/>
            <a:miter lim="800000"/>
            <a:headEnd/>
            <a:tailEnd/>
          </a:ln>
        </p:spPr>
        <p:txBody>
          <a:bodyPr wrap="none" anchor="ctr">
            <a:spAutoFit/>
          </a:bodyPr>
          <a:lstStyle/>
          <a:p>
            <a:endParaRPr lang="tr-TR"/>
          </a:p>
        </p:txBody>
      </p:sp>
      <p:sp>
        <p:nvSpPr>
          <p:cNvPr id="57356" name="Rectangle 13"/>
          <p:cNvSpPr>
            <a:spLocks noChangeArrowheads="1"/>
          </p:cNvSpPr>
          <p:nvPr/>
        </p:nvSpPr>
        <p:spPr bwMode="auto">
          <a:xfrm>
            <a:off x="0" y="2644775"/>
            <a:ext cx="29273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57357" name="Rectangle 14"/>
          <p:cNvSpPr>
            <a:spLocks noChangeArrowheads="1"/>
          </p:cNvSpPr>
          <p:nvPr/>
        </p:nvSpPr>
        <p:spPr bwMode="auto">
          <a:xfrm>
            <a:off x="0" y="4100513"/>
            <a:ext cx="20129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57358" name="Rectangle 15"/>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57359" name="Rectangle 16"/>
          <p:cNvSpPr>
            <a:spLocks noChangeArrowheads="1"/>
          </p:cNvSpPr>
          <p:nvPr/>
        </p:nvSpPr>
        <p:spPr bwMode="auto">
          <a:xfrm>
            <a:off x="0" y="1068388"/>
            <a:ext cx="9144000" cy="0"/>
          </a:xfrm>
          <a:prstGeom prst="rect">
            <a:avLst/>
          </a:prstGeom>
          <a:noFill/>
          <a:ln w="9525">
            <a:noFill/>
            <a:miter lim="800000"/>
            <a:headEnd/>
            <a:tailEnd/>
          </a:ln>
        </p:spPr>
        <p:txBody>
          <a:bodyPr wrap="none" anchor="ctr">
            <a:spAutoFit/>
          </a:bodyPr>
          <a:lstStyle/>
          <a:p>
            <a:endParaRPr lang="tr-TR"/>
          </a:p>
        </p:txBody>
      </p:sp>
      <p:sp>
        <p:nvSpPr>
          <p:cNvPr id="57360" name="Rectangle 17"/>
          <p:cNvSpPr>
            <a:spLocks noChangeArrowheads="1"/>
          </p:cNvSpPr>
          <p:nvPr/>
        </p:nvSpPr>
        <p:spPr bwMode="auto">
          <a:xfrm>
            <a:off x="0" y="2573338"/>
            <a:ext cx="124142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57361" name="Rectangle 18"/>
          <p:cNvSpPr>
            <a:spLocks noChangeArrowheads="1"/>
          </p:cNvSpPr>
          <p:nvPr/>
        </p:nvSpPr>
        <p:spPr bwMode="auto">
          <a:xfrm>
            <a:off x="0" y="4351338"/>
            <a:ext cx="390525"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r>
              <a:rPr lang="tr-TR" sz="1000">
                <a:latin typeface="Calibri" pitchFamily="34" charset="0"/>
                <a:cs typeface="Times New Roman" pitchFamily="18" charset="0"/>
              </a:rPr>
              <a:t>      </a:t>
            </a:r>
            <a:endParaRPr lang="tr-TR">
              <a:latin typeface="Calibri" pitchFamily="34" charset="0"/>
            </a:endParaRPr>
          </a:p>
        </p:txBody>
      </p:sp>
      <p:sp>
        <p:nvSpPr>
          <p:cNvPr id="57362" name="Rectangle 19"/>
          <p:cNvSpPr>
            <a:spLocks noChangeArrowheads="1"/>
          </p:cNvSpPr>
          <p:nvPr/>
        </p:nvSpPr>
        <p:spPr bwMode="auto">
          <a:xfrm>
            <a:off x="0" y="5589588"/>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57363" name="Rectangle 20"/>
          <p:cNvSpPr>
            <a:spLocks noChangeArrowheads="1"/>
          </p:cNvSpPr>
          <p:nvPr/>
        </p:nvSpPr>
        <p:spPr bwMode="auto">
          <a:xfrm>
            <a:off x="0" y="1052513"/>
            <a:ext cx="184150" cy="366712"/>
          </a:xfrm>
          <a:prstGeom prst="rect">
            <a:avLst/>
          </a:prstGeom>
          <a:noFill/>
          <a:ln w="9525">
            <a:noFill/>
            <a:miter lim="800000"/>
            <a:headEnd/>
            <a:tailEnd/>
          </a:ln>
        </p:spPr>
        <p:txBody>
          <a:bodyPr wrap="none" anchor="ctr">
            <a:spAutoFit/>
          </a:bodyPr>
          <a:lstStyle/>
          <a:p>
            <a:endParaRPr lang="tr-TR"/>
          </a:p>
        </p:txBody>
      </p:sp>
      <p:sp>
        <p:nvSpPr>
          <p:cNvPr id="57364" name="Rectangle 21"/>
          <p:cNvSpPr>
            <a:spLocks noChangeArrowheads="1"/>
          </p:cNvSpPr>
          <p:nvPr/>
        </p:nvSpPr>
        <p:spPr bwMode="auto">
          <a:xfrm>
            <a:off x="0" y="2492375"/>
            <a:ext cx="1412875"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57365" name="Rectangle 22"/>
          <p:cNvSpPr>
            <a:spLocks noChangeArrowheads="1"/>
          </p:cNvSpPr>
          <p:nvPr/>
        </p:nvSpPr>
        <p:spPr bwMode="auto">
          <a:xfrm>
            <a:off x="0" y="4076700"/>
            <a:ext cx="144780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57366" name="Rectangle 23"/>
          <p:cNvSpPr>
            <a:spLocks noChangeArrowheads="1"/>
          </p:cNvSpPr>
          <p:nvPr/>
        </p:nvSpPr>
        <p:spPr bwMode="auto">
          <a:xfrm>
            <a:off x="0" y="0"/>
            <a:ext cx="109855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57367" name="Rectangle 24"/>
          <p:cNvSpPr>
            <a:spLocks noChangeArrowheads="1"/>
          </p:cNvSpPr>
          <p:nvPr/>
        </p:nvSpPr>
        <p:spPr bwMode="auto">
          <a:xfrm>
            <a:off x="0" y="1412875"/>
            <a:ext cx="207010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57368" name="Rectangle 25"/>
          <p:cNvSpPr>
            <a:spLocks noChangeArrowheads="1"/>
          </p:cNvSpPr>
          <p:nvPr/>
        </p:nvSpPr>
        <p:spPr bwMode="auto">
          <a:xfrm>
            <a:off x="0" y="2781300"/>
            <a:ext cx="209867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57369" name="Rectangle 26"/>
          <p:cNvSpPr>
            <a:spLocks noChangeArrowheads="1"/>
          </p:cNvSpPr>
          <p:nvPr/>
        </p:nvSpPr>
        <p:spPr bwMode="auto">
          <a:xfrm>
            <a:off x="0" y="4114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57370" name="Rectangle 27"/>
          <p:cNvSpPr>
            <a:spLocks noChangeArrowheads="1"/>
          </p:cNvSpPr>
          <p:nvPr/>
        </p:nvSpPr>
        <p:spPr bwMode="auto">
          <a:xfrm>
            <a:off x="0" y="1196975"/>
            <a:ext cx="9144000" cy="0"/>
          </a:xfrm>
          <a:prstGeom prst="rect">
            <a:avLst/>
          </a:prstGeom>
          <a:noFill/>
          <a:ln w="9525">
            <a:noFill/>
            <a:miter lim="800000"/>
            <a:headEnd/>
            <a:tailEnd/>
          </a:ln>
        </p:spPr>
        <p:txBody>
          <a:bodyPr wrap="none" anchor="ctr">
            <a:spAutoFit/>
          </a:bodyPr>
          <a:lstStyle/>
          <a:p>
            <a:endParaRPr lang="tr-TR"/>
          </a:p>
        </p:txBody>
      </p:sp>
      <p:sp>
        <p:nvSpPr>
          <p:cNvPr id="57371" name="Rectangle 28"/>
          <p:cNvSpPr>
            <a:spLocks noChangeArrowheads="1"/>
          </p:cNvSpPr>
          <p:nvPr/>
        </p:nvSpPr>
        <p:spPr bwMode="auto">
          <a:xfrm>
            <a:off x="0" y="3284538"/>
            <a:ext cx="1217613"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57372" name="Rectangle 29"/>
          <p:cNvSpPr>
            <a:spLocks noChangeArrowheads="1"/>
          </p:cNvSpPr>
          <p:nvPr/>
        </p:nvSpPr>
        <p:spPr bwMode="auto">
          <a:xfrm>
            <a:off x="0" y="56292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57373"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57374" name="Rectangle 31"/>
          <p:cNvSpPr>
            <a:spLocks noChangeArrowheads="1"/>
          </p:cNvSpPr>
          <p:nvPr/>
        </p:nvSpPr>
        <p:spPr bwMode="auto">
          <a:xfrm>
            <a:off x="0" y="2286000"/>
            <a:ext cx="1098550"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57375" name="Rectangle 32"/>
          <p:cNvSpPr>
            <a:spLocks noChangeArrowheads="1"/>
          </p:cNvSpPr>
          <p:nvPr/>
        </p:nvSpPr>
        <p:spPr bwMode="auto">
          <a:xfrm>
            <a:off x="0" y="4614863"/>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1 Başlık"/>
          <p:cNvSpPr>
            <a:spLocks noGrp="1"/>
          </p:cNvSpPr>
          <p:nvPr>
            <p:ph type="title"/>
          </p:nvPr>
        </p:nvSpPr>
        <p:spPr>
          <a:xfrm>
            <a:off x="-180528" y="669581"/>
            <a:ext cx="8229600" cy="777875"/>
          </a:xfrm>
        </p:spPr>
        <p:txBody>
          <a:bodyPr/>
          <a:lstStyle/>
          <a:p>
            <a:pPr algn="ctr" eaLnBrk="1" hangingPunct="1"/>
            <a:r>
              <a:rPr lang="tr-TR" sz="3000" b="1" dirty="0"/>
              <a:t>  1. ATOM</a:t>
            </a:r>
          </a:p>
        </p:txBody>
      </p:sp>
      <p:sp>
        <p:nvSpPr>
          <p:cNvPr id="15369" name="2 İçerik Yer Tutucusu"/>
          <p:cNvSpPr>
            <a:spLocks noGrp="1"/>
          </p:cNvSpPr>
          <p:nvPr>
            <p:ph idx="1"/>
          </p:nvPr>
        </p:nvSpPr>
        <p:spPr>
          <a:xfrm>
            <a:off x="1035491" y="1287463"/>
            <a:ext cx="8075612" cy="5029200"/>
          </a:xfrm>
        </p:spPr>
        <p:txBody>
          <a:bodyPr/>
          <a:lstStyle/>
          <a:p>
            <a:pPr algn="just" eaLnBrk="1" hangingPunct="1">
              <a:buFont typeface="Arial" charset="0"/>
              <a:buNone/>
            </a:pPr>
            <a:endParaRPr lang="tr-TR" sz="1800" dirty="0"/>
          </a:p>
          <a:p>
            <a:r>
              <a:rPr lang="tr-TR" sz="2400" dirty="0"/>
              <a:t>Bir atomda elektron sayısı proton sayısına eşittir.</a:t>
            </a:r>
          </a:p>
          <a:p>
            <a:r>
              <a:rPr lang="tr-TR" sz="2400" dirty="0"/>
              <a:t>Elektron eksi (-) yüke, proton artı (+) yüke sahiptir. Nötronlar ise yüksüzdür.</a:t>
            </a:r>
          </a:p>
          <a:p>
            <a:r>
              <a:rPr lang="tr-TR" sz="2400" dirty="0"/>
              <a:t>Atomda </a:t>
            </a:r>
            <a:r>
              <a:rPr lang="tr-TR" sz="2400" dirty="0" err="1"/>
              <a:t>valans</a:t>
            </a:r>
            <a:r>
              <a:rPr lang="tr-TR" sz="2400" dirty="0"/>
              <a:t> elektronlar en dış yörüngede bulunan elektrondur.</a:t>
            </a:r>
          </a:p>
          <a:p>
            <a:pPr eaLnBrk="1" hangingPunct="1"/>
            <a:endParaRPr lang="tr-TR" sz="2400" dirty="0"/>
          </a:p>
          <a:p>
            <a:pPr eaLnBrk="1" hangingPunct="1">
              <a:buFont typeface="Arial" charset="0"/>
              <a:buNone/>
            </a:pPr>
            <a:endParaRPr lang="tr-TR" sz="1800" b="1" dirty="0"/>
          </a:p>
        </p:txBody>
      </p:sp>
      <p:sp>
        <p:nvSpPr>
          <p:cNvPr id="15371" name="Rectangle 8"/>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tr-TR"/>
          </a:p>
        </p:txBody>
      </p:sp>
      <p:graphicFrame>
        <p:nvGraphicFramePr>
          <p:cNvPr id="15367" name="Object 7"/>
          <p:cNvGraphicFramePr>
            <a:graphicFrameLocks noChangeAspect="1"/>
          </p:cNvGraphicFramePr>
          <p:nvPr/>
        </p:nvGraphicFramePr>
        <p:xfrm>
          <a:off x="2843213" y="4011613"/>
          <a:ext cx="3600450" cy="1793875"/>
        </p:xfrm>
        <a:graphic>
          <a:graphicData uri="http://schemas.openxmlformats.org/presentationml/2006/ole">
            <mc:AlternateContent xmlns:mc="http://schemas.openxmlformats.org/markup-compatibility/2006">
              <mc:Choice xmlns:v="urn:schemas-microsoft-com:vml" Requires="v">
                <p:oleObj spid="_x0000_s15374" name="Visio" r:id="rId3" imgW="3827880" imgH="1887840" progId="Visio.Drawing.11">
                  <p:embed/>
                </p:oleObj>
              </mc:Choice>
              <mc:Fallback>
                <p:oleObj name="Visio" r:id="rId3" imgW="3827880" imgH="1887840" progId="Visio.Drawing.11">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4011613"/>
                        <a:ext cx="3600450" cy="179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2" name="Rectangle 9"/>
          <p:cNvSpPr>
            <a:spLocks noChangeArrowheads="1"/>
          </p:cNvSpPr>
          <p:nvPr/>
        </p:nvSpPr>
        <p:spPr bwMode="auto">
          <a:xfrm>
            <a:off x="3563938" y="5949950"/>
            <a:ext cx="1647825" cy="366713"/>
          </a:xfrm>
          <a:prstGeom prst="rect">
            <a:avLst/>
          </a:prstGeom>
          <a:noFill/>
          <a:ln w="9525">
            <a:noFill/>
            <a:miter lim="800000"/>
            <a:headEnd/>
            <a:tailEnd/>
          </a:ln>
        </p:spPr>
        <p:txBody>
          <a:bodyPr wrap="none" anchor="ctr">
            <a:spAutoFit/>
          </a:bodyPr>
          <a:lstStyle/>
          <a:p>
            <a:r>
              <a:rPr lang="tr-TR">
                <a:latin typeface="Calibri" pitchFamily="34" charset="0"/>
              </a:rPr>
              <a:t>Helyum Atomu</a:t>
            </a:r>
            <a:r>
              <a:rPr lang="tr-T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Başlık"/>
          <p:cNvSpPr>
            <a:spLocks noGrp="1"/>
          </p:cNvSpPr>
          <p:nvPr>
            <p:ph type="title" idx="4294967295"/>
          </p:nvPr>
        </p:nvSpPr>
        <p:spPr>
          <a:xfrm>
            <a:off x="1273175" y="561974"/>
            <a:ext cx="7870825" cy="777875"/>
          </a:xfrm>
        </p:spPr>
        <p:txBody>
          <a:bodyPr/>
          <a:lstStyle/>
          <a:p>
            <a:pPr algn="l" eaLnBrk="1" hangingPunct="1"/>
            <a:r>
              <a:rPr lang="tr-TR" sz="3000" b="1" dirty="0"/>
              <a:t>1. ATOM</a:t>
            </a:r>
            <a:r>
              <a:rPr lang="tr-TR" sz="3000" dirty="0"/>
              <a:t> </a:t>
            </a:r>
          </a:p>
        </p:txBody>
      </p:sp>
      <p:sp>
        <p:nvSpPr>
          <p:cNvPr id="21506" name="2 İçerik Yer Tutucusu"/>
          <p:cNvSpPr>
            <a:spLocks noGrp="1"/>
          </p:cNvSpPr>
          <p:nvPr>
            <p:ph idx="4294967295"/>
          </p:nvPr>
        </p:nvSpPr>
        <p:spPr>
          <a:xfrm>
            <a:off x="485806" y="1363662"/>
            <a:ext cx="8208963" cy="5318125"/>
          </a:xfrm>
        </p:spPr>
        <p:txBody>
          <a:bodyPr/>
          <a:lstStyle/>
          <a:p>
            <a:pPr algn="just" eaLnBrk="1" hangingPunct="1">
              <a:buFont typeface="Arial" charset="0"/>
              <a:buNone/>
            </a:pPr>
            <a:r>
              <a:rPr lang="tr-TR" sz="2400" dirty="0"/>
              <a:t>	</a:t>
            </a:r>
            <a:r>
              <a:rPr lang="tr-TR" sz="2200" dirty="0"/>
              <a:t>Atomların son yörüngesinde </a:t>
            </a:r>
            <a:r>
              <a:rPr lang="tr-TR" sz="2200" dirty="0" err="1"/>
              <a:t>valans</a:t>
            </a:r>
            <a:r>
              <a:rPr lang="tr-TR" sz="2200" dirty="0"/>
              <a:t> elektronlar bulunur. Maddelere dışarıdan herhangi bir etki yapıldığında, örneğin dışarıdan enerji uygulandığında, ısıtıldığında veya sürtünme yoluyla </a:t>
            </a:r>
            <a:r>
              <a:rPr lang="tr-TR" sz="2200" dirty="0" err="1"/>
              <a:t>valans</a:t>
            </a:r>
            <a:r>
              <a:rPr lang="tr-TR" sz="2200" dirty="0"/>
              <a:t> elektronlar yörüngelerinden çıkartılabilir. </a:t>
            </a:r>
            <a:r>
              <a:rPr lang="tr-TR" sz="2200" dirty="0" err="1"/>
              <a:t>Valans</a:t>
            </a:r>
            <a:r>
              <a:rPr lang="tr-TR" sz="2200" dirty="0"/>
              <a:t> elektronlar yörüngelerinden çıktıktan sonra bir başka atomun son yörüngesine bağlanır. Böylelikle elektron akımı dolayısıyla elektrik akımı oluşturulur.</a:t>
            </a:r>
            <a:r>
              <a:rPr lang="tr-TR" sz="2400" dirty="0"/>
              <a:t> </a:t>
            </a:r>
          </a:p>
        </p:txBody>
      </p:sp>
      <p:sp>
        <p:nvSpPr>
          <p:cNvPr id="2150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21509" name="Rectangle 12"/>
          <p:cNvSpPr>
            <a:spLocks noChangeArrowheads="1"/>
          </p:cNvSpPr>
          <p:nvPr/>
        </p:nvSpPr>
        <p:spPr bwMode="auto">
          <a:xfrm>
            <a:off x="0" y="1125538"/>
            <a:ext cx="292735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1510" name="Rectangle 13"/>
          <p:cNvSpPr>
            <a:spLocks noChangeArrowheads="1"/>
          </p:cNvSpPr>
          <p:nvPr/>
        </p:nvSpPr>
        <p:spPr bwMode="auto">
          <a:xfrm>
            <a:off x="0" y="2513013"/>
            <a:ext cx="2117725"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1511" name="Rectangle 29"/>
          <p:cNvSpPr>
            <a:spLocks noChangeArrowheads="1"/>
          </p:cNvSpPr>
          <p:nvPr/>
        </p:nvSpPr>
        <p:spPr bwMode="auto">
          <a:xfrm>
            <a:off x="0" y="1920875"/>
            <a:ext cx="9144000" cy="0"/>
          </a:xfrm>
          <a:prstGeom prst="rect">
            <a:avLst/>
          </a:prstGeom>
          <a:noFill/>
          <a:ln w="9525">
            <a:noFill/>
            <a:miter lim="800000"/>
            <a:headEnd/>
            <a:tailEnd/>
          </a:ln>
        </p:spPr>
        <p:txBody>
          <a:bodyPr wrap="none" anchor="ctr">
            <a:spAutoFit/>
          </a:bodyPr>
          <a:lstStyle/>
          <a:p>
            <a:endParaRPr lang="tr-TR"/>
          </a:p>
        </p:txBody>
      </p:sp>
      <p:sp>
        <p:nvSpPr>
          <p:cNvPr id="21512" name="Rectangle 30"/>
          <p:cNvSpPr>
            <a:spLocks noChangeArrowheads="1"/>
          </p:cNvSpPr>
          <p:nvPr/>
        </p:nvSpPr>
        <p:spPr bwMode="auto">
          <a:xfrm>
            <a:off x="0" y="2835275"/>
            <a:ext cx="13779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21513" name="Rectangle 31"/>
          <p:cNvSpPr>
            <a:spLocks noChangeArrowheads="1"/>
          </p:cNvSpPr>
          <p:nvPr/>
        </p:nvSpPr>
        <p:spPr bwMode="auto">
          <a:xfrm>
            <a:off x="0" y="3748088"/>
            <a:ext cx="201295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pic>
        <p:nvPicPr>
          <p:cNvPr id="21514" name="Picture 14"/>
          <p:cNvPicPr>
            <a:picLocks noChangeAspect="1" noChangeArrowheads="1"/>
          </p:cNvPicPr>
          <p:nvPr/>
        </p:nvPicPr>
        <p:blipFill>
          <a:blip r:embed="rId2"/>
          <a:srcRect/>
          <a:stretch>
            <a:fillRect/>
          </a:stretch>
        </p:blipFill>
        <p:spPr bwMode="auto">
          <a:xfrm>
            <a:off x="2519881" y="4035644"/>
            <a:ext cx="4104235" cy="2038686"/>
          </a:xfrm>
          <a:prstGeom prst="rect">
            <a:avLst/>
          </a:prstGeom>
          <a:noFill/>
          <a:ln w="9525">
            <a:noFill/>
            <a:miter lim="800000"/>
            <a:headEnd/>
            <a:tailEnd/>
          </a:ln>
        </p:spPr>
      </p:pic>
      <p:sp>
        <p:nvSpPr>
          <p:cNvPr id="21515" name="Rectangle 15"/>
          <p:cNvSpPr>
            <a:spLocks noChangeArrowheads="1"/>
          </p:cNvSpPr>
          <p:nvPr/>
        </p:nvSpPr>
        <p:spPr bwMode="auto">
          <a:xfrm>
            <a:off x="3651249" y="6262562"/>
            <a:ext cx="1878078" cy="369332"/>
          </a:xfrm>
          <a:prstGeom prst="rect">
            <a:avLst/>
          </a:prstGeom>
          <a:noFill/>
          <a:ln w="9525">
            <a:noFill/>
            <a:miter lim="800000"/>
            <a:headEnd/>
            <a:tailEnd/>
          </a:ln>
        </p:spPr>
        <p:txBody>
          <a:bodyPr wrap="none" anchor="ctr">
            <a:spAutoFit/>
          </a:bodyPr>
          <a:lstStyle/>
          <a:p>
            <a:r>
              <a:rPr lang="tr-TR" dirty="0">
                <a:latin typeface="Calibri" pitchFamily="34" charset="0"/>
              </a:rPr>
              <a:t>Elektron alışverişi</a:t>
            </a:r>
            <a:r>
              <a:rPr lang="tr-TR"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Başlık"/>
          <p:cNvSpPr>
            <a:spLocks noGrp="1"/>
          </p:cNvSpPr>
          <p:nvPr>
            <p:ph type="title" idx="4294967295"/>
          </p:nvPr>
        </p:nvSpPr>
        <p:spPr>
          <a:xfrm>
            <a:off x="1179593" y="771476"/>
            <a:ext cx="7870825" cy="777875"/>
          </a:xfrm>
        </p:spPr>
        <p:txBody>
          <a:bodyPr/>
          <a:lstStyle/>
          <a:p>
            <a:pPr algn="l" eaLnBrk="1" hangingPunct="1"/>
            <a:r>
              <a:rPr lang="tr-TR" sz="3000" b="1" dirty="0"/>
              <a:t>1. ATOM</a:t>
            </a:r>
          </a:p>
        </p:txBody>
      </p:sp>
      <p:sp>
        <p:nvSpPr>
          <p:cNvPr id="19458" name="2 İçerik Yer Tutucusu"/>
          <p:cNvSpPr>
            <a:spLocks noGrp="1"/>
          </p:cNvSpPr>
          <p:nvPr>
            <p:ph idx="4294967295"/>
          </p:nvPr>
        </p:nvSpPr>
        <p:spPr>
          <a:xfrm>
            <a:off x="534193" y="1477279"/>
            <a:ext cx="8075613" cy="4668838"/>
          </a:xfrm>
        </p:spPr>
        <p:txBody>
          <a:bodyPr/>
          <a:lstStyle/>
          <a:p>
            <a:pPr algn="just" eaLnBrk="1" hangingPunct="1">
              <a:buFont typeface="Arial" charset="0"/>
              <a:buNone/>
            </a:pPr>
            <a:r>
              <a:rPr lang="tr-TR" sz="1800" dirty="0"/>
              <a:t>	</a:t>
            </a:r>
          </a:p>
          <a:p>
            <a:pPr algn="just" eaLnBrk="1" hangingPunct="1">
              <a:buFont typeface="Arial" charset="0"/>
              <a:buNone/>
            </a:pPr>
            <a:r>
              <a:rPr lang="tr-TR" sz="2400" dirty="0"/>
              <a:t>	Atomların son yörüngesindeki elektron sayıları elementlerin özelliklerini belirler. Elektrikte kullanılan maddeler de iletken madde, yalıtkan madde ve yarı iletken madde olarak isimlendirilir.</a:t>
            </a:r>
          </a:p>
          <a:p>
            <a:pPr algn="just" eaLnBrk="1" hangingPunct="1">
              <a:buFont typeface="Arial" charset="0"/>
              <a:buNone/>
            </a:pPr>
            <a:endParaRPr lang="tr-TR" sz="2400" dirty="0"/>
          </a:p>
          <a:p>
            <a:pPr eaLnBrk="1" hangingPunct="1">
              <a:buFont typeface="Arial" charset="0"/>
              <a:buNone/>
            </a:pPr>
            <a:endParaRPr lang="tr-TR" sz="2400" dirty="0"/>
          </a:p>
        </p:txBody>
      </p:sp>
      <p:sp>
        <p:nvSpPr>
          <p:cNvPr id="19460" name="Rectangle 11"/>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19461" name="Rectangle 12"/>
          <p:cNvSpPr>
            <a:spLocks noChangeArrowheads="1"/>
          </p:cNvSpPr>
          <p:nvPr/>
        </p:nvSpPr>
        <p:spPr bwMode="auto">
          <a:xfrm>
            <a:off x="0" y="23177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9462" name="Rectangle 13"/>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9463" name="Rectangle 14"/>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9464"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9465" name="Rectangle 19"/>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9466" name="Rectangle 20"/>
          <p:cNvSpPr>
            <a:spLocks noChangeArrowheads="1"/>
          </p:cNvSpPr>
          <p:nvPr/>
        </p:nvSpPr>
        <p:spPr bwMode="auto">
          <a:xfrm>
            <a:off x="0" y="2492375"/>
            <a:ext cx="116840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0" name="1 Başlık"/>
          <p:cNvSpPr>
            <a:spLocks noGrp="1"/>
          </p:cNvSpPr>
          <p:nvPr>
            <p:ph type="title" idx="4294967295"/>
          </p:nvPr>
        </p:nvSpPr>
        <p:spPr>
          <a:xfrm>
            <a:off x="914400" y="465138"/>
            <a:ext cx="8229600" cy="777875"/>
          </a:xfrm>
        </p:spPr>
        <p:txBody>
          <a:bodyPr/>
          <a:lstStyle/>
          <a:p>
            <a:pPr algn="l" eaLnBrk="1" hangingPunct="1"/>
            <a:r>
              <a:rPr lang="tr-TR" sz="3000" b="1" dirty="0"/>
              <a:t>      1. ATOM</a:t>
            </a:r>
            <a:r>
              <a:rPr lang="tr-TR" dirty="0"/>
              <a:t> </a:t>
            </a:r>
          </a:p>
        </p:txBody>
      </p:sp>
      <p:sp>
        <p:nvSpPr>
          <p:cNvPr id="18451" name="2 İçerik Yer Tutucusu"/>
          <p:cNvSpPr>
            <a:spLocks noGrp="1"/>
          </p:cNvSpPr>
          <p:nvPr>
            <p:ph idx="4294967295"/>
          </p:nvPr>
        </p:nvSpPr>
        <p:spPr>
          <a:xfrm>
            <a:off x="584200" y="1223169"/>
            <a:ext cx="8075612" cy="5029200"/>
          </a:xfrm>
        </p:spPr>
        <p:txBody>
          <a:bodyPr/>
          <a:lstStyle/>
          <a:p>
            <a:pPr algn="just" eaLnBrk="1" hangingPunct="1">
              <a:buFont typeface="Arial" charset="0"/>
              <a:buNone/>
            </a:pPr>
            <a:r>
              <a:rPr lang="tr-TR" sz="2200" dirty="0"/>
              <a:t>	</a:t>
            </a:r>
            <a:r>
              <a:rPr lang="tr-TR" sz="2200" b="1" dirty="0"/>
              <a:t>İletken</a:t>
            </a:r>
            <a:endParaRPr lang="tr-TR" sz="2200" dirty="0"/>
          </a:p>
          <a:p>
            <a:pPr algn="just">
              <a:buFont typeface="Arial" charset="0"/>
              <a:buNone/>
            </a:pPr>
            <a:r>
              <a:rPr lang="tr-TR" sz="2200" dirty="0"/>
              <a:t>	Atomların dış (</a:t>
            </a:r>
            <a:r>
              <a:rPr lang="tr-TR" sz="2200" dirty="0" err="1"/>
              <a:t>valans</a:t>
            </a:r>
            <a:r>
              <a:rPr lang="tr-TR" sz="2200" dirty="0"/>
              <a:t>) yörüngelerindeki elektron sayısı dörtten az (1-2-3) olan elementlere iletken denir. Bu elementler elektrik akımını iyi iletirler. Tüm metaller iletkendir. İnsan vücudu iyi bir iletkendir. </a:t>
            </a:r>
          </a:p>
        </p:txBody>
      </p:sp>
      <p:sp>
        <p:nvSpPr>
          <p:cNvPr id="18453" name="Rectangle 7"/>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18454" name="Rectangle 8"/>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8455" name="Rectangle 9"/>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8456" name="Rectangle 10"/>
          <p:cNvSpPr>
            <a:spLocks noChangeArrowheads="1"/>
          </p:cNvSpPr>
          <p:nvPr/>
        </p:nvSpPr>
        <p:spPr bwMode="auto">
          <a:xfrm>
            <a:off x="0" y="54451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845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8458" name="Rectangle 13"/>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8459" name="Rectangle 14"/>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18460" name="Rectangle 18"/>
          <p:cNvSpPr>
            <a:spLocks noChangeArrowheads="1"/>
          </p:cNvSpPr>
          <p:nvPr/>
        </p:nvSpPr>
        <p:spPr bwMode="auto">
          <a:xfrm>
            <a:off x="0" y="1397000"/>
            <a:ext cx="9144000" cy="0"/>
          </a:xfrm>
          <a:prstGeom prst="rect">
            <a:avLst/>
          </a:prstGeom>
          <a:noFill/>
          <a:ln w="9525">
            <a:noFill/>
            <a:miter lim="800000"/>
            <a:headEnd/>
            <a:tailEnd/>
          </a:ln>
        </p:spPr>
        <p:txBody>
          <a:bodyPr wrap="none" anchor="ctr">
            <a:spAutoFit/>
          </a:bodyPr>
          <a:lstStyle/>
          <a:p>
            <a:endParaRPr lang="tr-TR"/>
          </a:p>
        </p:txBody>
      </p:sp>
      <p:sp>
        <p:nvSpPr>
          <p:cNvPr id="18461" name="Rectangle 19"/>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18462" name="Rectangle 20"/>
          <p:cNvSpPr>
            <a:spLocks noChangeArrowheads="1"/>
          </p:cNvSpPr>
          <p:nvPr/>
        </p:nvSpPr>
        <p:spPr bwMode="auto">
          <a:xfrm>
            <a:off x="0" y="4076700"/>
            <a:ext cx="20129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18463" name="Rectangle 18"/>
          <p:cNvSpPr>
            <a:spLocks noChangeArrowheads="1"/>
          </p:cNvSpPr>
          <p:nvPr/>
        </p:nvSpPr>
        <p:spPr bwMode="auto">
          <a:xfrm>
            <a:off x="0" y="2571750"/>
            <a:ext cx="9144000" cy="0"/>
          </a:xfrm>
          <a:prstGeom prst="rect">
            <a:avLst/>
          </a:prstGeom>
          <a:noFill/>
          <a:ln w="9525">
            <a:noFill/>
            <a:miter lim="800000"/>
            <a:headEnd/>
            <a:tailEnd/>
          </a:ln>
        </p:spPr>
        <p:txBody>
          <a:bodyPr wrap="none" anchor="ctr">
            <a:spAutoFit/>
          </a:bodyPr>
          <a:lstStyle/>
          <a:p>
            <a:endParaRPr lang="tr-TR"/>
          </a:p>
        </p:txBody>
      </p:sp>
      <p:sp>
        <p:nvSpPr>
          <p:cNvPr id="18464" name="Rectangle 19"/>
          <p:cNvSpPr>
            <a:spLocks noChangeArrowheads="1"/>
          </p:cNvSpPr>
          <p:nvPr/>
        </p:nvSpPr>
        <p:spPr bwMode="auto">
          <a:xfrm>
            <a:off x="2927350" y="6242844"/>
            <a:ext cx="3568700" cy="366712"/>
          </a:xfrm>
          <a:prstGeom prst="rect">
            <a:avLst/>
          </a:prstGeom>
          <a:noFill/>
          <a:ln w="9525">
            <a:noFill/>
            <a:miter lim="800000"/>
            <a:headEnd/>
            <a:tailEnd/>
          </a:ln>
        </p:spPr>
        <p:txBody>
          <a:bodyPr wrap="none" anchor="ctr">
            <a:spAutoFit/>
          </a:bodyPr>
          <a:lstStyle/>
          <a:p>
            <a:r>
              <a:rPr lang="tr-TR" dirty="0">
                <a:latin typeface="Calibri" pitchFamily="34" charset="0"/>
              </a:rPr>
              <a:t>Bakır elementinin elektron dağılımı</a:t>
            </a:r>
            <a:r>
              <a:rPr lang="tr-TR" dirty="0"/>
              <a:t> </a:t>
            </a:r>
          </a:p>
        </p:txBody>
      </p:sp>
      <p:pic>
        <p:nvPicPr>
          <p:cNvPr id="2" name="Resim 1">
            <a:extLst>
              <a:ext uri="{FF2B5EF4-FFF2-40B4-BE49-F238E27FC236}">
                <a16:creationId xmlns:a16="http://schemas.microsoft.com/office/drawing/2014/main" id="{6C094EB5-09D6-435A-A1A6-363407C3F352}"/>
              </a:ext>
            </a:extLst>
          </p:cNvPr>
          <p:cNvPicPr>
            <a:picLocks noChangeAspect="1"/>
          </p:cNvPicPr>
          <p:nvPr/>
        </p:nvPicPr>
        <p:blipFill>
          <a:blip r:embed="rId2"/>
          <a:stretch>
            <a:fillRect/>
          </a:stretch>
        </p:blipFill>
        <p:spPr>
          <a:xfrm>
            <a:off x="3180162" y="3298784"/>
            <a:ext cx="2771775" cy="2819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2" name="1 Başlık"/>
          <p:cNvSpPr>
            <a:spLocks noGrp="1"/>
          </p:cNvSpPr>
          <p:nvPr>
            <p:ph type="title" idx="4294967295"/>
          </p:nvPr>
        </p:nvSpPr>
        <p:spPr>
          <a:xfrm>
            <a:off x="914400" y="260350"/>
            <a:ext cx="8229600" cy="777875"/>
          </a:xfrm>
        </p:spPr>
        <p:txBody>
          <a:bodyPr/>
          <a:lstStyle/>
          <a:p>
            <a:pPr algn="l" eaLnBrk="1" hangingPunct="1"/>
            <a:r>
              <a:rPr lang="tr-TR" sz="3000" b="1"/>
              <a:t>      1. ATOM</a:t>
            </a:r>
            <a:r>
              <a:rPr lang="tr-TR"/>
              <a:t> </a:t>
            </a:r>
          </a:p>
        </p:txBody>
      </p:sp>
      <p:sp>
        <p:nvSpPr>
          <p:cNvPr id="31763" name="2 İçerik Yer Tutucusu"/>
          <p:cNvSpPr>
            <a:spLocks noGrp="1"/>
          </p:cNvSpPr>
          <p:nvPr>
            <p:ph idx="4294967295"/>
          </p:nvPr>
        </p:nvSpPr>
        <p:spPr>
          <a:xfrm>
            <a:off x="625230" y="1060883"/>
            <a:ext cx="8075612" cy="5029200"/>
          </a:xfrm>
        </p:spPr>
        <p:txBody>
          <a:bodyPr/>
          <a:lstStyle/>
          <a:p>
            <a:pPr>
              <a:buFont typeface="Arial" charset="0"/>
              <a:buNone/>
            </a:pPr>
            <a:r>
              <a:rPr lang="tr-TR" sz="2000" b="1" dirty="0"/>
              <a:t>	Yalıtkan</a:t>
            </a:r>
            <a:endParaRPr lang="tr-TR" sz="2000" dirty="0"/>
          </a:p>
          <a:p>
            <a:pPr algn="just">
              <a:buFont typeface="Arial" charset="0"/>
              <a:buNone/>
            </a:pPr>
            <a:r>
              <a:rPr lang="tr-TR" sz="2000" dirty="0"/>
              <a:t>	Atomların dış yörüngelerindeki elektron sayısı 8 ve daha fazla olan tüm elementlere </a:t>
            </a:r>
            <a:r>
              <a:rPr lang="tr-TR" sz="2000" b="1" dirty="0"/>
              <a:t>yalıtkan </a:t>
            </a:r>
            <a:r>
              <a:rPr lang="tr-TR" sz="2000" dirty="0"/>
              <a:t>denir. Yalıtkan gereçler elektriği iletmez. Son yörüngelerindeki elektron sayısı 5,6,7 olan elementler ise bir noktaya kadar yalıtkandır. Yalıtkan cisimlerde serbest elektronlar yok denecek kadar azdır. Porselen, Plastik, Neon, Cam, kauçuk, pamuk, yağ ve hava yalıtkan maddelere örnek olarak verilebilir.</a:t>
            </a:r>
          </a:p>
        </p:txBody>
      </p:sp>
      <p:sp>
        <p:nvSpPr>
          <p:cNvPr id="31765" name="Rectangle 7"/>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31766" name="Rectangle 8"/>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1767" name="Rectangle 9"/>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1768" name="Rectangle 10"/>
          <p:cNvSpPr>
            <a:spLocks noChangeArrowheads="1"/>
          </p:cNvSpPr>
          <p:nvPr/>
        </p:nvSpPr>
        <p:spPr bwMode="auto">
          <a:xfrm>
            <a:off x="0" y="54451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176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1770" name="Rectangle 13"/>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1771" name="Rectangle 14"/>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1772" name="Rectangle 18"/>
          <p:cNvSpPr>
            <a:spLocks noChangeArrowheads="1"/>
          </p:cNvSpPr>
          <p:nvPr/>
        </p:nvSpPr>
        <p:spPr bwMode="auto">
          <a:xfrm>
            <a:off x="0" y="1397000"/>
            <a:ext cx="9144000" cy="0"/>
          </a:xfrm>
          <a:prstGeom prst="rect">
            <a:avLst/>
          </a:prstGeom>
          <a:noFill/>
          <a:ln w="9525">
            <a:noFill/>
            <a:miter lim="800000"/>
            <a:headEnd/>
            <a:tailEnd/>
          </a:ln>
        </p:spPr>
        <p:txBody>
          <a:bodyPr wrap="none" anchor="ctr">
            <a:spAutoFit/>
          </a:bodyPr>
          <a:lstStyle/>
          <a:p>
            <a:endParaRPr lang="tr-TR"/>
          </a:p>
        </p:txBody>
      </p:sp>
      <p:sp>
        <p:nvSpPr>
          <p:cNvPr id="31773" name="Rectangle 19"/>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1774" name="Rectangle 20"/>
          <p:cNvSpPr>
            <a:spLocks noChangeArrowheads="1"/>
          </p:cNvSpPr>
          <p:nvPr/>
        </p:nvSpPr>
        <p:spPr bwMode="auto">
          <a:xfrm>
            <a:off x="0" y="4076700"/>
            <a:ext cx="20129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1775" name="Rectangle 15"/>
          <p:cNvSpPr>
            <a:spLocks noChangeArrowheads="1"/>
          </p:cNvSpPr>
          <p:nvPr/>
        </p:nvSpPr>
        <p:spPr bwMode="auto">
          <a:xfrm>
            <a:off x="0" y="2571750"/>
            <a:ext cx="9144000" cy="0"/>
          </a:xfrm>
          <a:prstGeom prst="rect">
            <a:avLst/>
          </a:prstGeom>
          <a:noFill/>
          <a:ln w="9525">
            <a:noFill/>
            <a:miter lim="800000"/>
            <a:headEnd/>
            <a:tailEnd/>
          </a:ln>
        </p:spPr>
        <p:txBody>
          <a:bodyPr wrap="none" anchor="ctr">
            <a:spAutoFit/>
          </a:bodyPr>
          <a:lstStyle/>
          <a:p>
            <a:endParaRPr lang="tr-TR"/>
          </a:p>
        </p:txBody>
      </p:sp>
      <p:sp>
        <p:nvSpPr>
          <p:cNvPr id="31776"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graphicFrame>
        <p:nvGraphicFramePr>
          <p:cNvPr id="31761" name="Object 17"/>
          <p:cNvGraphicFramePr>
            <a:graphicFrameLocks noChangeAspect="1"/>
          </p:cNvGraphicFramePr>
          <p:nvPr>
            <p:extLst>
              <p:ext uri="{D42A27DB-BD31-4B8C-83A1-F6EECF244321}">
                <p14:modId xmlns:p14="http://schemas.microsoft.com/office/powerpoint/2010/main" val="4131976578"/>
              </p:ext>
            </p:extLst>
          </p:nvPr>
        </p:nvGraphicFramePr>
        <p:xfrm>
          <a:off x="3276599" y="4019911"/>
          <a:ext cx="2376488" cy="2174875"/>
        </p:xfrm>
        <a:graphic>
          <a:graphicData uri="http://schemas.openxmlformats.org/presentationml/2006/ole">
            <mc:AlternateContent xmlns:mc="http://schemas.openxmlformats.org/markup-compatibility/2006">
              <mc:Choice xmlns:v="urn:schemas-microsoft-com:vml" Requires="v">
                <p:oleObj spid="_x0000_s31768" name="Visio" r:id="rId3" imgW="2173680" imgH="1943640" progId="Visio.Drawing.11">
                  <p:embed/>
                </p:oleObj>
              </mc:Choice>
              <mc:Fallback>
                <p:oleObj name="Visio" r:id="rId3" imgW="2173680" imgH="1943640" progId="Visio.Drawing.11">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599" y="4019911"/>
                        <a:ext cx="2376488" cy="2174875"/>
                      </a:xfrm>
                      <a:prstGeom prst="rect">
                        <a:avLst/>
                      </a:prstGeom>
                      <a:solidFill>
                        <a:schemeClr val="bg1"/>
                      </a:solidFill>
                    </p:spPr>
                  </p:pic>
                </p:oleObj>
              </mc:Fallback>
            </mc:AlternateContent>
          </a:graphicData>
        </a:graphic>
      </p:graphicFrame>
      <p:sp>
        <p:nvSpPr>
          <p:cNvPr id="31777" name="Rectangle 19"/>
          <p:cNvSpPr>
            <a:spLocks noChangeArrowheads="1"/>
          </p:cNvSpPr>
          <p:nvPr/>
        </p:nvSpPr>
        <p:spPr bwMode="auto">
          <a:xfrm>
            <a:off x="2700337" y="6217444"/>
            <a:ext cx="3529013" cy="366712"/>
          </a:xfrm>
          <a:prstGeom prst="rect">
            <a:avLst/>
          </a:prstGeom>
          <a:noFill/>
          <a:ln w="9525">
            <a:noFill/>
            <a:miter lim="800000"/>
            <a:headEnd/>
            <a:tailEnd/>
          </a:ln>
        </p:spPr>
        <p:txBody>
          <a:bodyPr wrap="none" anchor="ctr">
            <a:spAutoFit/>
          </a:bodyPr>
          <a:lstStyle/>
          <a:p>
            <a:r>
              <a:rPr lang="tr-TR" dirty="0">
                <a:latin typeface="Calibri" pitchFamily="34" charset="0"/>
              </a:rPr>
              <a:t>Neon elementinin elektron dağılımı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8" name="1 Başlık"/>
          <p:cNvSpPr>
            <a:spLocks noGrp="1"/>
          </p:cNvSpPr>
          <p:nvPr>
            <p:ph type="title" idx="4294967295"/>
          </p:nvPr>
        </p:nvSpPr>
        <p:spPr>
          <a:xfrm>
            <a:off x="914400" y="260350"/>
            <a:ext cx="8229600" cy="777875"/>
          </a:xfrm>
        </p:spPr>
        <p:txBody>
          <a:bodyPr/>
          <a:lstStyle/>
          <a:p>
            <a:pPr algn="l" eaLnBrk="1" hangingPunct="1"/>
            <a:r>
              <a:rPr lang="tr-TR" sz="3000" b="1"/>
              <a:t>      1. ATOM</a:t>
            </a:r>
            <a:r>
              <a:rPr lang="tr-TR"/>
              <a:t> </a:t>
            </a:r>
          </a:p>
        </p:txBody>
      </p:sp>
      <p:sp>
        <p:nvSpPr>
          <p:cNvPr id="32789" name="2 İçerik Yer Tutucusu"/>
          <p:cNvSpPr>
            <a:spLocks noGrp="1"/>
          </p:cNvSpPr>
          <p:nvPr>
            <p:ph idx="4294967295"/>
          </p:nvPr>
        </p:nvSpPr>
        <p:spPr>
          <a:xfrm>
            <a:off x="755576" y="1038225"/>
            <a:ext cx="8075612" cy="5029200"/>
          </a:xfrm>
        </p:spPr>
        <p:txBody>
          <a:bodyPr/>
          <a:lstStyle/>
          <a:p>
            <a:pPr>
              <a:buFont typeface="Arial" charset="0"/>
              <a:buNone/>
            </a:pPr>
            <a:r>
              <a:rPr lang="tr-TR" sz="2200" b="1" dirty="0"/>
              <a:t>	Yarı İletken</a:t>
            </a:r>
            <a:endParaRPr lang="tr-TR" sz="2200" dirty="0"/>
          </a:p>
          <a:p>
            <a:pPr>
              <a:buFont typeface="Arial" charset="0"/>
              <a:buNone/>
            </a:pPr>
            <a:r>
              <a:rPr lang="tr-TR" sz="2200" dirty="0"/>
              <a:t>	Atomların dış yörüngelerindeki elektron sayısı 4 olan elementlere </a:t>
            </a:r>
            <a:r>
              <a:rPr lang="tr-TR" sz="2200" b="1" dirty="0"/>
              <a:t>yarı iletken </a:t>
            </a:r>
            <a:r>
              <a:rPr lang="tr-TR" sz="2200" dirty="0"/>
              <a:t>denir. Silisyum, germanyum gibi maddeler örnek olarak verilebilir.</a:t>
            </a:r>
          </a:p>
        </p:txBody>
      </p:sp>
      <p:sp>
        <p:nvSpPr>
          <p:cNvPr id="32791" name="Rectangle 7"/>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32792" name="Rectangle 8"/>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2793" name="Rectangle 9"/>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2794" name="Rectangle 10"/>
          <p:cNvSpPr>
            <a:spLocks noChangeArrowheads="1"/>
          </p:cNvSpPr>
          <p:nvPr/>
        </p:nvSpPr>
        <p:spPr bwMode="auto">
          <a:xfrm>
            <a:off x="0" y="54451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279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2796" name="Rectangle 13"/>
          <p:cNvSpPr>
            <a:spLocks noChangeArrowheads="1"/>
          </p:cNvSpPr>
          <p:nvPr/>
        </p:nvSpPr>
        <p:spPr bwMode="auto">
          <a:xfrm>
            <a:off x="0" y="1085850"/>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2797" name="Rectangle 14"/>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32798" name="Rectangle 18"/>
          <p:cNvSpPr>
            <a:spLocks noChangeArrowheads="1"/>
          </p:cNvSpPr>
          <p:nvPr/>
        </p:nvSpPr>
        <p:spPr bwMode="auto">
          <a:xfrm>
            <a:off x="0" y="1397000"/>
            <a:ext cx="9144000" cy="0"/>
          </a:xfrm>
          <a:prstGeom prst="rect">
            <a:avLst/>
          </a:prstGeom>
          <a:noFill/>
          <a:ln w="9525">
            <a:noFill/>
            <a:miter lim="800000"/>
            <a:headEnd/>
            <a:tailEnd/>
          </a:ln>
        </p:spPr>
        <p:txBody>
          <a:bodyPr wrap="none" anchor="ctr">
            <a:spAutoFit/>
          </a:bodyPr>
          <a:lstStyle/>
          <a:p>
            <a:endParaRPr lang="tr-TR"/>
          </a:p>
        </p:txBody>
      </p:sp>
      <p:sp>
        <p:nvSpPr>
          <p:cNvPr id="32799" name="Rectangle 19"/>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2800" name="Rectangle 20"/>
          <p:cNvSpPr>
            <a:spLocks noChangeArrowheads="1"/>
          </p:cNvSpPr>
          <p:nvPr/>
        </p:nvSpPr>
        <p:spPr bwMode="auto">
          <a:xfrm>
            <a:off x="0" y="4076700"/>
            <a:ext cx="201295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32801" name="Rectangle 15"/>
          <p:cNvSpPr>
            <a:spLocks noChangeArrowheads="1"/>
          </p:cNvSpPr>
          <p:nvPr/>
        </p:nvSpPr>
        <p:spPr bwMode="auto">
          <a:xfrm>
            <a:off x="0" y="2571750"/>
            <a:ext cx="9144000" cy="0"/>
          </a:xfrm>
          <a:prstGeom prst="rect">
            <a:avLst/>
          </a:prstGeom>
          <a:noFill/>
          <a:ln w="9525">
            <a:noFill/>
            <a:miter lim="800000"/>
            <a:headEnd/>
            <a:tailEnd/>
          </a:ln>
        </p:spPr>
        <p:txBody>
          <a:bodyPr wrap="none" anchor="ctr">
            <a:spAutoFit/>
          </a:bodyPr>
          <a:lstStyle/>
          <a:p>
            <a:endParaRPr lang="tr-TR"/>
          </a:p>
        </p:txBody>
      </p:sp>
      <p:sp>
        <p:nvSpPr>
          <p:cNvPr id="32802"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2803" name="Rectangle 20"/>
          <p:cNvSpPr>
            <a:spLocks noChangeArrowheads="1"/>
          </p:cNvSpPr>
          <p:nvPr/>
        </p:nvSpPr>
        <p:spPr bwMode="auto">
          <a:xfrm>
            <a:off x="0" y="2490788"/>
            <a:ext cx="9144000" cy="0"/>
          </a:xfrm>
          <a:prstGeom prst="rect">
            <a:avLst/>
          </a:prstGeom>
          <a:noFill/>
          <a:ln w="9525">
            <a:noFill/>
            <a:miter lim="800000"/>
            <a:headEnd/>
            <a:tailEnd/>
          </a:ln>
        </p:spPr>
        <p:txBody>
          <a:bodyPr wrap="none" anchor="ctr">
            <a:spAutoFit/>
          </a:bodyPr>
          <a:lstStyle/>
          <a:p>
            <a:endParaRPr lang="tr-TR"/>
          </a:p>
        </p:txBody>
      </p:sp>
      <p:sp>
        <p:nvSpPr>
          <p:cNvPr id="32804" name="Rectangle 21"/>
          <p:cNvSpPr>
            <a:spLocks noChangeArrowheads="1"/>
          </p:cNvSpPr>
          <p:nvPr/>
        </p:nvSpPr>
        <p:spPr bwMode="auto">
          <a:xfrm>
            <a:off x="3563888" y="5442347"/>
            <a:ext cx="1689100" cy="366712"/>
          </a:xfrm>
          <a:prstGeom prst="rect">
            <a:avLst/>
          </a:prstGeom>
          <a:noFill/>
          <a:ln w="9525">
            <a:noFill/>
            <a:miter lim="800000"/>
            <a:headEnd/>
            <a:tailEnd/>
          </a:ln>
        </p:spPr>
        <p:txBody>
          <a:bodyPr wrap="none" anchor="ctr">
            <a:spAutoFit/>
          </a:bodyPr>
          <a:lstStyle/>
          <a:p>
            <a:r>
              <a:rPr lang="tr-TR" dirty="0">
                <a:latin typeface="Calibri" pitchFamily="34" charset="0"/>
              </a:rPr>
              <a:t>Silisyum Atomu</a:t>
            </a:r>
            <a:r>
              <a:rPr lang="tr-TR" dirty="0"/>
              <a:t> </a:t>
            </a:r>
          </a:p>
        </p:txBody>
      </p:sp>
      <p:pic>
        <p:nvPicPr>
          <p:cNvPr id="2" name="Resim 1">
            <a:extLst>
              <a:ext uri="{FF2B5EF4-FFF2-40B4-BE49-F238E27FC236}">
                <a16:creationId xmlns:a16="http://schemas.microsoft.com/office/drawing/2014/main" id="{B214D67A-7EE8-478F-8363-E340B4E2BFA8}"/>
              </a:ext>
            </a:extLst>
          </p:cNvPr>
          <p:cNvPicPr>
            <a:picLocks noChangeAspect="1"/>
          </p:cNvPicPr>
          <p:nvPr/>
        </p:nvPicPr>
        <p:blipFill>
          <a:blip r:embed="rId2"/>
          <a:stretch>
            <a:fillRect/>
          </a:stretch>
        </p:blipFill>
        <p:spPr>
          <a:xfrm>
            <a:off x="2964619" y="2793207"/>
            <a:ext cx="2457450" cy="239077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10046PHOTO" val="/9j/4AAQSkZJRgABAQAAAQABAAD/2wBDAAMCAgMCAgMDAwMEAwMEBQgFBQQEBQoHBwYIDAoMDAsKCwsNDhIQDQ4RDgsLEBYQERMUFRUVDA8XGBYUGBIUFRT/2wBDAQMEBAUEBQkFBQkUDQsNFBQUFBQUFBQUFBQUFBQUFBQUFBQUFBQUFBQUFBQUFBQUFBQUFBQUFBQUFBQUFBQUFBT/wAARCACW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QCuO9J0xTuuRSHGOa6CBDjAzTGOe3404kDHHNRSypEju7BEUbmZmACgDqT2GATk9KABmABJIUKMkk4AHr7D3rwP4q/t0fBb4PXkljrXjGC+1KM/PZaNGbyRDjoxT5FPsWz61+d/7fP7cupfGvxXN4K8B3lxH4K0+cxC4tHZW1eUEZkOOsYIIQdx83cY+dPCn7OnifxYi3N4GskblY2Xc3Xv2FZV6tHDRUq07X6dTopUKtd2pxufplrf/AAV5+D+mrIbXQvFOoOCAirBBGHBHXJlOOeMHnvXJXn/BZvwTHHm1+HeuTNg8S6hCg/RWr4gvf2SNUZFaKWQEEbtyA8cfrVJv2WNSiYiSaUjAGUTPb/GuFZpgX9p/czo/s3FL7P5H394O/wCCwvgHV9VMOu+Cdb0OwYgLd2tzFeMp4+9HiM475Uk+1fYnwk+O/gP456OdR8EeJbPXI0/1tvGxS5gP/TSFsOn1IwexNfhk/wCzJq8ErESt5WcqNhz/APXqrD4M8cfCXVIdd0C9vLS7tmDJdWMrQzoAc9VI49q2hjcLWaUJ6+ZnLBV4K8on9C6kNjmncV8G/sL/APBQ1fi/qFl8PviI8dj4xdRHpurH5ItTYf8ALKQfwT8cEcPg8BuD94hs9ua7NnqcjQ4fWngZpoI4/lTqZNh2ABRSZziigZHQSaUAY7/jSE0AMbqK+Rv+Clvxmuvhf8AZdE0uYwar4umbS1kQ4aO1C7rgj/eUrHkdPMNfXLGvy+/4Km6tNrPx08DeHw4aC00YTiIckPNcOCfrtiXj2oVk7vZa/caxjzSSPFP2WPgJBeWA8VarHvmnYi2Rl4VQfvfU/wAq+rrLwtBZxgJEMAdhUfwx0OPTvCthbxrtSOJQBjHavR9M0FrwgKCR9K/PsVUniq7lLVs/Q8JSp0KK7I4j+yotpHlgd8YqhceG43bIQD8K9JvvDL2znIx+FUW0cnoPxrGNCV7SR389N6o8vvtBRAQUGPpXMap4ct7pXSSIEHgjHWvb5fDRulII5FcrrnhdrRmJHvW3sJwXMc8nTndHwP8AtD/Ds+CtXtNf0rzLZDKpkMLFSjg5VwR0OcHI5BGa/Tb/AIJ4/tZ3P7QfgG60DxNc/aPG/h2NPtFy3Bv7VjtjnP8AtqRsf1O1v4uPlr41+EY9e8I39u6Bi0bFcjODjr/KvPf+CY+r3nhr9rbRtPDZGo2l9YXCg4AXyWlz7/NCvBr67Lq/t6LjLeP5HxWYUFTq3XX8z9pF5p47VEnSpB0r0zxR38VFHtRQAlMY0UjdKAGNX5Yf8FHZYJP2u/DcakRtHotkJnxyWM05H14IFfqe/wDkV+YH/BQLTrZP2v8AwveyxrHBd6JaKs7EFHdJ5VOPcAqD6HFRJ8sJPyf5HVh1epE9Y8AKZ9KtMggbR+eK9h0JEtLcsACxHevOPC9nFZ6VBsBwFH8qwfGH7R/hrwG8sF3cmRoR8/krvIP936459K+MoJRnzM+3k701FnrWq3vmEgjGaxcjdnGRXjuj/tceEvFV1DbxLdQySsFUzRAD8cE4/GvV4tUt5rVJgcKwzmu+8W2r6jj8KsXftAQ8AVla3El1AxIw2MVwXxB+OWifD4v/AGizgqMgKuSw+leZJ+2R4a1o7bS21Jju2sslqVx756H1qrc0XbYylKMZLU6j4g2irptyCA3ymvBv2ArEH9uPQQgBSM6hJhv9m0m59jlhXv8Ad6hb+LNCaeIFopVJyRgjjofQ15p/wT00Dyf2z9XuZIt0Om6XfmSdx8sDMyRrubopO4gZwTz710ZbaMpeh5WZO6TP1nT7tSD65qJTgVIuBXuny44jJopRz1ooAZj/APXSHpSrQRkCgDlPihcala/DvxNNoyNJqsen3DWqp94yBDjHvX5yfGf4bH4ifCTw3rIsHvdQa7tobi5t8q8SyHDSkDodxUZGCpOT6j9QpI9ygf5NfGvj7T38N+KNT0a0QxWNtrMrmOLokcqrLHkehZmHpxXmY68YqUeh9Tk3LVjOi1rvfy2OBtfG2oeDrxPDWrWNxdSlAtjqECkJfJg8k4Kq4CsWGcjaTggjPK6te+INZh1H+zfDujQJbwvNAt9D50123/PMFiFUn5jlsDOBjnj3WwgS7tBE4DKrCQKegYdD9eetZuo6DBkj7OOeTtXg180nOM07XR78sOpJq58y+Eb3xPPYafqGtaVp9hqVxcmFtNa3jiKJjhwyfcGeMEHjJ9K9oX4paJb6XLay2erS3drvinFvpszrFIhKuu8LtJDKwyuQccGtGDwRpcGpJdvbK9yp3RqV4B//AF1L/wAIdaaFoJtbeJAhkeWQxrgM7uzscduWY1rG85uUY2Lp4flsmzwLxV4hn8Ya3ZrpjRR6bdmVRd3SMpygYbdpwVHmDbkkdz05PNeCtc+ItzaahfXmkwWMdjKYorO6s0DTjcQNvzNwFCnPAJJAPevcD4H0lLH7LJBGYPNaaMqoBQsckfmSc/4VtWnh62t7cRpDuyMbvWtIPkunHU4p4Zyad2eS3XjbVNF0KCKHQ5JLy7byoYbWFyomI6MBu2p1O48AA9O6fDP4baj4Wh8d3WqztPayX63Fs5JCO5iJeTb0JBJGSOB0xkivbF0i3toQwiUPjggc1RisDrmpRaI4xDf3Nva+gO+UKw/75LVtRc/hfUcaCU1KWyPsX4D6jfax8HPB15qXmG9l0yFpDIMMflwCfqADXoAH51Vs7WKwtYraBFiggVY441GAqgYA9hwBVsdq+lirJI+FqyU5ylFWTbdvmKPpRR/hRWhkJTWpR1NB5HFADSD+teB/G/QrfT/FB1VrRWOo2ohMxXjcmeM9jgg178RmqGoaZaatbGG9tYbuLIby50Drkex71lVpqrFxZ24TE/VqvtErrZnyTYzGF1OMYwMCtLUr1LWzMgALEcVY8d6P/YXinULVFCIkpKADA2HkfhgisGZfPQb/ALgHIr53ldK8Wfd0qqqxjM5m3mu7i7uL+4ST7NGDtEalmPuB3PsK0B4o02TSojJ5sZc8rcKY2IPQbTyD9adqPjDTdJXyCjFgPuxxs5xx/dB71x2p/EKz8+YNomrO8YBUiwfEhJ/hz+eT2q6cXbQ6E5T+GJntfnWftsdrDdwSW7lN1xC0auf9jP3h7iuh8FanLc2pju1IdTj5qxrbxxaSzpHLp97bPIePPtXUZ+uMD8a6OCRJ4zNEoHGeBiplZSTMnUadpIk1GUecAp4zXU/Bzw7B4i+KOiK8O82bNfMW6BUHH6lRXEgPc3aRJkuzYA7knt+tfaPgjwHpHg6wi+w2EFrevAi3Nwq/PKwAzk+mcnA4ruoU+eXN2PFx2LVGLit2mkdTTx700dadXsHxw6ijt60UANHvRxjimlQ2Qc49iRSnpn+VAARmmNTjjnNNJHPagDyv41eDxqFkms26ZltwEnwOSmeG/AnH0rw2S4SNGQkgng19ZeJIVudCv4WAIkhZMN054z+tfI/inTJ9LvpYpUKPGdrA+vr9O9ePjaeqmup9Fl+JfK6b6fkT2VjD5T+UoG4c47/41m3fhpriUyGVgv8AdU44rPm8Tf2RCS3TFc1f/GS3gJDvjBwR0riimj24Yqx019YxwR5c7yP73JrKe/jt4yqkD2rkJfigmrylYiSPpSJeT3jg4ODzVOKauzmniruyPZPgbo0fif4h6ck+DFbk3TKRkHYAQPpuK19jrz718s/stWZtPEtze3K48+3a2gY/3shj/wCg4r6kUivZw0eWmnbc+ZxlX2lXfYkGKcOtMB9KeD/Kuo4RfaikPWigBuccmgnIJzTTnHXNZOq+ILfTUIB82fsinp9aaTk7ITdjVdwgJJAAHU8CuT8QfEXTtHhZbcnUb3kJbwA4J926Ae9ULq7vb22eed2JcZWEcKB6e5+tYKaWkcgQpunuCQWPULjn8MV0wpRT94xc30E8K+KtU8Y6tO91KPs1sSpji4Qvwce4Axyeaf8AEHwFD4qtTJBiK+QfLIRw3+y3t79qPhNpwtvDs8wjZA95OELjBdQ5w30IHf0rsiATjtTrU4TbhbQ0pTnTaknqfH/inwrc2UstpdwNDKB91h/nI9xXlHiDwYwlOEGCehHFfoB4l8F6d4qsjDdw5ODslQ4dD6g9j7dD3FfPnjj4fnwlqkFpeT20q3ZItCZFWWYDr+6J3Ejrlcj6dK+er4OcHzQ1R9BQxdOtpP3ZfgfPWj+E3hnBCY57CvR/CnhOXV70W1vGcLjz5yMrCP6sey9e/SvSfD3wevb90mvreTTtPADMzrtmkH91VPT6t0HQGvQYvDtnoVikFpAttAgJWNemT1JPc55yeTXRg8DKpLmqbfmc+MxkKK5Yay79jI0u2Hhq0s0sMxNaENG3U5Hc+ua7Lwn8cIr2Q2mt24tZ0ba08AzH9SvUD3Ga5htrjBHB44ri9Q06W38ZW6KhMVxA+WU9wR/Q19U6FOcbNbHy8K01J3d7n1XY6hb6jAs9rPHcQnkPG24H/PpVtSD3r5k0u/vdFumezuZbOYHkxtgH2I7/AI16R4Z+LEse2HXYxtyALuFcY/3l/qPyrz6mFnDWOp1xrxloeqkiiqlpew39vHPbSpPC4yrxtkEetFcZvc5TU9eubq1klYfZbXB2oDhn+p9PYVR020W+tDclt5Oct0xVC/nfWNRa3iBNvHnpyCcV0ek2yR2BtExuUAHHrXfpCOhz/E9SX7GDApcjaByT0FZ1jYG7u7i5PCBTFGMYwK09Sl+RLaM57HHeriW4trVEA7A8VN7K/ctLoZHhy3FlAbDaFEagr7j/ACRWjLCd2FGD04qgbgrqcMilViViJGP90g/lzg1w3xI1bxX4rV9E8IudCsnVhfeIZlIlRcfctk67j/z0OMDpzg0rOTG7HmPxy/bg8KfCvxovgvS2i1rxFGwOolZCsNkM/wCq8wK4M/fBBVQPnIJwPl7xd4K1Xx94suPHHwm8canrHioB7p9F166Ca3ECPnNpPuKTIMkYjICjjPOK725/YZ8FabbXM7yXt3rJZnW/kmJkVueQMgE85wc5PU185/Ffwrr3wM16xjlv7S6ElyDZ3mm3QJlkDYU+UrebDKDxngg8KxrCpCad4u/ke1gVh6lPlb5Zrq9U/J9jrfg7+214q+F+vXGneJ7u91bTkd0utP1UuJreQHLsu4F43ByWXkMMkKGAz9m/Cn9oHwh+0L4a/tbwpfl5YgDe6Xc4S7smPaRM8r2DrlT2PUD55+EHhvT/AI46Rb/EXxPY2d5r+oWx0+a9jCmSeGKQqplCgKsxwFYgAkKpwM4rsfCH7NHhzTPFw8UeHTceGdbif5J7B9gK91ZR8rKw6g8HvXdQp8kE2/keRjZxrVHaKi1o7bXR9ERwEkDsT6c0Q6St1rPnEBhCNvPbjp+tO0+Se18pNTEW48faYAQjfUfwn8x79q1tD2zwNKqtmV2Yk8cZ/wDrCuqU9NDy4waZk+KNCCwx3KDAPDY6H3rOsI1njCMAQeuec/416JdWaXdi8DrkMCOe1eYmZ9N1sw3A2IW2jHABFa05OUbdjKcWma2mavqXgbUQtrK32WU5ET5KN7Y7H3HNFT+JYfN0+CdeYlIz3x70VHs6c9ZLUvnnHS53GjWqadaCZwN7Asc+lS+HpJPP1GdxiIkCNuxz2rL8RakLS1hjBwWjIGOvWtu2jNnp1paZ+cKCwP8AeP8AnFefruzuXYsWcZluA7Dv1rWuD8gwO2KrWkPlDJHarUmGjI9qzk7s1WhhXkyafavIV+cnIHqaoxqYtLYtzIwLN7k1HrcxuL+KDkgHJHarGoHbZOAcADGKeyJe55L8QPE1j4N0LVtc1Jwllp8DXEvOMgD7v1JwPqa+GfiDaWnhP4YeJ9U8X20Wo/FLxoj3Ukd0pY+HrSb95CiAYIunARsZGxNucDCyfV/x617StC0carrLxXFpp863FvpEy5S/uoxmLzR3giYrI4H3mESfxc/DWheFfFf7SfxIvbO2v2Qys99rGuXpBjsYGJZ5pG4G9sMQOBleyISuFWbTtH5nuYGhH2brVdIp/e+iR6f+xZ43lPge40+5AS3vtRmNjIU2edOkERuQD34Kt/30O1fYvhmVEtgDknPOOtfnz8TfGFhZ+PPh34X+FaSf2doF1b2+ivJnffzSSjzbqTgE+cxHJAJQbsAPtH3x4ekEhbYQV8xhwcjg4/mMV20qiqQPMxtNwnzPRy1+89DMSzwoBw2MgitXQ8z2xZgQ6HDZ61l6exM8QA52/Wtq2At4p8DBbt7+tPyPO8y8p+XI6e9cH8RNJLWz3SDDYByB0I712kLkRjJyag1ayTUrCWBgMsvHsa3pvllcymuZHGeEtRHiDQZbZzmRVwc9jRXLeD9QOgfEabSZDsS6iLoCf4h1FFayTuZnpWof6d8R9JsJAPKiiecjscdBXc6XEtzLLPJ8zgnrRRXDU2Xod0fiNBpMA8frS5/dk+1FFYM1OPA87VpHbselT6yxjspT12iiiqluhdD83/2ntVvvF/xRTQrV1iLC2t4vOYhC8uGBbGcKC/Ye/PFR/tF3dt+zx4Hl+Ffh2NxDB5E3iHUWAEmsXk0YkAb0t1ULlP4iEU/Kp8workq/D8z6+j78qFOXw2vY82/ZY0p31jxd8U7spfXXg6NVsbafLebqNyfKilc/88035OOTk8cCvrD9kXxBL4g8AeXO8sr2l9cW5llOWkxJncfc78n3oorbD/F8jzMy1cr90fTNimy+AH8K8Vp6gxgtSc5OR0/Giiu6G58vLYSIHyozuNWnO0cE9qKKszR4R8az/wAIx448I65D986jDA6r1ZZG2n/0L9KKKK9COyJP/9k="/>
  <p:tag name="MMPROD_10046LOGO" val="/9j/4AAQSkZJRgABAQAAAQABAAD/2wBDAAMCAgMCAgMDAwMEAwMEBQgFBQQEBQoHBwYIDAoMDAsKCwsNDhIQDQ4RDgsLEBYQERMUFRUVDA8XGBYUGBIUFRT/2wBDAQMEBAUEBQkFBQkUDQsNFBQUFBQUFBQUFBQUFBQUFBQUFBQUFBQUFBQUFBQUFBQUFBQUFBQUFBQUFBQUFBQUFBT/wAARCACUAJ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qKaZLeNpJGEaKMlmOAK5m+8ZoJRFZR+ZkgGV+B+AoA6onFZtz4h061JD3SFh2T5j+lXp/8Aj3l/3T/KvKRxQB3EnjewUfKk0n0UD+Zpn/Cc2mf9RNj8P8a4qigDuk8aWEg5E0Z/2kz/ACNaNprNjfELBco7HoucH8jXmlaPh7/kOWX/AF0/oaAPSqKz9Zu5LHS7ieLHmRrkZGR1rK0vxhBckJdL9mfpvzlD/hQB0tFNBDDIOQe4p1ABRRRQAUUUUAFFFFABWfqurwaTB5kpyx+5GOrGl1XU4tJtGnkOeyp3Y+led39/NqVy087bnPQDoo9BQBPq2tXOry7pmxGD8sS/dX/E1Tg/10f+8P50ynwf66P/AHh/OgD1Of8A495f90/yrykdK9WuP9RN/un+VeUjpQAUUUUAFaPh7/kOWX/XT+hrOrR8Pf8AIcsv+un9DQB2vib/AJAd5/uf1Fec16N4m/5Ad5/uf1Fec0Aa+i+IrjSXCEma2zzGTyPp/hXc2N7DqFus0Lh42/Mex968vq/pGsS6TcCRMtE3+sj7MP8AGgD0yiobW6jvLdJom3RuMg1NQAUUUUAMpkkixIzuwVFGSScACn15H8fvFjaXocGi27lJr4lpSOohU8j8TgfQGvMx+Mhl+HliJ6qK27vsTKShFyZra5qrates+SIU+WNT6ev1NZtcF4F8c/aRHpupSfvuFhnY/f8ARWPr6HvXe1OW5lh8yoKtRenVdU+zJhNVFdBXKeK/Gy6RcxWFkwe+aRQ7jkRAkf8Aj3t2qDxt44Gjh7GxYNfEYeQciH/7L+VedaNZ3OraxawwI087yqx5565JJ/rXyGd8QuFVYHBO8m7Nrp5I56tez5Ibn2FqchGl3LqcMIWIPodprwnwT40TX4FtboiPUUX6CUDuPf1Fe8X8Jk06ZF+80TKPyNfGksF1o98Y5A9tdQN9CpHQj/GujPc0xOU1KFaKvB6SXR7dej3KrVJU5Ra2PfqK5XwX40TxBELW6Ij1FB9BKPUe/qK6qvrMFj6GOoRr0ZXT/DyfaxvGSmuZBWDpnjZJvH2jaXYMHj+0YnnHIPyn5V/qa5fxz478zzNO0yT5PuzXCnr6qp9PU1n/AAk0+e88faQ0MRaOGXzJGHRRtPWvisx4hdXHU8Dgnf3kpSXqrpf5nNKveahA+hPidfzab4E1a5t32TxxBlbGcHcK828LeKbfxNZ7lxFdRj97Dnp7j1FekfE6wm1PwLq9vbp5kzw/IucZOQcV8rWN7daPfLPA7QXMTY5H5gj+la5znFfKMdSm03SkrNed915jq1ZU5p9D3yisTwt4pt/EtnuXEV1GP3sGenuPUVsySJDE8kjiONBuZ2OAB6mvssPjKOIorEU5Xg9bnTGSkuZbG/4X1sabcGCdwttKfvMcBG9fxrvOCc18meNfGr69I1paM0enKevQyn1Pt6Cve/hF4sfxX4PtppyWu7Y/ZpmP8TKBhvxBH45rxcFn2Hx+MnhKWvKrp9Hbe3oZQrRnNxR3VFFFfUG4zGOteO/FRdO1mK9l1GQRRW+VhmHLIRx8vrk54716prWqRaNpN3fzNtit4mlY4zwBmvkrxV4quPE975j5jtkJ8qHPT3PqTXx3EWaUMDhnRnFSlNWSe3r8jmr1IwjZ9TEPH+NenWl54pX4fNfras+OI7k/63yRwZNvcAkDP49s1J8JfhQ3iR4tW1aIrpSndDAwwbgjuf8AY/n9K9/8hFu4o1RRGIWUADgDK8Yr5PhzJcU6M68pOCmmlbd36vy7GFCjKzle1z4vZy5LElmY5LE5JPrXsXw803TrTS4J7GQXEsxHnTEYbdn7uO2PT8ar/Fv4SHSDNrWiwk2Jy89rGOYj3ZR/d9R2+nTz7wl4hufD2rQyQHfFI6rLET8rjI/UeteTgE+H805cbC99FLsn1Xcyh+5qe+j7An5gk/3T/Kvnz4jabp0+k/a7mQQXkY2wuBlpD/cI7j37V77ezCKymkxkLGzY9cCvjzXtfufEN811cNgDiOMH5Y19B/jX3PFGYUMNhPYyhzyqXST2XmdeImoxs1uUYpngkSWNzHIh3KynBBr0fxVeeJYfBdjc3Vm1pHcjFxOv3gp+5uH8G7n/AOtmt/4Q/CUyPDrmuQ/KMPa2jj8ncfyH4mvY57K31CS8tbmJJYJIkR43GQwO7givAyLIcX9TqSlUcOdWSX5v1MqNGXI9bXPjWNUMiB22ISAzAZwO5x3r6C+HmnWGmy6amnFZLd2DecOTIcHkn+navOvif8Lp/BN19stQ82jSthHPLQE/wN7eh/D6s+D/AIiudP8AF2m2APm2lzNgxk/cbafmH5c15eSVP7FzF4bGU/elZKXVX2t5PuZUf3VTlmj6O8S/8gS7/wBz+or53+KGm6dF5V2riLUZDgxKP9av94+mPXvXu/xC1Q6L4N1S9EYleKLcFJwCcgf1r5QvLy61rUGmmZ7i6mYAADJJPRQP0Ar6ji3H0qdFYNw5pz1Xl5+p04iaUeS2rF0m7u7LUYJbAv8Aa9wWNUGSxP8ADjvnpiu3+JsmvWttYx3tt9jsp0Bfym3KZR95GPbHp+PNejfCj4UJ4bhj1XVI1k1V1zHGeRbg9v8Ae9T26Cu71DQbPxJpV3YX8SzwTO4KnqOeCD2I7GuDLOH8Y8snCdRxcrNR6fP1Ip0J+zabtc+R9KitZ9Rt472VoLVnAkkUZIH+e9fSnw/aDTJksrVVS0kj/dqh4yOQffIzzXhfxB+H954F1MxyAy6dKT9nusfe/wBlvRh+vUVf+G/j1vD2pWdteuWsRKuyQ8mHnn/gP8q8rh7GQyXFzwuNp8spO3N1Xl6PujGhNUpOM1Y+p6KajblBor9p3PUOJ+MNx9n+HOtMOCY1j/76ZR/WvJvhL8KH8USx6rqsbJpSHMULcG4I/wDZP517Z43i0qfw5MNbJGmeZEZucD/WLjdj+HOM+2a2rVYo4I1gCrCFAQIBtC44xjtXyeLyiljsxjWrtOMIr3e7vu/IwlSU580ugy4ubfSLPe+2OFAFVVGPoAK4t/FF42pi7XhF+UQ9tvp9fel8VNenUSLniMf6nb93H+PrWLX1UIqKtE3PTNPv4NXtBJGcqeGQ9VPoa8O+J/wkOkagmtaLCTYmVWuLWMf6o7hllH931Hb6dO78Nm8GoqLTkf8ALUN93b716EQG4PSvJzHLaGY0+WqtVs+qZFSmpqzKOqD/AIlF1/1wb/0E14p8IPhKZzb67rkOIxh7W1cdfSRx6eg/E17yQCMH8qMY6cVnicroYutSrVlfkvZdL6av7hSpqUlJ9ClquqQ6PbGSQ8nhEHVjXG23ii6i1NrqQ70k4eIdNvbHuKr6612dRk+2ffH3QPu7e232rOr3ErGh6S6WfiDTHR0S4tJ0KsjjIIPUEV4qPhfP4L+JuiXVorzaPLd/I/UwEq3yN7eh/rXoPg83v20iD/j2/wCW277v4e9dxXjY7LKGOcZzVpRaafXR3t6ESgpWb6HG/FqN5fh/rCIhd2iCqqjJJLDAA9a5n4RfClfDyJq+rRhtTYZiiPItwf8A2Y9/TpXq7KCBxnnODUF4JxaSfZQvn7fk39M1FXK6GIxkMXV1cVZLonfcXs0587M3X/ECaXGYosPdMOF7KPU/4VhaD4me0maK8cyQyNu8w9UJ7/SsK5MrXEhn3efuO/f1z71HXuGh6Jr2iWXifTJbK8iWe2mXn+jA9iOoNfL3xD8A33gPUWR901g5Jtrojhv9lvRh+vUV9IeDDdm2cSf8eg/1Rbrnvj2qbxjZ6TeeHr1Na8saaIy0zyHAQD+IHsR2x3r5XPMmoZjT9o2ozjtL9GY1KSqLzL+gXButEsJycmSBGJ+qg0Unh6OGPQ9PW3ZntxbxiMyD5iu0YJ98Yor6TDpqlFPsjVbGN8ULI3/gHW4lGT9mZwP935v6V5D8JPiy2gvDo+sTFtNYhYJ3PMB/un/Y/l9On0BeW6XtrLbyDKSoUYeoIwf518i+L/CN14Q1WW0nG+EOyxTY4cA9PY+1fn/Ek8Xga9PMMPtFWl2te9mcldyg1OJ9bXtlb6vZmN8OjDKup6ehBrim8NXi6kLNVyG+YS/w7fX/AOtXm/wm+LL6JJDo+sTFtOYhYLhzzAf7rH+5/L6dPfhIGvYnUgqYWIIPB5WvqMpzahmlD2tPRrddU/8ALzN6dRVFdDdN06HSbQRRfVnPVj6mvHvid8XSb5dC0Oc/61Y7m8Q+4yiH+Z/AVB8W/i75hn0TQ5ztGUubtD19UQ/zP4CvK/DGh3OuavbwWqcK6s7n7qLkcmvkM4z+dWusDgNZN2bX5L9Wc9Ss78lM+vNUb/iU3PY+S3/oJryX4Q/Fz+0RDomty4vMBLe6kP8ArvRGP970Pf69fXL638+xljzgtGy59MivjnVtIutCvWtbpNkicqw6MOzA125/j8XllShiaSvBXUuzvayfmXXnKm1JbH2Hq2kw6xbeXINrDlJB1U1xdr4au59Ra1dfLCcvL2A9R65rm/hH8W/7S8rRdalxecJb3Tn/AF3ojH+96Hv9evq5lW3ubuV3VY1jQlmOAAN2STX1OAzKhmOHVek9Oq6p9mbQmpx5kPt7e30iyKriKGMFmZjj6kmvJJ/iy/iX4iaRpelSNHpK3JEsydbggH8kz+fWuV+K3xWfxRLJpelStHpKnEko4NyR/wCye3frWT8IdGudS8babcxpi3tpd0kh6fdOAPevisdn9TF46ngsDrHmXM11s1dLyOadZzmoQPePipcy2fgHVp4JXgmjjV0kjOGUhlwQawvhV8Vo/F8C6fqLLDrEa/RZwP4l9/UfiOOnTfEbS21nwXqlpG6pJLDhWbpnIPP5V8oyR3eiajg+ZaXtu+QynDIw6EH+tb55mOKynHU8RFN0nGzXRtP8HYqtUlSkmtj638QeHl1NDNCAl0o69nHof8aw9A8NyX85kukaO3jbBU8FyO30rL+FPxUi8Wwrp+oMsWrxr9FnUfxL7+o/Hp07i41W20TT7q8vJlgtoXdnkc4AGa+xwmYUMXh1iacvd/Lvc6IzjKPMifUNRtNE0+W6upEtrWBNzO3Cqo/z0r5o+I3xEu/iDqiWtvvh0tZAsFv0MjE4Dv788Dt9aj+JHxLuvHV/5UW6DSYmzDAeC5/vv7+g7VY+E3gebxD4isbuYGOwt5RLkj/WlTnA9sgZNfm2Y5vXznFLA4FPkvq+/dvskcU6jqS5IbH0zY2iwWNvB1WONVH4DFFWQNoAFFfq8IKMUj0BN351ynifwBY+KhOt1IyxzAZVVGQwH3gexrq/vH2oqalONaDpzV09Gn1E0mrM8Ruv2edOslDz+IpIEzgNJEgyfTJNdMPANzpfhRtIl8WSwWh/dpNJEiukZ6xhi3Q4+uMiq3x80+51LwxYxWtrLdyLeoxSKMuQNj8kAdKytT0LWtJ1631fxNZHxTYYUKlojEWT+og6OPfrXxDw2GwOInSo0GlZJyTdrPe9n09DnUYxk0o/mRr+zfZyIrJrszKRkEQqQR+ddZ4a+G2maNZi1sb3eYnHnMApYv8A7WDwfaneNfFt9aaVbQ+H7Ke91PUFCW5ELBIAeN75GFx6HHv0riNP0LxH8Obm21ix028uo2UDVommWVrlicmRVUk7hk/5JrWFPB5ZiFLDUG1b3pK7sn2/NjShCXuxPar27gt4T9omSBG43SMFH615/rPw60TxfZG1/tVJZk5jkiKF0P4Hp7VmfG2GXxH4U0aWwtLi5WS7WTYIGLKCjfeXGR75rI8U+C7/AE/V9NubyxjbSopA5u/D1n5VyjcYDgEnb9M1147Gyqynh3R56aSu+jT6+VipN6xtdFv/AIZtthgjXLgH/riv+NdHqfgG88S+H00qTxTLLFCRFPJHEu+Xb0WQhu2eR34zU3jvxXqcOnWun+HLSe71XUVxFcCJhHbof42YjAPXAPTv78dp2ka78L7+11O00u+n0+VVj1KAyrM8shPMyqpJzk/071wSoYHB1PY0KMnFpKTTdknttvbr2I5YwdlHTruLc/s9aZYbWufEMkKE4zJGi59gSa7vwx4S0jSjbLpl9FLFb8iOMq2fckHr71y3xstptc0zw7PZ209xF9sErFbdnKLt6suM/gfpWJfaVcReKNE1DR7OXVriCXDwQ6c9hGq/3mkwAfocilS9hleJlHC0FZWV7ttp72vd6AuWEmoxPWPFerWdhYrb3Pns90wiRLWIyyZPfaOccda4Px/8O9GvH09by5uop5pPKjvIbfcqe0h6AfX3qf4oaXejxj4V1mOxnurGzcm4e3jMjRjIOdo5xVX4r6gPHWg2mlaJZ3t9dtcpIc2ckaIoDAlmdQB1Fd+Or+3p1qNaCdrcqe70T06ly95NNf8ABKY+AdnpLwXR8TTWcqOGim8tUIbqMHPWt/xn8PH8SWlrHqnig29tEMlRAkaSSHq7Zbk+3aq3xv0u8vfDGjw2tpJdTR3kZKxRl8YRuTjtms7UtD1nR/EVvq3iexPiiyIAQ2qMy2T+og/iHv1/GvN9hh8M54WGHfJpd3dters76EcsY3io6adwsv2ctPE0Usmszzw5DFBGoDj0yDXpWg+F7fQCfJfK7BGi7QoQeg/StKyuIru2imiJMbrlcqVOPoeR9KtZzX1WAy3CYFN4aCjfd73+bNY04w+FD6KKK9g0CiiigBmK5rXdbms/E+gaZC2xb0zvI+AcrGgO3npncOR6V0rcfSuS8fyaTYWNvqeqW13Ito5KXNjuEkGRgnKkEKeh7etebi3JUm4u1mm23ZWT1B6K5nN4+k02w8VXNxAboaPc7FAIQyIQrADjjG7GT1q1YfEay1PWdO06CB/PukmM0cvyS2zRhTtdCM87uD09M1xI+JHw+XSbzTvs969tektcb0dnmbjlnLbieB3qzJ8WvAsurwaoba5F/AhiS4EBDbSMEHnkfWvmP7UhFr/aI20ur36u+voYe0X8yOgsPH9xB4en1W6tmureDUpba4dSFMEKyFfMwB8wXjPfHNaTeOFkbXJLa1NzY6VAXa6EoCyyhSxjXjsMZbPU4xXG2Pxb8Dadp9xYwwXX2a4eSSWJ7dmDmQkvnJ75PFR2fxV8BaZoJ0a3guodNaN4mgEDcq2d2TnOTk85qo5pRsksRHbXVXvr5bAqq/mR2/hXxhceJUWf7FBDb+UJGKzuzrkZUYMag9+QTWR4Z+K7eIr7Tbcaai/bQ7FYbgySQKufmkUooCkjGQT1Fc7pfxV8EaMI/s0uqpHGnlpFI0roq4wAFZiOB0qG2+I/w+tIdOS3gvYl08k27pG4ePJJI3bskHJyDkGs1mitG2IjdfFqtdVtp2uL2m3vI7u18cSzeI5NMuLGKzRJjCjXc5SWcAffjXZtYH0DZ9qNH8RahqM/iFLeCK5ksb3yI45n8pdmxSfmCn17iuHm+KHgS81CO7uP7SunimFxGs3mPHHIOjKhbAI7ccVd0/4zeCNLub2W1S7R72Xzpz5LHc+AM8njgDpWkczoOXvYiNrvZq9mtOnRjVSPWSOt8M+L7/X7aa8bS4be0ieaJmF0XfdGSDhdgGCR1zUHg3x3ceLVt5Y7CC2hkQyNm4dnUdOnlhTzjo1c1pvxi8E6RZS2drFeRQSO8jL5DHLOSWOSe5Jqlo3xN8DaB5C2TatHFCpCRb5WjA9NhbHf0pf2pRUqd8TFpLXVavTbQSqLT3kdvoPjiXWdTezuLCPTnDOBDcTkXBCnhvLKAEHrlWNXfA+uTeILC+lnO4w309uuQB8qPgdK88h+J/gaLUob5hqVxcwszQG58yURFhg7AzEDI4r0rwjbWUGkiews5rKG6ke5MVwCH3OckkEkjPXFejgMS8VU92qp2ve3Z2tfp3LhLme9zoaKKK+nNQooooAKKKKACopI1mVlZQysMEEZBFS0VLSlowPEvH/wJW5MuoeHdsMhyz2LnCMf9g/w/Q8fSvE76xutMuXtry3ltbiM4aKVdrCvtYn1rG8Q+EtJ8UW3k6jZRXSgfKzDDL/usOR+Ffnub8JUcW3Wwr5Jvp0f+Rx1MOpax0Pjuum8DanaaXfyz3t+LSBQGEHkeYbhh0QttbanrjqK9F8Qfs6Fi0mi6jtBORFdjIH0Zf6iuB1b4T+KtHYh9JluEH8dqRKD+A5/SvzqeS5jltVTlSbt1Wq/A4/ZVKbvYr6Nqdja61q80ssEDzRSC1uooCYYJGYEMEIyBjKjjI9KtSa5or+MNJvLiFbqzggjjvJFiwJ5gpBl2cZGSvUDO3pzXN3Oj6hZMVuLC6gI6iSBlx+YqsInJwEYn02mvOVfEQSg6ezvqnve5nzNaWOh8T6rbX2nafELlNQ1GGSVpryOHywyEjYnIBOME9OM4FSeIPFAutEstOim+1uQJ7q7khVGMnaJOAQq+v8AEfasez8P6pfsFtdMvLgn/nnbuf6V02j/AAb8Vauy508WUbdZLqQJj/gIyf0rqp08fipS9lSb5kk7J7Ky38ylzy2W5xVX9E8P6j4lvVtdOtJLqY9Qg+Vfdm6AfWvavDf7PFjbskutXr3zg5MEA8uP6E/eP6V6ppGh2WhWi21hbRWsC9EiQKPqfU+9fSZdwdiKzU8W+SPZav8A4BvDCt/Hoee/D34LWfhl4tQ1Urf6mPmVcZihP+yD1PufwAr1IDAxRtyKOgHev1nBYChgKSpUI2X4vzbPQhCMFaI+iiivTLCiiigAooooAKKKKACiiigApCoNFFADNi/3R+VJ5af3R+VFFc3JHsAoVR/CPyp+0DtRRWkElsAtFFFagFFFFABRRRQAUUUUAf/Z"/>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BED202&quot;/&gt;&lt;property id=&quot;20148&quot; value=&quot;5&quot;/&gt;&lt;property id=&quot;20184&quot; value=&quot;7&quot;/&gt;&lt;property id=&quot;20224&quot; value=&quot;C:\Documents and Settings\User\Desktop\Şablon\deneme adobe&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BED202&amp;#x0D;&amp;#x0A;Beden Eğitimi&amp;quot;&quot;/&gt;&lt;property id=&quot;20303&quot; value=&quot;Baha ŞEN&quot;/&gt;&lt;property id=&quot;20307&quot; value=&quot;256&quot;/&gt;&lt;property id=&quot;20309&quot; value=&quot;10046&quot;/&gt;&lt;/object&gt;&lt;object type=&quot;3&quot; unique_id=&quot;10026&quot;&gt;&lt;property id=&quot;20148&quot; value=&quot;5&quot;/&gt;&lt;property id=&quot;20300&quot; value=&quot;Slide 2 - &amp;quot;ANA BAŞLIK (Calibri 30 punto Kalın)&amp;quot;&quot;/&gt;&lt;property id=&quot;20303&quot; value=&quot;Baha ŞEN&quot;/&gt;&lt;property id=&quot;20307&quot; value=&quot;257&quot;/&gt;&lt;property id=&quot;20309&quot; value=&quot;10046&quot;/&gt;&lt;/object&gt;&lt;object type=&quot;3&quot; unique_id=&quot;10103&quot;&gt;&lt;property id=&quot;20148&quot; value=&quot;5&quot;/&gt;&lt;property id=&quot;20300&quot; value=&quot;Slide 3 - &amp;quot;ANA BAŞLIK (Calibri 30 punto Kalın)&amp;quot;&quot;/&gt;&lt;property id=&quot;20307&quot; value=&quot;258&quot;/&gt;&lt;/object&gt;&lt;/object&gt;&lt;object type=&quot;10&quot; unique_id=&quot;10043&quot;&gt;&lt;object type=&quot;11&quot; unique_id=&quot;10044&quot;&gt;&lt;/object&gt;&lt;/object&gt;&lt;object type=&quot;4&quot; unique_id=&quot;10045&quot;&gt;&lt;object type=&quot;5&quot; unique_id=&quot;10046&quot;&gt;&lt;property id=&quot;20149&quot; value=&quot;Baha ŞEN&quot;/&gt;&lt;property id=&quot;20150&quot; value=&quot;Yrd. Doç.&quot;/&gt;&lt;property id=&quot;20151&quot; value=&quot;bsen.jpg&quot;/&gt;&lt;property id=&quot;20153&quot; value=&quot;a@a.com&quot;/&gt;&lt;property id=&quot;20155&quot; value=&quot;deneme bio 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amp;#x0D;&amp;#x0A;&quot;/&gt;&lt;property id=&quot;20159&quot; value=&quot;logo06.jpg&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Devre</Template>
  <TotalTime>310</TotalTime>
  <Words>557</Words>
  <Application>Microsoft Office PowerPoint</Application>
  <PresentationFormat>Ekran Gösterisi (4:3)</PresentationFormat>
  <Paragraphs>357</Paragraphs>
  <Slides>33</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3</vt:i4>
      </vt:variant>
      <vt:variant>
        <vt:lpstr>Slayt Başlıkları</vt:lpstr>
      </vt:variant>
      <vt:variant>
        <vt:i4>33</vt:i4>
      </vt:variant>
    </vt:vector>
  </HeadingPairs>
  <TitlesOfParts>
    <vt:vector size="41" baseType="lpstr">
      <vt:lpstr>Arial</vt:lpstr>
      <vt:lpstr>Arial Narrow</vt:lpstr>
      <vt:lpstr>Calibri</vt:lpstr>
      <vt:lpstr>Tw Cen MT</vt:lpstr>
      <vt:lpstr>Devre</vt:lpstr>
      <vt:lpstr>Visio</vt:lpstr>
      <vt:lpstr>Bit Eşlem Resmi</vt:lpstr>
      <vt:lpstr>Denklem</vt:lpstr>
      <vt:lpstr>TEMEL ELEKTRİK-ELEKTRONİK </vt:lpstr>
      <vt:lpstr>BÖLÜM 2</vt:lpstr>
      <vt:lpstr>PowerPoint Sunusu</vt:lpstr>
      <vt:lpstr>  1. ATOM</vt:lpstr>
      <vt:lpstr>1. ATOM </vt:lpstr>
      <vt:lpstr>1. ATOM</vt:lpstr>
      <vt:lpstr>      1. ATOM </vt:lpstr>
      <vt:lpstr>      1. ATOM </vt:lpstr>
      <vt:lpstr>      1. ATOM </vt:lpstr>
      <vt:lpstr>      2. AKIM</vt:lpstr>
      <vt:lpstr>      2. AKIM</vt:lpstr>
      <vt:lpstr>      3. ELEKTRİK YÜKÜ </vt:lpstr>
      <vt:lpstr>      3. ELEKTRİK YÜKÜ </vt:lpstr>
      <vt:lpstr>      3. ELEKTRİK YÜKÜ </vt:lpstr>
      <vt:lpstr>      3. ELEKTRİK YÜKÜ </vt:lpstr>
      <vt:lpstr>      3. ELEKTRİK YÜKÜ </vt:lpstr>
      <vt:lpstr>      4. GERİLİM </vt:lpstr>
      <vt:lpstr>      4. GERİLİM </vt:lpstr>
      <vt:lpstr> 3. GERİLİM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ÖZET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BED202 Beden Eğitimi</dc:title>
  <dc:creator>DMO </dc:creator>
  <cp:lastModifiedBy>Sema ERSÖZ</cp:lastModifiedBy>
  <cp:revision>46</cp:revision>
  <dcterms:created xsi:type="dcterms:W3CDTF">2010-07-02T13:32:24Z</dcterms:created>
  <dcterms:modified xsi:type="dcterms:W3CDTF">2019-09-17T18:27:15Z</dcterms:modified>
</cp:coreProperties>
</file>