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5" r:id="rId5"/>
    <p:sldId id="264" r:id="rId6"/>
    <p:sldId id="263" r:id="rId7"/>
    <p:sldId id="262" r:id="rId8"/>
    <p:sldId id="261" r:id="rId9"/>
    <p:sldId id="260" r:id="rId10"/>
    <p:sldId id="259" r:id="rId11"/>
    <p:sldId id="258" r:id="rId12"/>
    <p:sldId id="267" r:id="rId13"/>
    <p:sldId id="269" r:id="rId14"/>
    <p:sldId id="268" r:id="rId15"/>
    <p:sldId id="270" r:id="rId16"/>
    <p:sldId id="271" r:id="rId17"/>
    <p:sldId id="272" r:id="rId18"/>
    <p:sldId id="273" r:id="rId19"/>
    <p:sldId id="274" r:id="rId20"/>
    <p:sldId id="275" r:id="rId21"/>
    <p:sldId id="276" r:id="rId22"/>
    <p:sldId id="277" r:id="rId23"/>
    <p:sldId id="278" r:id="rId24"/>
    <p:sldId id="287" r:id="rId25"/>
    <p:sldId id="279" r:id="rId26"/>
    <p:sldId id="288" r:id="rId27"/>
    <p:sldId id="289" r:id="rId28"/>
    <p:sldId id="280" r:id="rId29"/>
    <p:sldId id="281" r:id="rId30"/>
    <p:sldId id="282" r:id="rId31"/>
    <p:sldId id="290" r:id="rId32"/>
    <p:sldId id="283" r:id="rId33"/>
    <p:sldId id="285" r:id="rId34"/>
    <p:sldId id="284" r:id="rId35"/>
    <p:sldId id="286" r:id="rId36"/>
    <p:sldId id="291" r:id="rId3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FE329047-BFFA-4771-9F2D-FB57D35142BC}" type="datetimeFigureOut">
              <a:rPr lang="tr-TR" smtClean="0"/>
              <a:t>26.11.2019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E7494C9-BDC9-4BBF-BF41-D011D6DB68E7}" type="slidenum">
              <a:rPr lang="tr-TR" smtClean="0"/>
              <a:t>‹#›</a:t>
            </a:fld>
            <a:endParaRPr lang="tr-TR"/>
          </a:p>
        </p:txBody>
      </p:sp>
    </p:spTree>
    <p:extLst>
      <p:ext uri="{BB962C8B-B14F-4D97-AF65-F5344CB8AC3E}">
        <p14:creationId xmlns:p14="http://schemas.microsoft.com/office/powerpoint/2010/main" val="2307416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E329047-BFFA-4771-9F2D-FB57D35142BC}" type="datetimeFigureOut">
              <a:rPr lang="tr-TR" smtClean="0"/>
              <a:t>26.11.2019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E7494C9-BDC9-4BBF-BF41-D011D6DB68E7}" type="slidenum">
              <a:rPr lang="tr-TR" smtClean="0"/>
              <a:t>‹#›</a:t>
            </a:fld>
            <a:endParaRPr lang="tr-TR"/>
          </a:p>
        </p:txBody>
      </p:sp>
    </p:spTree>
    <p:extLst>
      <p:ext uri="{BB962C8B-B14F-4D97-AF65-F5344CB8AC3E}">
        <p14:creationId xmlns:p14="http://schemas.microsoft.com/office/powerpoint/2010/main" val="370904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E329047-BFFA-4771-9F2D-FB57D35142BC}" type="datetimeFigureOut">
              <a:rPr lang="tr-TR" smtClean="0"/>
              <a:t>26.11.2019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E7494C9-BDC9-4BBF-BF41-D011D6DB68E7}" type="slidenum">
              <a:rPr lang="tr-TR" smtClean="0"/>
              <a:t>‹#›</a:t>
            </a:fld>
            <a:endParaRPr lang="tr-TR"/>
          </a:p>
        </p:txBody>
      </p:sp>
    </p:spTree>
    <p:extLst>
      <p:ext uri="{BB962C8B-B14F-4D97-AF65-F5344CB8AC3E}">
        <p14:creationId xmlns:p14="http://schemas.microsoft.com/office/powerpoint/2010/main" val="1955646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E329047-BFFA-4771-9F2D-FB57D35142BC}" type="datetimeFigureOut">
              <a:rPr lang="tr-TR" smtClean="0"/>
              <a:t>26.11.2019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E7494C9-BDC9-4BBF-BF41-D011D6DB68E7}" type="slidenum">
              <a:rPr lang="tr-TR" smtClean="0"/>
              <a:t>‹#›</a:t>
            </a:fld>
            <a:endParaRPr lang="tr-TR"/>
          </a:p>
        </p:txBody>
      </p:sp>
    </p:spTree>
    <p:extLst>
      <p:ext uri="{BB962C8B-B14F-4D97-AF65-F5344CB8AC3E}">
        <p14:creationId xmlns:p14="http://schemas.microsoft.com/office/powerpoint/2010/main" val="1949916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E329047-BFFA-4771-9F2D-FB57D35142BC}" type="datetimeFigureOut">
              <a:rPr lang="tr-TR" smtClean="0"/>
              <a:t>26.11.2019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E7494C9-BDC9-4BBF-BF41-D011D6DB68E7}" type="slidenum">
              <a:rPr lang="tr-TR" smtClean="0"/>
              <a:t>‹#›</a:t>
            </a:fld>
            <a:endParaRPr lang="tr-TR"/>
          </a:p>
        </p:txBody>
      </p:sp>
    </p:spTree>
    <p:extLst>
      <p:ext uri="{BB962C8B-B14F-4D97-AF65-F5344CB8AC3E}">
        <p14:creationId xmlns:p14="http://schemas.microsoft.com/office/powerpoint/2010/main" val="885185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FE329047-BFFA-4771-9F2D-FB57D35142BC}" type="datetimeFigureOut">
              <a:rPr lang="tr-TR" smtClean="0"/>
              <a:t>26.11.2019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E7494C9-BDC9-4BBF-BF41-D011D6DB68E7}" type="slidenum">
              <a:rPr lang="tr-TR" smtClean="0"/>
              <a:t>‹#›</a:t>
            </a:fld>
            <a:endParaRPr lang="tr-TR"/>
          </a:p>
        </p:txBody>
      </p:sp>
    </p:spTree>
    <p:extLst>
      <p:ext uri="{BB962C8B-B14F-4D97-AF65-F5344CB8AC3E}">
        <p14:creationId xmlns:p14="http://schemas.microsoft.com/office/powerpoint/2010/main" val="1529080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FE329047-BFFA-4771-9F2D-FB57D35142BC}" type="datetimeFigureOut">
              <a:rPr lang="tr-TR" smtClean="0"/>
              <a:t>26.11.2019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E7494C9-BDC9-4BBF-BF41-D011D6DB68E7}" type="slidenum">
              <a:rPr lang="tr-TR" smtClean="0"/>
              <a:t>‹#›</a:t>
            </a:fld>
            <a:endParaRPr lang="tr-TR"/>
          </a:p>
        </p:txBody>
      </p:sp>
    </p:spTree>
    <p:extLst>
      <p:ext uri="{BB962C8B-B14F-4D97-AF65-F5344CB8AC3E}">
        <p14:creationId xmlns:p14="http://schemas.microsoft.com/office/powerpoint/2010/main" val="1913536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FE329047-BFFA-4771-9F2D-FB57D35142BC}" type="datetimeFigureOut">
              <a:rPr lang="tr-TR" smtClean="0"/>
              <a:t>26.11.2019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E7494C9-BDC9-4BBF-BF41-D011D6DB68E7}" type="slidenum">
              <a:rPr lang="tr-TR" smtClean="0"/>
              <a:t>‹#›</a:t>
            </a:fld>
            <a:endParaRPr lang="tr-TR"/>
          </a:p>
        </p:txBody>
      </p:sp>
    </p:spTree>
    <p:extLst>
      <p:ext uri="{BB962C8B-B14F-4D97-AF65-F5344CB8AC3E}">
        <p14:creationId xmlns:p14="http://schemas.microsoft.com/office/powerpoint/2010/main" val="42854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29047-BFFA-4771-9F2D-FB57D35142BC}" type="datetimeFigureOut">
              <a:rPr lang="tr-TR" smtClean="0"/>
              <a:t>26.11.2019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E7494C9-BDC9-4BBF-BF41-D011D6DB68E7}" type="slidenum">
              <a:rPr lang="tr-TR" smtClean="0"/>
              <a:t>‹#›</a:t>
            </a:fld>
            <a:endParaRPr lang="tr-TR"/>
          </a:p>
        </p:txBody>
      </p:sp>
    </p:spTree>
    <p:extLst>
      <p:ext uri="{BB962C8B-B14F-4D97-AF65-F5344CB8AC3E}">
        <p14:creationId xmlns:p14="http://schemas.microsoft.com/office/powerpoint/2010/main" val="1676076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E329047-BFFA-4771-9F2D-FB57D35142BC}" type="datetimeFigureOut">
              <a:rPr lang="tr-TR" smtClean="0"/>
              <a:t>26.11.2019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E7494C9-BDC9-4BBF-BF41-D011D6DB68E7}" type="slidenum">
              <a:rPr lang="tr-TR" smtClean="0"/>
              <a:t>‹#›</a:t>
            </a:fld>
            <a:endParaRPr lang="tr-TR"/>
          </a:p>
        </p:txBody>
      </p:sp>
    </p:spTree>
    <p:extLst>
      <p:ext uri="{BB962C8B-B14F-4D97-AF65-F5344CB8AC3E}">
        <p14:creationId xmlns:p14="http://schemas.microsoft.com/office/powerpoint/2010/main" val="3707084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E329047-BFFA-4771-9F2D-FB57D35142BC}" type="datetimeFigureOut">
              <a:rPr lang="tr-TR" smtClean="0"/>
              <a:t>26.11.2019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E7494C9-BDC9-4BBF-BF41-D011D6DB68E7}" type="slidenum">
              <a:rPr lang="tr-TR" smtClean="0"/>
              <a:t>‹#›</a:t>
            </a:fld>
            <a:endParaRPr lang="tr-TR"/>
          </a:p>
        </p:txBody>
      </p:sp>
    </p:spTree>
    <p:extLst>
      <p:ext uri="{BB962C8B-B14F-4D97-AF65-F5344CB8AC3E}">
        <p14:creationId xmlns:p14="http://schemas.microsoft.com/office/powerpoint/2010/main" val="3909244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329047-BFFA-4771-9F2D-FB57D35142BC}" type="datetimeFigureOut">
              <a:rPr lang="tr-TR" smtClean="0"/>
              <a:t>26.11.2019</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7494C9-BDC9-4BBF-BF41-D011D6DB68E7}" type="slidenum">
              <a:rPr lang="tr-TR" smtClean="0"/>
              <a:t>‹#›</a:t>
            </a:fld>
            <a:endParaRPr lang="tr-TR"/>
          </a:p>
        </p:txBody>
      </p:sp>
    </p:spTree>
    <p:extLst>
      <p:ext uri="{BB962C8B-B14F-4D97-AF65-F5344CB8AC3E}">
        <p14:creationId xmlns:p14="http://schemas.microsoft.com/office/powerpoint/2010/main" val="3424708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Küresel Boyutuyla Tedarik</a:t>
            </a:r>
            <a:br>
              <a:rPr lang="tr-TR" dirty="0" smtClean="0"/>
            </a:br>
            <a:r>
              <a:rPr lang="tr-TR" dirty="0" smtClean="0"/>
              <a:t>Zinciri Yönetimi</a:t>
            </a:r>
            <a:endParaRPr lang="tr-TR" dirty="0"/>
          </a:p>
        </p:txBody>
      </p:sp>
      <p:sp>
        <p:nvSpPr>
          <p:cNvPr id="3" name="Subtitle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4200610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Uluslararasi Ticaret</a:t>
            </a:r>
          </a:p>
        </p:txBody>
      </p:sp>
      <p:pic>
        <p:nvPicPr>
          <p:cNvPr id="4" name="Content Placeholder 3"/>
          <p:cNvPicPr>
            <a:picLocks noGrp="1" noChangeAspect="1"/>
          </p:cNvPicPr>
          <p:nvPr>
            <p:ph idx="1"/>
          </p:nvPr>
        </p:nvPicPr>
        <p:blipFill>
          <a:blip r:embed="rId2"/>
          <a:stretch>
            <a:fillRect/>
          </a:stretch>
        </p:blipFill>
        <p:spPr>
          <a:xfrm>
            <a:off x="2752725" y="1523634"/>
            <a:ext cx="6686550" cy="4578227"/>
          </a:xfrm>
          <a:prstGeom prst="rect">
            <a:avLst/>
          </a:prstGeom>
        </p:spPr>
      </p:pic>
    </p:spTree>
    <p:extLst>
      <p:ext uri="{BB962C8B-B14F-4D97-AF65-F5344CB8AC3E}">
        <p14:creationId xmlns:p14="http://schemas.microsoft.com/office/powerpoint/2010/main" val="22094849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i="1" dirty="0"/>
              <a:t>Gri pazar,</a:t>
            </a:r>
            <a:endParaRPr lang="tr-TR" dirty="0"/>
          </a:p>
        </p:txBody>
      </p:sp>
      <p:sp>
        <p:nvSpPr>
          <p:cNvPr id="3" name="Content Placeholder 2"/>
          <p:cNvSpPr>
            <a:spLocks noGrp="1"/>
          </p:cNvSpPr>
          <p:nvPr>
            <p:ph idx="1"/>
          </p:nvPr>
        </p:nvSpPr>
        <p:spPr/>
        <p:txBody>
          <a:bodyPr>
            <a:normAutofit/>
          </a:bodyPr>
          <a:lstStyle/>
          <a:p>
            <a:r>
              <a:rPr lang="tr-TR" i="1" dirty="0"/>
              <a:t>Gri pazar, </a:t>
            </a:r>
            <a:r>
              <a:rPr lang="tr-TR" dirty="0"/>
              <a:t>herhangi bir firmanın yetkili satıcı ya da ithalatçı sıfatına sahip olmamasına </a:t>
            </a:r>
            <a:r>
              <a:rPr lang="tr-TR" dirty="0" smtClean="0"/>
              <a:t>rağmen piyasada </a:t>
            </a:r>
            <a:r>
              <a:rPr lang="tr-TR" dirty="0"/>
              <a:t>mal satışı yapması ya da ithal etmesidir. </a:t>
            </a:r>
            <a:endParaRPr lang="tr-TR" dirty="0" smtClean="0"/>
          </a:p>
          <a:p>
            <a:r>
              <a:rPr lang="tr-TR" dirty="0" smtClean="0"/>
              <a:t>Örneğin </a:t>
            </a:r>
            <a:r>
              <a:rPr lang="tr-TR" dirty="0"/>
              <a:t>Levi Strauss’un ürünlerini Avrupa’da </a:t>
            </a:r>
            <a:r>
              <a:rPr lang="tr-TR" dirty="0" smtClean="0"/>
              <a:t>ithal etmek </a:t>
            </a:r>
            <a:r>
              <a:rPr lang="tr-TR" dirty="0"/>
              <a:t>ve satmak üzere kendilerine yetki verilen tek bir yetkili ithalatçı dağıtıcı vardır. </a:t>
            </a:r>
            <a:endParaRPr lang="tr-TR" dirty="0" smtClean="0"/>
          </a:p>
          <a:p>
            <a:r>
              <a:rPr lang="tr-TR" dirty="0" smtClean="0"/>
              <a:t>Ancak başka şirketler </a:t>
            </a:r>
            <a:r>
              <a:rPr lang="tr-TR" dirty="0"/>
              <a:t>bu kot ürünleri kaynağından satın alıp, Avrupa’ya resmi ithalatçı dağıtıcıdan daha ucuza </a:t>
            </a:r>
            <a:r>
              <a:rPr lang="tr-TR" dirty="0" smtClean="0"/>
              <a:t>ithal edip </a:t>
            </a:r>
            <a:r>
              <a:rPr lang="tr-TR" dirty="0"/>
              <a:t>satabilir ve bu piyasaya girebilir. </a:t>
            </a:r>
            <a:endParaRPr lang="tr-TR" dirty="0" smtClean="0"/>
          </a:p>
          <a:p>
            <a:r>
              <a:rPr lang="tr-TR" dirty="0" smtClean="0"/>
              <a:t>Gri </a:t>
            </a:r>
            <a:r>
              <a:rPr lang="tr-TR" dirty="0"/>
              <a:t>pazarın yasal olması konusunda ise halen hükümetler </a:t>
            </a:r>
            <a:r>
              <a:rPr lang="tr-TR" dirty="0" smtClean="0"/>
              <a:t>bir görüşbirliğine </a:t>
            </a:r>
            <a:r>
              <a:rPr lang="tr-TR" dirty="0"/>
              <a:t>varabilmiş değildir</a:t>
            </a:r>
          </a:p>
        </p:txBody>
      </p:sp>
    </p:spTree>
    <p:extLst>
      <p:ext uri="{BB962C8B-B14F-4D97-AF65-F5344CB8AC3E}">
        <p14:creationId xmlns:p14="http://schemas.microsoft.com/office/powerpoint/2010/main" val="1669848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KÜRESEL TEDARİK ZİNCİRİ YÖNETİMİ</a:t>
            </a:r>
          </a:p>
        </p:txBody>
      </p:sp>
      <p:sp>
        <p:nvSpPr>
          <p:cNvPr id="3" name="Content Placeholder 2"/>
          <p:cNvSpPr>
            <a:spLocks noGrp="1"/>
          </p:cNvSpPr>
          <p:nvPr>
            <p:ph idx="1"/>
          </p:nvPr>
        </p:nvSpPr>
        <p:spPr/>
        <p:txBody>
          <a:bodyPr>
            <a:normAutofit/>
          </a:bodyPr>
          <a:lstStyle/>
          <a:p>
            <a:r>
              <a:rPr lang="tr-TR" dirty="0"/>
              <a:t>Küreselleşmenin bir sonucu olarak işletmeler rekabet güçlerini kaybetmemek için ortaya çıkan </a:t>
            </a:r>
            <a:r>
              <a:rPr lang="tr-TR" dirty="0" smtClean="0"/>
              <a:t>hızlı değişimlere </a:t>
            </a:r>
            <a:r>
              <a:rPr lang="tr-TR" dirty="0"/>
              <a:t>uyum sağlamak durumundadırlar. Bu konuda işletmelere en çok fayda sağlayan ve en </a:t>
            </a:r>
            <a:r>
              <a:rPr lang="tr-TR" dirty="0" smtClean="0"/>
              <a:t>önemli faaliyetlerden </a:t>
            </a:r>
            <a:r>
              <a:rPr lang="tr-TR" dirty="0"/>
              <a:t>birisi Tedarik Zinciri Yönetimidir. </a:t>
            </a:r>
            <a:endParaRPr lang="tr-TR" dirty="0" smtClean="0"/>
          </a:p>
          <a:p>
            <a:r>
              <a:rPr lang="tr-TR" i="1" dirty="0" smtClean="0"/>
              <a:t>Tedarik </a:t>
            </a:r>
            <a:r>
              <a:rPr lang="tr-TR" i="1" dirty="0"/>
              <a:t>Zinciri Yönetimi (TZY), </a:t>
            </a:r>
            <a:r>
              <a:rPr lang="tr-TR" dirty="0"/>
              <a:t>işletmenin </a:t>
            </a:r>
            <a:r>
              <a:rPr lang="tr-TR" dirty="0" smtClean="0"/>
              <a:t>merkezinde olan </a:t>
            </a:r>
            <a:r>
              <a:rPr lang="tr-TR" dirty="0"/>
              <a:t>müşteriye doğru ürünün, doğru zamanda, doğru yerde, doğru fiyattan ve tüm tedarik zinciri </a:t>
            </a:r>
            <a:r>
              <a:rPr lang="tr-TR" dirty="0" smtClean="0"/>
              <a:t>için mümkün </a:t>
            </a:r>
            <a:r>
              <a:rPr lang="tr-TR" dirty="0"/>
              <a:t>olan en düşük maliyetten ulaşmasını sağlayan malzeme, bilgi ve paranın bütünleşik bir </a:t>
            </a:r>
            <a:r>
              <a:rPr lang="tr-TR" dirty="0" smtClean="0"/>
              <a:t>şekilde yönetilmesidir</a:t>
            </a:r>
            <a:r>
              <a:rPr lang="tr-TR" dirty="0"/>
              <a:t>.</a:t>
            </a:r>
          </a:p>
        </p:txBody>
      </p:sp>
    </p:spTree>
    <p:extLst>
      <p:ext uri="{BB962C8B-B14F-4D97-AF65-F5344CB8AC3E}">
        <p14:creationId xmlns:p14="http://schemas.microsoft.com/office/powerpoint/2010/main" val="2813758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200" dirty="0" smtClean="0"/>
              <a:t>Tedarik </a:t>
            </a:r>
            <a:r>
              <a:rPr lang="tr-TR" sz="3200" dirty="0"/>
              <a:t>Zinciri Yönetimi’nin </a:t>
            </a:r>
            <a:r>
              <a:rPr lang="tr-TR" sz="3200" dirty="0" smtClean="0"/>
              <a:t>etkin bir </a:t>
            </a:r>
            <a:r>
              <a:rPr lang="tr-TR" sz="3200" dirty="0"/>
              <a:t>şekilde tasarlanıp yönetilmesi ile </a:t>
            </a:r>
            <a:r>
              <a:rPr lang="tr-TR" sz="3200" dirty="0" smtClean="0"/>
              <a:t>işletme şu amaçlara </a:t>
            </a:r>
            <a:r>
              <a:rPr lang="tr-TR" sz="3200" dirty="0"/>
              <a:t>ulaşmayı </a:t>
            </a:r>
            <a:r>
              <a:rPr lang="tr-TR" sz="3200" dirty="0" smtClean="0"/>
              <a:t>hedefler</a:t>
            </a:r>
            <a:endParaRPr lang="tr-TR" sz="3200" dirty="0"/>
          </a:p>
        </p:txBody>
      </p:sp>
      <p:sp>
        <p:nvSpPr>
          <p:cNvPr id="3" name="Content Placeholder 2"/>
          <p:cNvSpPr>
            <a:spLocks noGrp="1"/>
          </p:cNvSpPr>
          <p:nvPr>
            <p:ph idx="1"/>
          </p:nvPr>
        </p:nvSpPr>
        <p:spPr/>
        <p:txBody>
          <a:bodyPr>
            <a:normAutofit fontScale="85000" lnSpcReduction="20000"/>
          </a:bodyPr>
          <a:lstStyle/>
          <a:p>
            <a:pPr marL="0" indent="0">
              <a:buNone/>
            </a:pPr>
            <a:r>
              <a:rPr lang="tr-TR" dirty="0" smtClean="0"/>
              <a:t>1. Üretimin </a:t>
            </a:r>
            <a:r>
              <a:rPr lang="tr-TR" dirty="0"/>
              <a:t>düzenli bir şekilde gerçekleştirilmesi için gerekli olan malzeme, servis ve bilgi </a:t>
            </a:r>
            <a:r>
              <a:rPr lang="tr-TR" dirty="0" smtClean="0"/>
              <a:t>akışının kesintisiz </a:t>
            </a:r>
            <a:r>
              <a:rPr lang="tr-TR" dirty="0"/>
              <a:t>bir şekilde </a:t>
            </a:r>
            <a:r>
              <a:rPr lang="tr-TR" dirty="0" smtClean="0"/>
              <a:t>gerçekleşmesi,</a:t>
            </a:r>
          </a:p>
          <a:p>
            <a:pPr marL="0" indent="0">
              <a:buNone/>
            </a:pPr>
            <a:r>
              <a:rPr lang="tr-TR" dirty="0" smtClean="0"/>
              <a:t>2</a:t>
            </a:r>
            <a:r>
              <a:rPr lang="tr-TR" dirty="0"/>
              <a:t>. Stok maliyetlerinde ve stok kayıplarında azalma,</a:t>
            </a:r>
          </a:p>
          <a:p>
            <a:pPr marL="0" indent="0">
              <a:buNone/>
            </a:pPr>
            <a:r>
              <a:rPr lang="tr-TR" dirty="0"/>
              <a:t>3. </a:t>
            </a:r>
            <a:r>
              <a:rPr lang="tr-TR" dirty="0" smtClean="0"/>
              <a:t>Ürün </a:t>
            </a:r>
            <a:r>
              <a:rPr lang="tr-TR" dirty="0"/>
              <a:t>kalitesini en iyi şekilde koruyabilmek,</a:t>
            </a:r>
          </a:p>
          <a:p>
            <a:pPr marL="0" indent="0">
              <a:buNone/>
            </a:pPr>
            <a:r>
              <a:rPr lang="tr-TR" dirty="0"/>
              <a:t>4. Güvenilir tedarikçiler bulmak, bu tedarikçiler ile ilişkileri geliştirmek ve korumak,</a:t>
            </a:r>
          </a:p>
          <a:p>
            <a:pPr marL="0" indent="0">
              <a:buNone/>
            </a:pPr>
            <a:r>
              <a:rPr lang="tr-TR" dirty="0"/>
              <a:t>5. Tedarik edilen hammadde, yardımcı madde, parça ve servislerde bir standart elde edebilmek,</a:t>
            </a:r>
          </a:p>
          <a:p>
            <a:pPr marL="0" indent="0">
              <a:buNone/>
            </a:pPr>
            <a:r>
              <a:rPr lang="tr-TR" dirty="0"/>
              <a:t>6. İhtiyaç duyulan hammadde, yardımcı madde, parça ve hizmetleri en düşük maliyet ile </a:t>
            </a:r>
            <a:r>
              <a:rPr lang="tr-TR" dirty="0" smtClean="0"/>
              <a:t>elde edebilmek</a:t>
            </a:r>
            <a:r>
              <a:rPr lang="tr-TR" dirty="0"/>
              <a:t>,</a:t>
            </a:r>
          </a:p>
          <a:p>
            <a:pPr marL="0" indent="0">
              <a:buNone/>
            </a:pPr>
            <a:r>
              <a:rPr lang="tr-TR" dirty="0"/>
              <a:t>7. İşletmenin pazarlık ve rekabet gücünü arttırabilmek,</a:t>
            </a:r>
          </a:p>
          <a:p>
            <a:pPr marL="0" indent="0">
              <a:buNone/>
            </a:pPr>
            <a:r>
              <a:rPr lang="tr-TR" dirty="0"/>
              <a:t>8. İşletme içi ilişkileri geliştirmek,</a:t>
            </a:r>
          </a:p>
          <a:p>
            <a:pPr marL="0" indent="0">
              <a:buNone/>
            </a:pPr>
            <a:r>
              <a:rPr lang="tr-TR" dirty="0"/>
              <a:t>9. Yönetim giderlerini en alt seviyede tutabilmektir.</a:t>
            </a:r>
          </a:p>
        </p:txBody>
      </p:sp>
    </p:spTree>
    <p:extLst>
      <p:ext uri="{BB962C8B-B14F-4D97-AF65-F5344CB8AC3E}">
        <p14:creationId xmlns:p14="http://schemas.microsoft.com/office/powerpoint/2010/main" val="36635807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Küresel Tedarik Zinciri Yönetimi</a:t>
            </a:r>
            <a:endParaRPr lang="tr-TR" dirty="0"/>
          </a:p>
        </p:txBody>
      </p:sp>
      <p:sp>
        <p:nvSpPr>
          <p:cNvPr id="3" name="Content Placeholder 2"/>
          <p:cNvSpPr>
            <a:spLocks noGrp="1"/>
          </p:cNvSpPr>
          <p:nvPr>
            <p:ph idx="1"/>
          </p:nvPr>
        </p:nvSpPr>
        <p:spPr/>
        <p:txBody>
          <a:bodyPr/>
          <a:lstStyle/>
          <a:p>
            <a:r>
              <a:rPr lang="tr-TR" dirty="0" smtClean="0"/>
              <a:t>Tedarik zinciri </a:t>
            </a:r>
            <a:r>
              <a:rPr lang="tr-TR" dirty="0"/>
              <a:t>faaliyet ve süreçlerinin birden fazla ülkedeki işletmeler arasında gerçekleşmesi durumunda </a:t>
            </a:r>
            <a:r>
              <a:rPr lang="tr-TR" dirty="0" smtClean="0"/>
              <a:t>ise </a:t>
            </a:r>
            <a:r>
              <a:rPr lang="tr-TR" i="1" dirty="0" smtClean="0"/>
              <a:t>Küresel </a:t>
            </a:r>
            <a:r>
              <a:rPr lang="tr-TR" i="1" dirty="0"/>
              <a:t>Tedarik Zinciri Yönetiminden </a:t>
            </a:r>
            <a:r>
              <a:rPr lang="tr-TR" dirty="0"/>
              <a:t>söz edilmektedir</a:t>
            </a:r>
            <a:r>
              <a:rPr lang="tr-TR" dirty="0" smtClean="0"/>
              <a:t>.</a:t>
            </a:r>
          </a:p>
          <a:p>
            <a:r>
              <a:rPr lang="tr-TR" dirty="0"/>
              <a:t>Küresel Tedarik Zinciri Yönetimi’nin </a:t>
            </a:r>
            <a:r>
              <a:rPr lang="tr-TR" dirty="0" smtClean="0"/>
              <a:t>amacı, odak </a:t>
            </a:r>
            <a:r>
              <a:rPr lang="tr-TR" dirty="0"/>
              <a:t>noktasında olan işletme ile onun ortakları arasındaki bağlantılar sırasında gerçekleştirilen </a:t>
            </a:r>
            <a:r>
              <a:rPr lang="tr-TR" dirty="0" smtClean="0"/>
              <a:t>tedarik zinciri </a:t>
            </a:r>
            <a:r>
              <a:rPr lang="tr-TR" dirty="0"/>
              <a:t>faaliyetlerinden mümkün olduğunca en yüksek verimi elde edebilmektir.</a:t>
            </a:r>
          </a:p>
        </p:txBody>
      </p:sp>
    </p:spTree>
    <p:extLst>
      <p:ext uri="{BB962C8B-B14F-4D97-AF65-F5344CB8AC3E}">
        <p14:creationId xmlns:p14="http://schemas.microsoft.com/office/powerpoint/2010/main" val="2992713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pic>
        <p:nvPicPr>
          <p:cNvPr id="4" name="Content Placeholder 3"/>
          <p:cNvPicPr>
            <a:picLocks noGrp="1" noChangeAspect="1"/>
          </p:cNvPicPr>
          <p:nvPr>
            <p:ph idx="1"/>
          </p:nvPr>
        </p:nvPicPr>
        <p:blipFill>
          <a:blip r:embed="rId2"/>
          <a:stretch>
            <a:fillRect/>
          </a:stretch>
        </p:blipFill>
        <p:spPr>
          <a:xfrm>
            <a:off x="1774581" y="2022231"/>
            <a:ext cx="8642838" cy="3815861"/>
          </a:xfrm>
          <a:prstGeom prst="rect">
            <a:avLst/>
          </a:prstGeom>
        </p:spPr>
      </p:pic>
    </p:spTree>
    <p:extLst>
      <p:ext uri="{BB962C8B-B14F-4D97-AF65-F5344CB8AC3E}">
        <p14:creationId xmlns:p14="http://schemas.microsoft.com/office/powerpoint/2010/main" val="7425602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tedarik zincirinin küreselleşme ile yöneticiler değişik engeller ile </a:t>
            </a:r>
            <a:r>
              <a:rPr lang="tr-TR" dirty="0" smtClean="0"/>
              <a:t>karşı karşıya kalır</a:t>
            </a:r>
            <a:endParaRPr lang="tr-TR" dirty="0"/>
          </a:p>
        </p:txBody>
      </p:sp>
      <p:sp>
        <p:nvSpPr>
          <p:cNvPr id="3" name="Content Placeholder 2"/>
          <p:cNvSpPr>
            <a:spLocks noGrp="1"/>
          </p:cNvSpPr>
          <p:nvPr>
            <p:ph idx="1"/>
          </p:nvPr>
        </p:nvSpPr>
        <p:spPr/>
        <p:txBody>
          <a:bodyPr/>
          <a:lstStyle/>
          <a:p>
            <a:pPr marL="0" indent="0">
              <a:buNone/>
            </a:pPr>
            <a:r>
              <a:rPr lang="tr-TR" dirty="0" smtClean="0"/>
              <a:t>Bu </a:t>
            </a:r>
            <a:r>
              <a:rPr lang="tr-TR" dirty="0"/>
              <a:t>engeller;</a:t>
            </a:r>
          </a:p>
          <a:p>
            <a:r>
              <a:rPr lang="tr-TR" dirty="0" smtClean="0"/>
              <a:t>Zaman </a:t>
            </a:r>
            <a:r>
              <a:rPr lang="tr-TR" dirty="0"/>
              <a:t>temelli rekabet engelleri,</a:t>
            </a:r>
          </a:p>
          <a:p>
            <a:r>
              <a:rPr lang="tr-TR" dirty="0" smtClean="0"/>
              <a:t>Ticari </a:t>
            </a:r>
            <a:r>
              <a:rPr lang="tr-TR" dirty="0"/>
              <a:t>engeller,</a:t>
            </a:r>
          </a:p>
          <a:p>
            <a:r>
              <a:rPr lang="tr-TR" dirty="0" smtClean="0"/>
              <a:t>Ulaşım </a:t>
            </a:r>
            <a:r>
              <a:rPr lang="tr-TR" dirty="0"/>
              <a:t>engelleri,</a:t>
            </a:r>
          </a:p>
          <a:p>
            <a:r>
              <a:rPr lang="tr-TR" dirty="0" smtClean="0"/>
              <a:t>Yeniden </a:t>
            </a:r>
            <a:r>
              <a:rPr lang="tr-TR" dirty="0"/>
              <a:t>yapılanma engelleri,</a:t>
            </a:r>
          </a:p>
          <a:p>
            <a:r>
              <a:rPr lang="tr-TR" dirty="0" smtClean="0"/>
              <a:t>Ülkelerin </a:t>
            </a:r>
            <a:r>
              <a:rPr lang="tr-TR" dirty="0"/>
              <a:t>kendilerine özgü engelleri şeklinde sayılabilir.</a:t>
            </a:r>
          </a:p>
        </p:txBody>
      </p:sp>
    </p:spTree>
    <p:extLst>
      <p:ext uri="{BB962C8B-B14F-4D97-AF65-F5344CB8AC3E}">
        <p14:creationId xmlns:p14="http://schemas.microsoft.com/office/powerpoint/2010/main" val="23117660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dirty="0"/>
              <a:t>küresel tedarik </a:t>
            </a:r>
            <a:r>
              <a:rPr lang="tr-TR" sz="3600" dirty="0" smtClean="0"/>
              <a:t>zinciri faaliyetleri </a:t>
            </a:r>
            <a:r>
              <a:rPr lang="tr-TR" sz="3600" dirty="0"/>
              <a:t>sırasında yerel ya da bölgesel faaliyetlerin gerçekleştirilmesinde karşılaşılan bazı problemler</a:t>
            </a:r>
          </a:p>
        </p:txBody>
      </p:sp>
      <p:sp>
        <p:nvSpPr>
          <p:cNvPr id="3" name="Content Placeholder 2"/>
          <p:cNvSpPr>
            <a:spLocks noGrp="1"/>
          </p:cNvSpPr>
          <p:nvPr>
            <p:ph idx="1"/>
          </p:nvPr>
        </p:nvSpPr>
        <p:spPr/>
        <p:txBody>
          <a:bodyPr>
            <a:normAutofit fontScale="92500" lnSpcReduction="20000"/>
          </a:bodyPr>
          <a:lstStyle/>
          <a:p>
            <a:r>
              <a:rPr lang="tr-TR" dirty="0" smtClean="0"/>
              <a:t>Ortak </a:t>
            </a:r>
            <a:r>
              <a:rPr lang="tr-TR" dirty="0"/>
              <a:t>planlama problemleri, küresel ortama uygun niteliklere sahip personel bulma sorunları </a:t>
            </a:r>
            <a:r>
              <a:rPr lang="tr-TR" dirty="0" smtClean="0"/>
              <a:t>ve tecrübe </a:t>
            </a:r>
            <a:r>
              <a:rPr lang="tr-TR" dirty="0"/>
              <a:t>yetersizliği,</a:t>
            </a:r>
          </a:p>
          <a:p>
            <a:r>
              <a:rPr lang="tr-TR" dirty="0" smtClean="0"/>
              <a:t>İdari </a:t>
            </a:r>
            <a:r>
              <a:rPr lang="tr-TR" dirty="0"/>
              <a:t>ve hukuki standartların ve kısıtlamaların ülkelere göre değişiyor olması,</a:t>
            </a:r>
          </a:p>
          <a:p>
            <a:r>
              <a:rPr lang="tr-TR" dirty="0" smtClean="0"/>
              <a:t>İletişim </a:t>
            </a:r>
            <a:r>
              <a:rPr lang="tr-TR" dirty="0"/>
              <a:t>ve dil problemleri,</a:t>
            </a:r>
          </a:p>
          <a:p>
            <a:r>
              <a:rPr lang="tr-TR" dirty="0" smtClean="0"/>
              <a:t>Bölgelere </a:t>
            </a:r>
            <a:r>
              <a:rPr lang="tr-TR" dirty="0"/>
              <a:t>göre kültürün farklılık göstermesi,</a:t>
            </a:r>
          </a:p>
          <a:p>
            <a:r>
              <a:rPr lang="tr-TR" dirty="0" smtClean="0"/>
              <a:t>Donanım </a:t>
            </a:r>
            <a:r>
              <a:rPr lang="tr-TR" dirty="0"/>
              <a:t>farklılıkları (otomasyon sistemleri, elleçleme imkânları gibi),</a:t>
            </a:r>
          </a:p>
          <a:p>
            <a:r>
              <a:rPr lang="tr-TR" dirty="0" smtClean="0"/>
              <a:t>Ülkelerarası </a:t>
            </a:r>
            <a:r>
              <a:rPr lang="tr-TR" dirty="0"/>
              <a:t>kur ve bankacılık sistemindeki farklılıklar,</a:t>
            </a:r>
          </a:p>
          <a:p>
            <a:r>
              <a:rPr lang="tr-TR" dirty="0" smtClean="0"/>
              <a:t>Tedarik </a:t>
            </a:r>
            <a:r>
              <a:rPr lang="tr-TR" dirty="0"/>
              <a:t>zincirinin değişik halkalarını gerçekleştirecek olan lojistik personeldeki </a:t>
            </a:r>
            <a:r>
              <a:rPr lang="tr-TR" dirty="0" smtClean="0"/>
              <a:t>çokulusluluk eksikliği</a:t>
            </a:r>
            <a:r>
              <a:rPr lang="tr-TR" dirty="0"/>
              <a:t>,</a:t>
            </a:r>
          </a:p>
          <a:p>
            <a:r>
              <a:rPr lang="tr-TR" dirty="0" smtClean="0"/>
              <a:t>Tedarik </a:t>
            </a:r>
            <a:r>
              <a:rPr lang="tr-TR" dirty="0"/>
              <a:t>zinciri ortakları arasında oluşabilecek karşılıklı güven sorunlarıdır.</a:t>
            </a:r>
          </a:p>
        </p:txBody>
      </p:sp>
    </p:spTree>
    <p:extLst>
      <p:ext uri="{BB962C8B-B14F-4D97-AF65-F5344CB8AC3E}">
        <p14:creationId xmlns:p14="http://schemas.microsoft.com/office/powerpoint/2010/main" val="530868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dirty="0"/>
              <a:t>2018 Yılı Lojistik Performans Endeksi Açıklandı… İşte Türkiye’nin Endeksteki </a:t>
            </a:r>
            <a:r>
              <a:rPr lang="tr-TR" b="1" dirty="0" smtClean="0"/>
              <a:t>Yeri</a:t>
            </a:r>
            <a:endParaRPr lang="tr-TR" dirty="0"/>
          </a:p>
        </p:txBody>
      </p:sp>
      <p:sp>
        <p:nvSpPr>
          <p:cNvPr id="3" name="Content Placeholder 2"/>
          <p:cNvSpPr>
            <a:spLocks noGrp="1"/>
          </p:cNvSpPr>
          <p:nvPr>
            <p:ph idx="1"/>
          </p:nvPr>
        </p:nvSpPr>
        <p:spPr/>
        <p:txBody>
          <a:bodyPr/>
          <a:lstStyle/>
          <a:p>
            <a:pPr algn="just"/>
            <a:r>
              <a:rPr lang="tr-TR" dirty="0"/>
              <a:t>Dünya Bankası’nın iki yılda bir düzenlediği Lojistik Performans Endeksi’ndeki sıralama ülkelerin gümrük, altyapı, uluslararası gönderiler, lojistik yeterlilik, takip ve izleme ve zamanında teslimat kriterlerine göre belirleniyor. Almanya’nın ilk sırada, İsveç’in ikinci, Belçika’nın üçüncü sırada yer aldığı 2018 Lojistik Performans Endeksi’nde Türkiye, 47. sırada yerini aldı.</a:t>
            </a:r>
          </a:p>
          <a:p>
            <a:endParaRPr lang="tr-TR" dirty="0"/>
          </a:p>
          <a:p>
            <a:endParaRPr lang="tr-TR" dirty="0"/>
          </a:p>
        </p:txBody>
      </p:sp>
      <p:pic>
        <p:nvPicPr>
          <p:cNvPr id="4" name="Picture 3"/>
          <p:cNvPicPr>
            <a:picLocks noChangeAspect="1"/>
          </p:cNvPicPr>
          <p:nvPr/>
        </p:nvPicPr>
        <p:blipFill>
          <a:blip r:embed="rId2"/>
          <a:stretch>
            <a:fillRect/>
          </a:stretch>
        </p:blipFill>
        <p:spPr>
          <a:xfrm>
            <a:off x="2249365" y="4281853"/>
            <a:ext cx="7693269" cy="2264751"/>
          </a:xfrm>
          <a:prstGeom prst="rect">
            <a:avLst/>
          </a:prstGeom>
        </p:spPr>
      </p:pic>
    </p:spTree>
    <p:extLst>
      <p:ext uri="{BB962C8B-B14F-4D97-AF65-F5344CB8AC3E}">
        <p14:creationId xmlns:p14="http://schemas.microsoft.com/office/powerpoint/2010/main" val="17567949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Dünya Bankası 2018 Yılı Lojistik Performans Endeksi </a:t>
            </a:r>
          </a:p>
        </p:txBody>
      </p:sp>
      <p:sp>
        <p:nvSpPr>
          <p:cNvPr id="3" name="Content Placeholder 2"/>
          <p:cNvSpPr>
            <a:spLocks noGrp="1"/>
          </p:cNvSpPr>
          <p:nvPr>
            <p:ph idx="1"/>
          </p:nvPr>
        </p:nvSpPr>
        <p:spPr>
          <a:xfrm>
            <a:off x="838200" y="1825625"/>
            <a:ext cx="10515600" cy="4882906"/>
          </a:xfrm>
        </p:spPr>
        <p:txBody>
          <a:bodyPr>
            <a:normAutofit fontScale="92500" lnSpcReduction="20000"/>
          </a:bodyPr>
          <a:lstStyle/>
          <a:p>
            <a:r>
              <a:rPr lang="tr-TR" dirty="0" smtClean="0"/>
              <a:t>160 </a:t>
            </a:r>
            <a:r>
              <a:rPr lang="tr-TR" dirty="0"/>
              <a:t>ülkenin lojistik performansının değerlendirildiği 2018 Dünya Bankası Lojistik Performans Endeksi’nde 3.15 puanla Türkiye 47. sırada yer aldı. </a:t>
            </a:r>
            <a:endParaRPr lang="tr-TR" dirty="0" smtClean="0"/>
          </a:p>
          <a:p>
            <a:r>
              <a:rPr lang="tr-TR" dirty="0" smtClean="0"/>
              <a:t>Bir </a:t>
            </a:r>
            <a:r>
              <a:rPr lang="tr-TR" dirty="0"/>
              <a:t>önceki 2016 Lojistik Performans Endeksi’nde 34. sırada yer alan Türkiye, 2014’te 30. sırada yer almıştı.</a:t>
            </a:r>
          </a:p>
          <a:p>
            <a:r>
              <a:rPr lang="tr-TR" dirty="0"/>
              <a:t>Türkiye’nin 2018 Lojistik Performans Endeksi’ndeki sıralamasını belirleyen kriterlerdeki puanı ve sıralaması ise şu şekilde oldu: Türkiye, </a:t>
            </a:r>
            <a:endParaRPr lang="tr-TR" dirty="0" smtClean="0"/>
          </a:p>
          <a:p>
            <a:r>
              <a:rPr lang="tr-TR" dirty="0" smtClean="0"/>
              <a:t>“</a:t>
            </a:r>
            <a:r>
              <a:rPr lang="tr-TR" dirty="0"/>
              <a:t>Gümrük” kriterinde 2.71 puanla 58</a:t>
            </a:r>
            <a:r>
              <a:rPr lang="tr-TR" dirty="0" smtClean="0"/>
              <a:t>. </a:t>
            </a:r>
          </a:p>
          <a:p>
            <a:r>
              <a:rPr lang="tr-TR" dirty="0" smtClean="0"/>
              <a:t>“</a:t>
            </a:r>
            <a:r>
              <a:rPr lang="tr-TR" dirty="0"/>
              <a:t>Altyapı” kriterinde 3.21 puanla 33</a:t>
            </a:r>
            <a:r>
              <a:rPr lang="tr-TR" dirty="0" smtClean="0"/>
              <a:t>. </a:t>
            </a:r>
          </a:p>
          <a:p>
            <a:r>
              <a:rPr lang="tr-TR" dirty="0" smtClean="0"/>
              <a:t>“</a:t>
            </a:r>
            <a:r>
              <a:rPr lang="tr-TR" dirty="0"/>
              <a:t>Uluslararası Gönderiler” kriterinde ise 3.06 puanla 53</a:t>
            </a:r>
            <a:r>
              <a:rPr lang="tr-TR" dirty="0" smtClean="0"/>
              <a:t>. </a:t>
            </a:r>
          </a:p>
          <a:p>
            <a:r>
              <a:rPr lang="tr-TR" dirty="0" smtClean="0"/>
              <a:t>“</a:t>
            </a:r>
            <a:r>
              <a:rPr lang="tr-TR" dirty="0"/>
              <a:t>Lojistik Yeterlilik” kriterinde 3.05 puanla </a:t>
            </a:r>
            <a:r>
              <a:rPr lang="tr-TR" dirty="0" smtClean="0"/>
              <a:t>51. </a:t>
            </a:r>
          </a:p>
          <a:p>
            <a:r>
              <a:rPr lang="tr-TR" dirty="0" smtClean="0"/>
              <a:t>“</a:t>
            </a:r>
            <a:r>
              <a:rPr lang="tr-TR" dirty="0"/>
              <a:t>Takip ve İzleme”de 3.23 puanla 42</a:t>
            </a:r>
            <a:r>
              <a:rPr lang="tr-TR" dirty="0" smtClean="0"/>
              <a:t>.</a:t>
            </a:r>
          </a:p>
          <a:p>
            <a:r>
              <a:rPr lang="tr-TR" dirty="0" smtClean="0"/>
              <a:t> </a:t>
            </a:r>
            <a:r>
              <a:rPr lang="tr-TR" dirty="0"/>
              <a:t>“Zamanında Teslimat” da ise 3.63 puanla 44. sırada yer aldı</a:t>
            </a:r>
            <a:r>
              <a:rPr lang="tr-TR" dirty="0" smtClean="0"/>
              <a:t>.</a:t>
            </a:r>
            <a:endParaRPr lang="tr-TR" dirty="0"/>
          </a:p>
        </p:txBody>
      </p:sp>
    </p:spTree>
    <p:extLst>
      <p:ext uri="{BB962C8B-B14F-4D97-AF65-F5344CB8AC3E}">
        <p14:creationId xmlns:p14="http://schemas.microsoft.com/office/powerpoint/2010/main" val="2065045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Giriş</a:t>
            </a:r>
            <a:endParaRPr lang="tr-TR" dirty="0"/>
          </a:p>
        </p:txBody>
      </p:sp>
      <p:sp>
        <p:nvSpPr>
          <p:cNvPr id="3" name="Content Placeholder 2"/>
          <p:cNvSpPr>
            <a:spLocks noGrp="1"/>
          </p:cNvSpPr>
          <p:nvPr>
            <p:ph idx="1"/>
          </p:nvPr>
        </p:nvSpPr>
        <p:spPr/>
        <p:txBody>
          <a:bodyPr>
            <a:normAutofit lnSpcReduction="10000"/>
          </a:bodyPr>
          <a:lstStyle/>
          <a:p>
            <a:pPr algn="just"/>
            <a:r>
              <a:rPr lang="tr-TR" dirty="0"/>
              <a:t>Son yirmi yıl içinde dünyanın küreselleşmesi ve hızlı teknolojik değişimlerin yaşanması nedeni </a:t>
            </a:r>
            <a:r>
              <a:rPr lang="tr-TR" dirty="0" smtClean="0"/>
              <a:t>ile işletmeler </a:t>
            </a:r>
            <a:r>
              <a:rPr lang="tr-TR" dirty="0"/>
              <a:t>rekabet güçlerini farklı yöntem ve yaklaşımlar ile arttırmaya çalışmaktadırlar</a:t>
            </a:r>
            <a:r>
              <a:rPr lang="tr-TR" dirty="0" smtClean="0"/>
              <a:t>.</a:t>
            </a:r>
          </a:p>
          <a:p>
            <a:pPr algn="just"/>
            <a:r>
              <a:rPr lang="tr-TR" dirty="0"/>
              <a:t>Tedarik </a:t>
            </a:r>
            <a:r>
              <a:rPr lang="tr-TR" dirty="0" smtClean="0"/>
              <a:t>zinciri yaklaşımı </a:t>
            </a:r>
            <a:r>
              <a:rPr lang="tr-TR" dirty="0"/>
              <a:t>da bu yeni yaklaşımlardan birisidir</a:t>
            </a:r>
            <a:r>
              <a:rPr lang="tr-TR" dirty="0" smtClean="0"/>
              <a:t>.</a:t>
            </a:r>
          </a:p>
          <a:p>
            <a:pPr algn="just"/>
            <a:r>
              <a:rPr lang="tr-TR" dirty="0"/>
              <a:t>Tedarik zinciri yönetimi ile işletmeler rekabet </a:t>
            </a:r>
            <a:r>
              <a:rPr lang="tr-TR" dirty="0" smtClean="0"/>
              <a:t>şartlarında değişen </a:t>
            </a:r>
            <a:r>
              <a:rPr lang="tr-TR" dirty="0"/>
              <a:t>müşteri taleplerine uygun, esnek bir üretim gerçekleştirerek zincirin ilk halkası olan </a:t>
            </a:r>
            <a:r>
              <a:rPr lang="tr-TR" dirty="0" smtClean="0"/>
              <a:t>tedarikçiden son </a:t>
            </a:r>
            <a:r>
              <a:rPr lang="tr-TR" dirty="0"/>
              <a:t>müşteriye kadar malzeme, bilgi ve para akışını en iyi şekilde yönetmeye çalışmaktadırlar</a:t>
            </a:r>
            <a:r>
              <a:rPr lang="tr-TR" dirty="0" smtClean="0"/>
              <a:t>.</a:t>
            </a:r>
          </a:p>
          <a:p>
            <a:pPr algn="just"/>
            <a:r>
              <a:rPr lang="tr-TR" dirty="0"/>
              <a:t>Dünya üzerindeki pazarların küreselleşmesi tedarik zinciri yönetimininde doğal </a:t>
            </a:r>
            <a:r>
              <a:rPr lang="tr-TR" dirty="0" smtClean="0"/>
              <a:t>olarak küresel </a:t>
            </a:r>
            <a:r>
              <a:rPr lang="tr-TR" dirty="0"/>
              <a:t>bağlamda ele alınmasını gerektirmektedir.</a:t>
            </a:r>
          </a:p>
        </p:txBody>
      </p:sp>
    </p:spTree>
    <p:extLst>
      <p:ext uri="{BB962C8B-B14F-4D97-AF65-F5344CB8AC3E}">
        <p14:creationId xmlns:p14="http://schemas.microsoft.com/office/powerpoint/2010/main" val="2556881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a:t>
            </a:r>
            <a:r>
              <a:rPr lang="en-US" dirty="0"/>
              <a:t>10 LPI economies, 2018</a:t>
            </a:r>
            <a:endParaRPr lang="tr-TR" dirty="0"/>
          </a:p>
        </p:txBody>
      </p:sp>
      <p:pic>
        <p:nvPicPr>
          <p:cNvPr id="4" name="Content Placeholder 3"/>
          <p:cNvPicPr>
            <a:picLocks noGrp="1" noChangeAspect="1"/>
          </p:cNvPicPr>
          <p:nvPr>
            <p:ph idx="1"/>
          </p:nvPr>
        </p:nvPicPr>
        <p:blipFill>
          <a:blip r:embed="rId2"/>
          <a:stretch>
            <a:fillRect/>
          </a:stretch>
        </p:blipFill>
        <p:spPr>
          <a:xfrm>
            <a:off x="1141534" y="1338296"/>
            <a:ext cx="9908931" cy="4840832"/>
          </a:xfrm>
          <a:prstGeom prst="rect">
            <a:avLst/>
          </a:prstGeom>
        </p:spPr>
      </p:pic>
    </p:spTree>
    <p:extLst>
      <p:ext uri="{BB962C8B-B14F-4D97-AF65-F5344CB8AC3E}">
        <p14:creationId xmlns:p14="http://schemas.microsoft.com/office/powerpoint/2010/main" val="19156951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Bottom 10 LPI economies, 2018</a:t>
            </a:r>
            <a:endParaRPr lang="tr-TR" dirty="0"/>
          </a:p>
        </p:txBody>
      </p:sp>
      <p:pic>
        <p:nvPicPr>
          <p:cNvPr id="4" name="Content Placeholder 3"/>
          <p:cNvPicPr>
            <a:picLocks noGrp="1" noChangeAspect="1"/>
          </p:cNvPicPr>
          <p:nvPr>
            <p:ph idx="1"/>
          </p:nvPr>
        </p:nvPicPr>
        <p:blipFill>
          <a:blip r:embed="rId2"/>
          <a:stretch>
            <a:fillRect/>
          </a:stretch>
        </p:blipFill>
        <p:spPr>
          <a:xfrm>
            <a:off x="1159120" y="1330195"/>
            <a:ext cx="9873760" cy="4807367"/>
          </a:xfrm>
          <a:prstGeom prst="rect">
            <a:avLst/>
          </a:prstGeom>
        </p:spPr>
      </p:pic>
    </p:spTree>
    <p:extLst>
      <p:ext uri="{BB962C8B-B14F-4D97-AF65-F5344CB8AC3E}">
        <p14:creationId xmlns:p14="http://schemas.microsoft.com/office/powerpoint/2010/main" val="35600966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Top-performing upper-middle-income economies, 2018</a:t>
            </a:r>
          </a:p>
        </p:txBody>
      </p:sp>
      <p:pic>
        <p:nvPicPr>
          <p:cNvPr id="4" name="Content Placeholder 3"/>
          <p:cNvPicPr>
            <a:picLocks noGrp="1" noChangeAspect="1"/>
          </p:cNvPicPr>
          <p:nvPr>
            <p:ph idx="1"/>
          </p:nvPr>
        </p:nvPicPr>
        <p:blipFill>
          <a:blip r:embed="rId2"/>
          <a:stretch>
            <a:fillRect/>
          </a:stretch>
        </p:blipFill>
        <p:spPr>
          <a:xfrm>
            <a:off x="1063869" y="1690688"/>
            <a:ext cx="10064262" cy="4737821"/>
          </a:xfrm>
          <a:prstGeom prst="rect">
            <a:avLst/>
          </a:prstGeom>
        </p:spPr>
      </p:pic>
    </p:spTree>
    <p:extLst>
      <p:ext uri="{BB962C8B-B14F-4D97-AF65-F5344CB8AC3E}">
        <p14:creationId xmlns:p14="http://schemas.microsoft.com/office/powerpoint/2010/main" val="16441665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KÜRESEL YÜK TAŞIMACILIĞI MODLARI</a:t>
            </a:r>
          </a:p>
        </p:txBody>
      </p:sp>
      <p:sp>
        <p:nvSpPr>
          <p:cNvPr id="3" name="Content Placeholder 2"/>
          <p:cNvSpPr>
            <a:spLocks noGrp="1"/>
          </p:cNvSpPr>
          <p:nvPr>
            <p:ph idx="1"/>
          </p:nvPr>
        </p:nvSpPr>
        <p:spPr/>
        <p:txBody>
          <a:bodyPr>
            <a:normAutofit fontScale="77500" lnSpcReduction="20000"/>
          </a:bodyPr>
          <a:lstStyle/>
          <a:p>
            <a:r>
              <a:rPr lang="tr-TR" b="1" dirty="0"/>
              <a:t>Denizyolu </a:t>
            </a:r>
            <a:r>
              <a:rPr lang="tr-TR" b="1" dirty="0" smtClean="0"/>
              <a:t>Taşımacılığı</a:t>
            </a:r>
          </a:p>
          <a:p>
            <a:r>
              <a:rPr lang="tr-TR" dirty="0"/>
              <a:t>Uluslararası taşımacılığın temelini oluşturan deniz taşımacılığı, küresel pazarları birbirine </a:t>
            </a:r>
            <a:r>
              <a:rPr lang="tr-TR" dirty="0" smtClean="0"/>
              <a:t>bağlayan merkezi </a:t>
            </a:r>
            <a:r>
              <a:rPr lang="tr-TR" dirty="0"/>
              <a:t>ve tarihsel bir role sahip bir taşımacılık türüdür</a:t>
            </a:r>
            <a:r>
              <a:rPr lang="tr-TR" dirty="0" smtClean="0"/>
              <a:t>.</a:t>
            </a:r>
          </a:p>
          <a:p>
            <a:r>
              <a:rPr lang="tr-TR" dirty="0" smtClean="0"/>
              <a:t>Denizyolu </a:t>
            </a:r>
            <a:r>
              <a:rPr lang="tr-TR" dirty="0"/>
              <a:t>taşımacılığı diğer taşımacılık </a:t>
            </a:r>
            <a:r>
              <a:rPr lang="tr-TR" dirty="0" smtClean="0"/>
              <a:t>türlerine göre </a:t>
            </a:r>
            <a:r>
              <a:rPr lang="tr-TR" dirty="0"/>
              <a:t>biraz yavaş olsada daha ucuz bir taşıma yöntemidir. </a:t>
            </a:r>
            <a:endParaRPr lang="tr-TR" dirty="0" smtClean="0"/>
          </a:p>
          <a:p>
            <a:r>
              <a:rPr lang="tr-TR" dirty="0" smtClean="0"/>
              <a:t>Denizyolu </a:t>
            </a:r>
            <a:r>
              <a:rPr lang="tr-TR" dirty="0"/>
              <a:t>taşımacılığı hacim, tonaj ve </a:t>
            </a:r>
            <a:r>
              <a:rPr lang="tr-TR" dirty="0" smtClean="0"/>
              <a:t>mesafe arttıkça </a:t>
            </a:r>
            <a:r>
              <a:rPr lang="tr-TR" dirty="0"/>
              <a:t>en ekonomik mod olarak her türlü yük için kullanılabilir. </a:t>
            </a:r>
            <a:endParaRPr lang="tr-TR" dirty="0" smtClean="0"/>
          </a:p>
          <a:p>
            <a:r>
              <a:rPr lang="tr-TR" dirty="0" smtClean="0"/>
              <a:t>Ayrıca </a:t>
            </a:r>
            <a:r>
              <a:rPr lang="tr-TR" dirty="0"/>
              <a:t>büyük hacimli ve düşük </a:t>
            </a:r>
            <a:r>
              <a:rPr lang="tr-TR" dirty="0" smtClean="0"/>
              <a:t>değerli ürünler </a:t>
            </a:r>
            <a:r>
              <a:rPr lang="tr-TR" dirty="0"/>
              <a:t>olan kimyevi maddeler, muhtelif yağlar, metal döküntüler, kereste, borular, </a:t>
            </a:r>
            <a:r>
              <a:rPr lang="tr-TR" dirty="0" smtClean="0"/>
              <a:t>taşınmaları kendi tekerleği </a:t>
            </a:r>
            <a:r>
              <a:rPr lang="tr-TR" dirty="0"/>
              <a:t>ile hareket eden ya da çekilebilen tüm araçlar, konteyner taşımaları, canlı hayvan ve </a:t>
            </a:r>
            <a:r>
              <a:rPr lang="tr-TR" dirty="0" smtClean="0"/>
              <a:t>soğuk malzemeler</a:t>
            </a:r>
            <a:r>
              <a:rPr lang="tr-TR" dirty="0"/>
              <a:t>, kum, kömür, maden cevherleri gibi çabuk bozulmayan ürünler için düşük maliyetli </a:t>
            </a:r>
            <a:r>
              <a:rPr lang="tr-TR" dirty="0" smtClean="0"/>
              <a:t>bir taşımacılık </a:t>
            </a:r>
            <a:r>
              <a:rPr lang="tr-TR" dirty="0"/>
              <a:t>şeklidir. </a:t>
            </a:r>
            <a:endParaRPr lang="tr-TR" dirty="0" smtClean="0"/>
          </a:p>
          <a:p>
            <a:r>
              <a:rPr lang="tr-TR" dirty="0" smtClean="0"/>
              <a:t>Bunun </a:t>
            </a:r>
            <a:r>
              <a:rPr lang="tr-TR" dirty="0"/>
              <a:t>yanında elastikiyetinin olmaması, yavaş olması, kapıdan kapıya </a:t>
            </a:r>
            <a:r>
              <a:rPr lang="tr-TR" dirty="0" smtClean="0"/>
              <a:t>taşımaya olanak </a:t>
            </a:r>
            <a:r>
              <a:rPr lang="tr-TR" dirty="0"/>
              <a:t>tanımaması, alt yapı maliyetlerinin yüksek olması, hava koşullarına bağlı olarak taşıma </a:t>
            </a:r>
            <a:r>
              <a:rPr lang="tr-TR" dirty="0" smtClean="0"/>
              <a:t>riskinin artması </a:t>
            </a:r>
            <a:r>
              <a:rPr lang="tr-TR" dirty="0"/>
              <a:t>denizyolu taşımacılığının zayıf yönleri olarak sayılabilr.</a:t>
            </a:r>
          </a:p>
        </p:txBody>
      </p:sp>
    </p:spTree>
    <p:extLst>
      <p:ext uri="{BB962C8B-B14F-4D97-AF65-F5344CB8AC3E}">
        <p14:creationId xmlns:p14="http://schemas.microsoft.com/office/powerpoint/2010/main" val="6482938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Gemi türleri</a:t>
            </a:r>
            <a:endParaRPr lang="tr-TR" dirty="0"/>
          </a:p>
        </p:txBody>
      </p:sp>
      <p:pic>
        <p:nvPicPr>
          <p:cNvPr id="4" name="Content Placeholder 3"/>
          <p:cNvPicPr>
            <a:picLocks noGrp="1" noChangeAspect="1"/>
          </p:cNvPicPr>
          <p:nvPr>
            <p:ph idx="1"/>
          </p:nvPr>
        </p:nvPicPr>
        <p:blipFill>
          <a:blip r:embed="rId2"/>
          <a:stretch>
            <a:fillRect/>
          </a:stretch>
        </p:blipFill>
        <p:spPr>
          <a:xfrm>
            <a:off x="838200" y="1454727"/>
            <a:ext cx="10515600" cy="4959928"/>
          </a:xfrm>
          <a:prstGeom prst="rect">
            <a:avLst/>
          </a:prstGeom>
        </p:spPr>
      </p:pic>
    </p:spTree>
    <p:extLst>
      <p:ext uri="{BB962C8B-B14F-4D97-AF65-F5344CB8AC3E}">
        <p14:creationId xmlns:p14="http://schemas.microsoft.com/office/powerpoint/2010/main" val="9363248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Havayolu Taşımacılığı</a:t>
            </a:r>
            <a:endParaRPr lang="tr-TR" dirty="0"/>
          </a:p>
        </p:txBody>
      </p:sp>
      <p:sp>
        <p:nvSpPr>
          <p:cNvPr id="3" name="Content Placeholder 2"/>
          <p:cNvSpPr>
            <a:spLocks noGrp="1"/>
          </p:cNvSpPr>
          <p:nvPr>
            <p:ph idx="1"/>
          </p:nvPr>
        </p:nvSpPr>
        <p:spPr/>
        <p:txBody>
          <a:bodyPr>
            <a:normAutofit/>
          </a:bodyPr>
          <a:lstStyle/>
          <a:p>
            <a:r>
              <a:rPr lang="tr-TR" dirty="0"/>
              <a:t>Havayolu taşımacılığı, denizyolu taşımacılığna göre daha kısa bir geçmişe sahiptir. </a:t>
            </a:r>
            <a:endParaRPr lang="tr-TR" dirty="0" smtClean="0"/>
          </a:p>
          <a:p>
            <a:r>
              <a:rPr lang="tr-TR" dirty="0" smtClean="0"/>
              <a:t>Havayolu taşımacılığının </a:t>
            </a:r>
            <a:r>
              <a:rPr lang="tr-TR" dirty="0"/>
              <a:t>en önemli yönü yük ve yolcu trafiğini aynı araçta birleştiriyor olmasıdır. </a:t>
            </a:r>
            <a:endParaRPr lang="tr-TR" dirty="0" smtClean="0"/>
          </a:p>
          <a:p>
            <a:r>
              <a:rPr lang="tr-TR" dirty="0" smtClean="0"/>
              <a:t>Havayolu taşımacılığı </a:t>
            </a:r>
            <a:r>
              <a:rPr lang="tr-TR" dirty="0"/>
              <a:t>aynı zamanda son yüzyılın lojistik alanında gerçekleşen en büyük gelişmesidir. </a:t>
            </a:r>
            <a:endParaRPr lang="tr-TR" dirty="0" smtClean="0"/>
          </a:p>
          <a:p>
            <a:r>
              <a:rPr lang="tr-TR" dirty="0" smtClean="0"/>
              <a:t>Birkaç yüzyıl öncesine </a:t>
            </a:r>
            <a:r>
              <a:rPr lang="tr-TR" dirty="0"/>
              <a:t>kadar hiç bilinmeyen bir taşımacılık türü olan havayolu taşımacılığı, günümüzde </a:t>
            </a:r>
            <a:r>
              <a:rPr lang="tr-TR" dirty="0" smtClean="0"/>
              <a:t>dünya ticaretinin </a:t>
            </a:r>
            <a:r>
              <a:rPr lang="tr-TR" dirty="0"/>
              <a:t>%34’ünün gerçekleştirildiği bir taşımacılık türü haline gelmiştir. </a:t>
            </a:r>
          </a:p>
        </p:txBody>
      </p:sp>
    </p:spTree>
    <p:extLst>
      <p:ext uri="{BB962C8B-B14F-4D97-AF65-F5344CB8AC3E}">
        <p14:creationId xmlns:p14="http://schemas.microsoft.com/office/powerpoint/2010/main" val="32356457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Hava </a:t>
            </a:r>
            <a:r>
              <a:rPr lang="tr-TR" dirty="0" smtClean="0"/>
              <a:t>kargo taşımacılığındaki hızlı </a:t>
            </a:r>
            <a:r>
              <a:rPr lang="tr-TR" dirty="0"/>
              <a:t>gelişimin temel nedenleri </a:t>
            </a:r>
          </a:p>
        </p:txBody>
      </p:sp>
      <p:sp>
        <p:nvSpPr>
          <p:cNvPr id="3" name="Content Placeholder 2"/>
          <p:cNvSpPr>
            <a:spLocks noGrp="1"/>
          </p:cNvSpPr>
          <p:nvPr>
            <p:ph idx="1"/>
          </p:nvPr>
        </p:nvSpPr>
        <p:spPr/>
        <p:txBody>
          <a:bodyPr>
            <a:normAutofit/>
          </a:bodyPr>
          <a:lstStyle/>
          <a:p>
            <a:r>
              <a:rPr lang="tr-TR" dirty="0" smtClean="0"/>
              <a:t>Havayolu </a:t>
            </a:r>
            <a:r>
              <a:rPr lang="tr-TR" dirty="0"/>
              <a:t>ticaretinin serbestleştirilmiş olması,</a:t>
            </a:r>
          </a:p>
          <a:p>
            <a:r>
              <a:rPr lang="tr-TR" dirty="0" smtClean="0"/>
              <a:t>Dünya </a:t>
            </a:r>
            <a:r>
              <a:rPr lang="tr-TR" dirty="0"/>
              <a:t>ticaret antlaşmalarının neden olduğu küresel bağımsızlık,</a:t>
            </a:r>
          </a:p>
          <a:p>
            <a:r>
              <a:rPr lang="tr-TR" dirty="0" smtClean="0"/>
              <a:t>Ürünlerin </a:t>
            </a:r>
            <a:r>
              <a:rPr lang="tr-TR" dirty="0"/>
              <a:t>ve hizmetlerin uluslararası düzeyde üretilip satılması,</a:t>
            </a:r>
          </a:p>
          <a:p>
            <a:r>
              <a:rPr lang="tr-TR" dirty="0" smtClean="0"/>
              <a:t>Tam </a:t>
            </a:r>
            <a:r>
              <a:rPr lang="tr-TR" dirty="0"/>
              <a:t>zamanında üretim, stok yönetimi gibi yeni stok yönetim modellerinin ortaya atılması,</a:t>
            </a:r>
          </a:p>
          <a:p>
            <a:r>
              <a:rPr lang="tr-TR" dirty="0" smtClean="0"/>
              <a:t>Havayolu </a:t>
            </a:r>
            <a:r>
              <a:rPr lang="tr-TR" dirty="0"/>
              <a:t>taşımacılığına uygun yeni ürünlerin üretilmiş olması,</a:t>
            </a:r>
          </a:p>
          <a:p>
            <a:r>
              <a:rPr lang="tr-TR" dirty="0" smtClean="0"/>
              <a:t>Tüketim </a:t>
            </a:r>
            <a:r>
              <a:rPr lang="tr-TR" dirty="0"/>
              <a:t>ömrü kısa olan ve yüksek değere sahip olan ürünlerin hızlı gelişimidir.</a:t>
            </a:r>
          </a:p>
        </p:txBody>
      </p:sp>
    </p:spTree>
    <p:extLst>
      <p:ext uri="{BB962C8B-B14F-4D97-AF65-F5344CB8AC3E}">
        <p14:creationId xmlns:p14="http://schemas.microsoft.com/office/powerpoint/2010/main" val="18125578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85000" lnSpcReduction="20000"/>
          </a:bodyPr>
          <a:lstStyle/>
          <a:p>
            <a:r>
              <a:rPr lang="tr-TR" dirty="0"/>
              <a:t>Havayolu taşımacılığı teslimat hızının maliyetlerden daha önemli olduğu durumlarda öncelik </a:t>
            </a:r>
            <a:r>
              <a:rPr lang="tr-TR" dirty="0" smtClean="0"/>
              <a:t>kazanan bir </a:t>
            </a:r>
            <a:r>
              <a:rPr lang="tr-TR" dirty="0"/>
              <a:t>taşımacılık metodudur. </a:t>
            </a:r>
            <a:endParaRPr lang="tr-TR" dirty="0" smtClean="0"/>
          </a:p>
          <a:p>
            <a:r>
              <a:rPr lang="tr-TR" dirty="0" smtClean="0"/>
              <a:t>Ayrıca </a:t>
            </a:r>
            <a:r>
              <a:rPr lang="tr-TR" dirty="0"/>
              <a:t>hacmi ve ağırlığı düşük ancak pahada değeri yüksek olan eşyalar </a:t>
            </a:r>
            <a:r>
              <a:rPr lang="tr-TR" dirty="0" smtClean="0"/>
              <a:t>için uygun </a:t>
            </a:r>
            <a:r>
              <a:rPr lang="tr-TR" dirty="0"/>
              <a:t>bir taşımacılık türüdür</a:t>
            </a:r>
            <a:r>
              <a:rPr lang="tr-TR" dirty="0" smtClean="0"/>
              <a:t>.</a:t>
            </a:r>
          </a:p>
          <a:p>
            <a:r>
              <a:rPr lang="tr-TR" dirty="0" smtClean="0"/>
              <a:t>Yüksek </a:t>
            </a:r>
            <a:r>
              <a:rPr lang="tr-TR" dirty="0"/>
              <a:t>hız, sık ulaşım olanağı ve taşınan malların zarar </a:t>
            </a:r>
            <a:r>
              <a:rPr lang="tr-TR" dirty="0" smtClean="0"/>
              <a:t>görme olasılıklarının </a:t>
            </a:r>
            <a:r>
              <a:rPr lang="tr-TR" dirty="0"/>
              <a:t>düşük olması bu taşımacılığın üstün yanları olarak sayılabilir. </a:t>
            </a:r>
            <a:endParaRPr lang="tr-TR" dirty="0" smtClean="0"/>
          </a:p>
          <a:p>
            <a:r>
              <a:rPr lang="tr-TR" dirty="0" smtClean="0"/>
              <a:t>Uluslararası </a:t>
            </a:r>
            <a:r>
              <a:rPr lang="tr-TR" dirty="0"/>
              <a:t>ticaretin </a:t>
            </a:r>
            <a:r>
              <a:rPr lang="tr-TR" dirty="0" smtClean="0"/>
              <a:t>artması ile </a:t>
            </a:r>
            <a:r>
              <a:rPr lang="tr-TR" dirty="0"/>
              <a:t>birlikte büyüme gösteren diğer taşımacılık türlerine göre havayolu taşımacılığı çok daha büyük </a:t>
            </a:r>
            <a:r>
              <a:rPr lang="tr-TR" dirty="0" smtClean="0"/>
              <a:t>bir oranda </a:t>
            </a:r>
            <a:r>
              <a:rPr lang="tr-TR" dirty="0"/>
              <a:t>artış göstermektedir. </a:t>
            </a:r>
            <a:endParaRPr lang="tr-TR" dirty="0" smtClean="0"/>
          </a:p>
          <a:p>
            <a:r>
              <a:rPr lang="tr-TR" dirty="0" smtClean="0"/>
              <a:t>Havayolu </a:t>
            </a:r>
            <a:r>
              <a:rPr lang="tr-TR" dirty="0"/>
              <a:t>taşımacılığı tedarik zinciri yöneticilerine zamanında ve </a:t>
            </a:r>
            <a:r>
              <a:rPr lang="tr-TR" dirty="0" smtClean="0"/>
              <a:t>hızlı hizmet </a:t>
            </a:r>
            <a:r>
              <a:rPr lang="tr-TR" dirty="0"/>
              <a:t>verebilme olanağı tanıyan ancak diğer modlar içerisinde en pahalı olan moddur. </a:t>
            </a:r>
            <a:endParaRPr lang="tr-TR" dirty="0" smtClean="0"/>
          </a:p>
          <a:p>
            <a:r>
              <a:rPr lang="tr-TR" dirty="0" smtClean="0"/>
              <a:t>Fakat müşteri hizmetlerinin </a:t>
            </a:r>
            <a:r>
              <a:rPr lang="tr-TR" dirty="0"/>
              <a:t>en iyi şekilde yerine getirilebilmesi ve stoklama maliyetlerinin düşürülebilmesi göz </a:t>
            </a:r>
            <a:r>
              <a:rPr lang="tr-TR" dirty="0" smtClean="0"/>
              <a:t>önünde tutulduğunda </a:t>
            </a:r>
            <a:r>
              <a:rPr lang="tr-TR" dirty="0"/>
              <a:t>işletmeler küresel pazarlarda yer alabilmek için bu taşımacılık türünüde </a:t>
            </a:r>
            <a:r>
              <a:rPr lang="tr-TR" dirty="0" smtClean="0"/>
              <a:t>tercih edebilmektedirler</a:t>
            </a:r>
            <a:r>
              <a:rPr lang="tr-TR" dirty="0"/>
              <a:t>.</a:t>
            </a:r>
          </a:p>
        </p:txBody>
      </p:sp>
    </p:spTree>
    <p:extLst>
      <p:ext uri="{BB962C8B-B14F-4D97-AF65-F5344CB8AC3E}">
        <p14:creationId xmlns:p14="http://schemas.microsoft.com/office/powerpoint/2010/main" val="40440778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Karayolu Taşımacılığı</a:t>
            </a:r>
            <a:endParaRPr lang="tr-TR" u="sng" dirty="0"/>
          </a:p>
        </p:txBody>
      </p:sp>
      <p:sp>
        <p:nvSpPr>
          <p:cNvPr id="3" name="Content Placeholder 2"/>
          <p:cNvSpPr>
            <a:spLocks noGrp="1"/>
          </p:cNvSpPr>
          <p:nvPr>
            <p:ph idx="1"/>
          </p:nvPr>
        </p:nvSpPr>
        <p:spPr/>
        <p:txBody>
          <a:bodyPr>
            <a:normAutofit fontScale="92500"/>
          </a:bodyPr>
          <a:lstStyle/>
          <a:p>
            <a:r>
              <a:rPr lang="tr-TR" dirty="0"/>
              <a:t>Karayolu taşımacılığı, eşyanın karayolu üzerinde kamyon, tır gibi araçlar ile bir noktadan başka </a:t>
            </a:r>
            <a:r>
              <a:rPr lang="tr-TR" dirty="0" smtClean="0"/>
              <a:t>bir noktaya </a:t>
            </a:r>
            <a:r>
              <a:rPr lang="tr-TR" dirty="0"/>
              <a:t>taşınmasıdır. </a:t>
            </a:r>
            <a:endParaRPr lang="tr-TR" dirty="0" smtClean="0"/>
          </a:p>
          <a:p>
            <a:r>
              <a:rPr lang="tr-TR" dirty="0" smtClean="0"/>
              <a:t>Dünyada </a:t>
            </a:r>
            <a:r>
              <a:rPr lang="tr-TR" dirty="0"/>
              <a:t>ve ülkemizde en yaygın olarak kullanılan taşımacılık türlerinden birisidir</a:t>
            </a:r>
            <a:r>
              <a:rPr lang="tr-TR" dirty="0" smtClean="0"/>
              <a:t>.</a:t>
            </a:r>
          </a:p>
          <a:p>
            <a:r>
              <a:rPr lang="tr-TR" dirty="0"/>
              <a:t>Karayolu taşımacılığı ister ulusal olsun isterse uluslararası olsun tedarik zinciri içerisindeki her </a:t>
            </a:r>
            <a:r>
              <a:rPr lang="tr-TR" dirty="0" smtClean="0"/>
              <a:t>türlü taşımacılık </a:t>
            </a:r>
            <a:r>
              <a:rPr lang="tr-TR" dirty="0"/>
              <a:t>için önemlidir. </a:t>
            </a:r>
            <a:endParaRPr lang="tr-TR" dirty="0" smtClean="0"/>
          </a:p>
          <a:p>
            <a:r>
              <a:rPr lang="tr-TR" dirty="0" smtClean="0"/>
              <a:t>Karayolu </a:t>
            </a:r>
            <a:r>
              <a:rPr lang="tr-TR" dirty="0"/>
              <a:t>taşımacılığı uluslararası ticarette bazı bölgelerde uygulanmakta </a:t>
            </a:r>
            <a:r>
              <a:rPr lang="tr-TR" dirty="0" smtClean="0"/>
              <a:t>olan </a:t>
            </a:r>
            <a:r>
              <a:rPr lang="tr-TR" dirty="0"/>
              <a:t>karma taşımacılık için de önemli bağlantı aşaması olmaktadır. </a:t>
            </a:r>
            <a:endParaRPr lang="tr-TR" dirty="0" smtClean="0"/>
          </a:p>
          <a:p>
            <a:r>
              <a:rPr lang="tr-TR" dirty="0" smtClean="0"/>
              <a:t>Her </a:t>
            </a:r>
            <a:r>
              <a:rPr lang="tr-TR" dirty="0"/>
              <a:t>taşımacılık türünde olduğu gibi </a:t>
            </a:r>
            <a:r>
              <a:rPr lang="tr-TR" dirty="0" smtClean="0"/>
              <a:t>kara yolu </a:t>
            </a:r>
            <a:r>
              <a:rPr lang="tr-TR" dirty="0"/>
              <a:t>taşımacılığı da ülkelerde uygulanan değişik yasalardan etkilenir.</a:t>
            </a:r>
          </a:p>
        </p:txBody>
      </p:sp>
    </p:spTree>
    <p:extLst>
      <p:ext uri="{BB962C8B-B14F-4D97-AF65-F5344CB8AC3E}">
        <p14:creationId xmlns:p14="http://schemas.microsoft.com/office/powerpoint/2010/main" val="1833983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Demiryolu Taşımacılığı</a:t>
            </a:r>
            <a:endParaRPr lang="tr-TR" dirty="0"/>
          </a:p>
        </p:txBody>
      </p:sp>
      <p:sp>
        <p:nvSpPr>
          <p:cNvPr id="3" name="Content Placeholder 2"/>
          <p:cNvSpPr>
            <a:spLocks noGrp="1"/>
          </p:cNvSpPr>
          <p:nvPr>
            <p:ph idx="1"/>
          </p:nvPr>
        </p:nvSpPr>
        <p:spPr/>
        <p:txBody>
          <a:bodyPr>
            <a:normAutofit fontScale="85000" lnSpcReduction="20000"/>
          </a:bodyPr>
          <a:lstStyle/>
          <a:p>
            <a:r>
              <a:rPr lang="tr-TR" dirty="0"/>
              <a:t>Demiryolu uzun mesafeli ve yüksek hacimli taşımalarda en iyi alternatiflerden birini oluşturmaktadır.</a:t>
            </a:r>
          </a:p>
          <a:p>
            <a:r>
              <a:rPr lang="tr-TR" dirty="0"/>
              <a:t>Demiryolunun avantajları arasında yüksek kapasite, düşük birim maliyet, güvenilirlik, uzun taşıma</a:t>
            </a:r>
          </a:p>
          <a:p>
            <a:r>
              <a:rPr lang="tr-TR" dirty="0"/>
              <a:t>mesafeleri ve diğer taşıma modları ile bağlantı kurabilme sayılabilir. </a:t>
            </a:r>
            <a:endParaRPr lang="tr-TR" dirty="0" smtClean="0"/>
          </a:p>
          <a:p>
            <a:r>
              <a:rPr lang="tr-TR" dirty="0" smtClean="0"/>
              <a:t>Demiryolunun </a:t>
            </a:r>
            <a:r>
              <a:rPr lang="tr-TR" dirty="0"/>
              <a:t>bu </a:t>
            </a:r>
            <a:r>
              <a:rPr lang="tr-TR" dirty="0" smtClean="0"/>
              <a:t>avantajlarının yanında </a:t>
            </a:r>
            <a:r>
              <a:rPr lang="tr-TR" dirty="0"/>
              <a:t>bazı dezavantajları da vardır. </a:t>
            </a:r>
            <a:endParaRPr lang="tr-TR" dirty="0" smtClean="0"/>
          </a:p>
          <a:p>
            <a:r>
              <a:rPr lang="tr-TR" dirty="0" smtClean="0"/>
              <a:t>Bunlar </a:t>
            </a:r>
            <a:r>
              <a:rPr lang="tr-TR" dirty="0"/>
              <a:t>arasında demiryollarının belli güzergâhları </a:t>
            </a:r>
            <a:r>
              <a:rPr lang="tr-TR" dirty="0" smtClean="0"/>
              <a:t>kullanabilmesi nedeniyle </a:t>
            </a:r>
            <a:r>
              <a:rPr lang="tr-TR" dirty="0"/>
              <a:t>ulaştırma esnekliğinin sağlanamaması, yükün en az iki kere elleçlenmesi, gabariden </a:t>
            </a:r>
            <a:r>
              <a:rPr lang="tr-TR" dirty="0" smtClean="0"/>
              <a:t>taşan yükün </a:t>
            </a:r>
            <a:r>
              <a:rPr lang="tr-TR" dirty="0"/>
              <a:t>taşınmasının imkânsız olması, terminal noktalarında elleçleme maliyetlerinin yüksek olması, </a:t>
            </a:r>
            <a:r>
              <a:rPr lang="tr-TR" dirty="0" smtClean="0"/>
              <a:t>hız konusunda </a:t>
            </a:r>
            <a:r>
              <a:rPr lang="tr-TR" dirty="0"/>
              <a:t>diğer modların gerisinde kalması gibi sayılabilir. </a:t>
            </a:r>
            <a:endParaRPr lang="tr-TR" dirty="0" smtClean="0"/>
          </a:p>
          <a:p>
            <a:r>
              <a:rPr lang="tr-TR" dirty="0" smtClean="0"/>
              <a:t>Demiryolları </a:t>
            </a:r>
            <a:r>
              <a:rPr lang="tr-TR" dirty="0"/>
              <a:t>raylara tabii </a:t>
            </a:r>
            <a:r>
              <a:rPr lang="tr-TR" dirty="0" smtClean="0"/>
              <a:t>kalınarak taşımacılık </a:t>
            </a:r>
            <a:r>
              <a:rPr lang="tr-TR" dirty="0"/>
              <a:t>yapılmasını gerektiren bir taşımacılık türü olduğu için elleçleme miktarınıda arttırmaktadır.</a:t>
            </a:r>
          </a:p>
        </p:txBody>
      </p:sp>
    </p:spTree>
    <p:extLst>
      <p:ext uri="{BB962C8B-B14F-4D97-AF65-F5344CB8AC3E}">
        <p14:creationId xmlns:p14="http://schemas.microsoft.com/office/powerpoint/2010/main" val="799365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KÜRESELLEŞME</a:t>
            </a:r>
          </a:p>
        </p:txBody>
      </p:sp>
      <p:sp>
        <p:nvSpPr>
          <p:cNvPr id="3" name="Content Placeholder 2"/>
          <p:cNvSpPr>
            <a:spLocks noGrp="1"/>
          </p:cNvSpPr>
          <p:nvPr>
            <p:ph idx="1"/>
          </p:nvPr>
        </p:nvSpPr>
        <p:spPr/>
        <p:txBody>
          <a:bodyPr>
            <a:normAutofit fontScale="92500" lnSpcReduction="10000"/>
          </a:bodyPr>
          <a:lstStyle/>
          <a:p>
            <a:r>
              <a:rPr lang="tr-TR" dirty="0"/>
              <a:t>Yaşadiğimiz çağ küreselleşme çaği olarak </a:t>
            </a:r>
            <a:r>
              <a:rPr lang="tr-TR" dirty="0" smtClean="0"/>
              <a:t>nitelendirilmektedir</a:t>
            </a:r>
            <a:endParaRPr lang="tr-TR" dirty="0"/>
          </a:p>
          <a:p>
            <a:r>
              <a:rPr lang="tr-TR" dirty="0"/>
              <a:t>Ülkeler arasındaki duvarların </a:t>
            </a:r>
            <a:r>
              <a:rPr lang="tr-TR" dirty="0" smtClean="0"/>
              <a:t>kalkması, ekonomik</a:t>
            </a:r>
            <a:r>
              <a:rPr lang="tr-TR" dirty="0"/>
              <a:t>, sosyal ve siyasal ilişkilerin gelişmesi ve doğal olarak farklı kültürlerin, inanç ve </a:t>
            </a:r>
            <a:r>
              <a:rPr lang="tr-TR" dirty="0" smtClean="0"/>
              <a:t>beklentilerin daha </a:t>
            </a:r>
            <a:r>
              <a:rPr lang="tr-TR" dirty="0"/>
              <a:t>iyi tanınması ve bunun sonucunda da uluslararası ilişkilerin yoğunlaşması küreselleşme </a:t>
            </a:r>
            <a:r>
              <a:rPr lang="tr-TR" dirty="0" smtClean="0"/>
              <a:t>olgusunu ortaya </a:t>
            </a:r>
            <a:r>
              <a:rPr lang="tr-TR" dirty="0"/>
              <a:t>çıkarmıştır. </a:t>
            </a:r>
            <a:endParaRPr lang="tr-TR" dirty="0" smtClean="0"/>
          </a:p>
          <a:p>
            <a:r>
              <a:rPr lang="tr-TR" dirty="0" smtClean="0"/>
              <a:t>Küreselleşme</a:t>
            </a:r>
            <a:r>
              <a:rPr lang="tr-TR" dirty="0"/>
              <a:t>, dünya genelindeki ekonomik, kültürel, siyasal ve sosyolojik </a:t>
            </a:r>
            <a:r>
              <a:rPr lang="tr-TR" dirty="0" smtClean="0"/>
              <a:t>gelişmenin ve </a:t>
            </a:r>
            <a:r>
              <a:rPr lang="tr-TR" dirty="0"/>
              <a:t>değişmenin etkisiyle ülkelerin birbirleri ile yakınlaşmasıdır. </a:t>
            </a:r>
            <a:endParaRPr lang="tr-TR" dirty="0" smtClean="0"/>
          </a:p>
          <a:p>
            <a:r>
              <a:rPr lang="tr-TR" dirty="0" smtClean="0"/>
              <a:t>Küreselleşmenin </a:t>
            </a:r>
            <a:r>
              <a:rPr lang="tr-TR" dirty="0"/>
              <a:t>temelinde değişim </a:t>
            </a:r>
            <a:r>
              <a:rPr lang="tr-TR" dirty="0" smtClean="0"/>
              <a:t>ve gelişim </a:t>
            </a:r>
            <a:r>
              <a:rPr lang="tr-TR" dirty="0"/>
              <a:t>bulunmaktadır. Serbest ticaret (free trade), küreselleşmenin oluşumunda önemli bir etmendir.</a:t>
            </a:r>
          </a:p>
          <a:p>
            <a:r>
              <a:rPr lang="tr-TR" dirty="0"/>
              <a:t>Çokuluslu şirketler ise küreselleşmeyi doğuran etmenlerin başında gelmektedir.</a:t>
            </a:r>
          </a:p>
        </p:txBody>
      </p:sp>
    </p:spTree>
    <p:extLst>
      <p:ext uri="{BB962C8B-B14F-4D97-AF65-F5344CB8AC3E}">
        <p14:creationId xmlns:p14="http://schemas.microsoft.com/office/powerpoint/2010/main" val="15484182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Karma Taşımacılık</a:t>
            </a:r>
            <a:endParaRPr lang="tr-TR" dirty="0"/>
          </a:p>
        </p:txBody>
      </p:sp>
      <p:sp>
        <p:nvSpPr>
          <p:cNvPr id="3" name="Content Placeholder 2"/>
          <p:cNvSpPr>
            <a:spLocks noGrp="1"/>
          </p:cNvSpPr>
          <p:nvPr>
            <p:ph idx="1"/>
          </p:nvPr>
        </p:nvSpPr>
        <p:spPr/>
        <p:txBody>
          <a:bodyPr>
            <a:normAutofit fontScale="92500" lnSpcReduction="20000"/>
          </a:bodyPr>
          <a:lstStyle/>
          <a:p>
            <a:r>
              <a:rPr lang="tr-TR" dirty="0"/>
              <a:t>Karma taşımacılık, aynı ürünü taşımak için birden fazla taşımacılık modunun (türünün) </a:t>
            </a:r>
            <a:r>
              <a:rPr lang="tr-TR" dirty="0" smtClean="0"/>
              <a:t>birlikte kullanıldığı </a:t>
            </a:r>
            <a:r>
              <a:rPr lang="tr-TR" dirty="0"/>
              <a:t>bir taşımacılık türüdür. </a:t>
            </a:r>
            <a:endParaRPr lang="tr-TR" dirty="0" smtClean="0"/>
          </a:p>
          <a:p>
            <a:r>
              <a:rPr lang="tr-TR" dirty="0" smtClean="0"/>
              <a:t>Taşımacılığın </a:t>
            </a:r>
            <a:r>
              <a:rPr lang="tr-TR" dirty="0"/>
              <a:t>en karmaşık yapılarından birisini oluşturmaktadır. </a:t>
            </a:r>
            <a:r>
              <a:rPr lang="tr-TR" dirty="0" smtClean="0"/>
              <a:t>En sık </a:t>
            </a:r>
            <a:r>
              <a:rPr lang="tr-TR" dirty="0"/>
              <a:t>kullanılan taşıma modları kara, deniz ve demir yollarıdır. Karma taşımacılık küresel iş </a:t>
            </a:r>
            <a:r>
              <a:rPr lang="tr-TR" dirty="0" smtClean="0"/>
              <a:t>hayatının ortaya </a:t>
            </a:r>
            <a:r>
              <a:rPr lang="tr-TR" dirty="0"/>
              <a:t>çıkardığı bir gelişmedir. </a:t>
            </a:r>
            <a:endParaRPr lang="tr-TR" dirty="0" smtClean="0"/>
          </a:p>
          <a:p>
            <a:r>
              <a:rPr lang="tr-TR" dirty="0" smtClean="0"/>
              <a:t>Küresel </a:t>
            </a:r>
            <a:r>
              <a:rPr lang="tr-TR" dirty="0"/>
              <a:t>tedarik zinciri içerisinde pek çok değişik ülkeye değişik </a:t>
            </a:r>
            <a:r>
              <a:rPr lang="tr-TR" dirty="0" smtClean="0"/>
              <a:t>ulaşım yolları </a:t>
            </a:r>
            <a:r>
              <a:rPr lang="tr-TR" dirty="0"/>
              <a:t>ile bağlantı yapıldığı için küresel tedarik zinciri yönetimine en uygun ve en çok </a:t>
            </a:r>
            <a:r>
              <a:rPr lang="tr-TR" dirty="0" smtClean="0"/>
              <a:t>kullanılan taşımacılık </a:t>
            </a:r>
            <a:r>
              <a:rPr lang="tr-TR" dirty="0"/>
              <a:t>modudur. </a:t>
            </a:r>
            <a:endParaRPr lang="tr-TR" dirty="0" smtClean="0"/>
          </a:p>
          <a:p>
            <a:r>
              <a:rPr lang="tr-TR" dirty="0" smtClean="0"/>
              <a:t>Günümüzde </a:t>
            </a:r>
            <a:r>
              <a:rPr lang="tr-TR" dirty="0"/>
              <a:t>koordinasyonu en iyi şekilde sağlayabilmek için gelişmiş </a:t>
            </a:r>
            <a:r>
              <a:rPr lang="tr-TR" dirty="0" smtClean="0"/>
              <a:t>bilişim sistemleri </a:t>
            </a:r>
            <a:r>
              <a:rPr lang="tr-TR" dirty="0"/>
              <a:t>kullanan karma taşımacılık şirketleri kurulmuştur. </a:t>
            </a:r>
            <a:endParaRPr lang="tr-TR" dirty="0" smtClean="0"/>
          </a:p>
          <a:p>
            <a:r>
              <a:rPr lang="tr-TR" dirty="0" smtClean="0"/>
              <a:t>Karma </a:t>
            </a:r>
            <a:r>
              <a:rPr lang="tr-TR" dirty="0"/>
              <a:t>taşımacılıkta amaç, hız, </a:t>
            </a:r>
            <a:r>
              <a:rPr lang="tr-TR" dirty="0" smtClean="0"/>
              <a:t>maliyet, güvenlik </a:t>
            </a:r>
            <a:r>
              <a:rPr lang="tr-TR" dirty="0"/>
              <a:t>ve hizmet kalitesi unsurlarının en uygun bileşimini elde etmektir.</a:t>
            </a:r>
          </a:p>
        </p:txBody>
      </p:sp>
    </p:spTree>
    <p:extLst>
      <p:ext uri="{BB962C8B-B14F-4D97-AF65-F5344CB8AC3E}">
        <p14:creationId xmlns:p14="http://schemas.microsoft.com/office/powerpoint/2010/main" val="13339387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Karma taşımacılığın üç </a:t>
            </a:r>
            <a:r>
              <a:rPr lang="tr-TR" dirty="0" smtClean="0"/>
              <a:t>farklı uygulama şekli</a:t>
            </a:r>
            <a:endParaRPr lang="tr-TR" dirty="0"/>
          </a:p>
        </p:txBody>
      </p:sp>
      <p:sp>
        <p:nvSpPr>
          <p:cNvPr id="3" name="Content Placeholder 2"/>
          <p:cNvSpPr>
            <a:spLocks noGrp="1"/>
          </p:cNvSpPr>
          <p:nvPr>
            <p:ph idx="1"/>
          </p:nvPr>
        </p:nvSpPr>
        <p:spPr/>
        <p:txBody>
          <a:bodyPr>
            <a:normAutofit fontScale="92500"/>
          </a:bodyPr>
          <a:lstStyle/>
          <a:p>
            <a:r>
              <a:rPr lang="tr-TR" b="1" dirty="0"/>
              <a:t>Çok Modlu Taşımacılık (Multimodel Transportation): </a:t>
            </a:r>
            <a:r>
              <a:rPr lang="tr-TR" dirty="0"/>
              <a:t>İki ya da daha fazla </a:t>
            </a:r>
            <a:r>
              <a:rPr lang="tr-TR" dirty="0" smtClean="0"/>
              <a:t>taşımacılık modunun </a:t>
            </a:r>
            <a:r>
              <a:rPr lang="tr-TR" dirty="0"/>
              <a:t>kullanıldığı ve mod değişimleri sırasında yüklerin doğrudan elleçlendiği </a:t>
            </a:r>
            <a:r>
              <a:rPr lang="tr-TR" dirty="0" smtClean="0"/>
              <a:t>bir taşımacılık </a:t>
            </a:r>
            <a:r>
              <a:rPr lang="tr-TR" dirty="0"/>
              <a:t>sistemidir</a:t>
            </a:r>
            <a:r>
              <a:rPr lang="tr-TR" dirty="0" smtClean="0"/>
              <a:t>.</a:t>
            </a:r>
          </a:p>
          <a:p>
            <a:r>
              <a:rPr lang="tr-TR" b="1" dirty="0"/>
              <a:t>Modlararası Taşımacılık (Intermodal Transportation): </a:t>
            </a:r>
            <a:r>
              <a:rPr lang="tr-TR" dirty="0"/>
              <a:t>Modlararası taşımacılık, taşıma </a:t>
            </a:r>
            <a:r>
              <a:rPr lang="tr-TR" dirty="0" smtClean="0"/>
              <a:t>aracı ya </a:t>
            </a:r>
            <a:r>
              <a:rPr lang="tr-TR" dirty="0"/>
              <a:t>da kabına bağlı kalınmaksızın birden çok taşımacılık modunun kullanıldığı bir </a:t>
            </a:r>
            <a:r>
              <a:rPr lang="tr-TR" dirty="0" smtClean="0"/>
              <a:t>taşımacılıktır. Bu </a:t>
            </a:r>
            <a:r>
              <a:rPr lang="tr-TR" dirty="0"/>
              <a:t>taşımacılıkta aynı taşıma aracı ya da kabı ile iki ya da daha fazla taşımacılık </a:t>
            </a:r>
            <a:r>
              <a:rPr lang="tr-TR" dirty="0" smtClean="0"/>
              <a:t>modu kullanılmaktadır</a:t>
            </a:r>
            <a:r>
              <a:rPr lang="tr-TR" dirty="0"/>
              <a:t>. </a:t>
            </a:r>
            <a:endParaRPr lang="tr-TR" dirty="0" smtClean="0"/>
          </a:p>
          <a:p>
            <a:r>
              <a:rPr lang="tr-TR" b="1" dirty="0" smtClean="0"/>
              <a:t>Kombine </a:t>
            </a:r>
            <a:r>
              <a:rPr lang="tr-TR" b="1" dirty="0"/>
              <a:t>Taşımacılık (Combined Transportation): </a:t>
            </a:r>
            <a:r>
              <a:rPr lang="tr-TR" dirty="0"/>
              <a:t>Bu taşımacılıkta aynı taşıma aracı ya </a:t>
            </a:r>
            <a:r>
              <a:rPr lang="tr-TR" dirty="0" smtClean="0"/>
              <a:t>da kabı </a:t>
            </a:r>
            <a:r>
              <a:rPr lang="tr-TR" dirty="0"/>
              <a:t>ile birden fazla taşıma modu kullanılmaktadır. Sevkiyatlar arasında </a:t>
            </a:r>
            <a:r>
              <a:rPr lang="tr-TR"/>
              <a:t>ciddi </a:t>
            </a:r>
            <a:r>
              <a:rPr lang="tr-TR" smtClean="0"/>
              <a:t>anlamda koordinasyon </a:t>
            </a:r>
            <a:r>
              <a:rPr lang="tr-TR" dirty="0"/>
              <a:t>olmalıdır.</a:t>
            </a:r>
          </a:p>
        </p:txBody>
      </p:sp>
    </p:spTree>
    <p:extLst>
      <p:ext uri="{BB962C8B-B14F-4D97-AF65-F5344CB8AC3E}">
        <p14:creationId xmlns:p14="http://schemas.microsoft.com/office/powerpoint/2010/main" val="31625019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a:t>KÜRESEL TEDARİK ZİNCİRİ İÇERİSİNDE BİLGİ AKIŞI </a:t>
            </a:r>
            <a:r>
              <a:rPr lang="tr-TR" dirty="0" smtClean="0"/>
              <a:t>VE BİLGİNİN </a:t>
            </a:r>
            <a:r>
              <a:rPr lang="tr-TR" dirty="0"/>
              <a:t>YÖNETİMİ</a:t>
            </a:r>
          </a:p>
        </p:txBody>
      </p:sp>
      <p:sp>
        <p:nvSpPr>
          <p:cNvPr id="3" name="Content Placeholder 2"/>
          <p:cNvSpPr>
            <a:spLocks noGrp="1"/>
          </p:cNvSpPr>
          <p:nvPr>
            <p:ph idx="1"/>
          </p:nvPr>
        </p:nvSpPr>
        <p:spPr/>
        <p:txBody>
          <a:bodyPr>
            <a:normAutofit/>
          </a:bodyPr>
          <a:lstStyle/>
          <a:p>
            <a:r>
              <a:rPr lang="tr-TR" dirty="0"/>
              <a:t>Tedarik zinciri yönetiminin tanımında da belirtildiği gibi tedarik zinciri içerisinde para, malzeme ve </a:t>
            </a:r>
            <a:r>
              <a:rPr lang="tr-TR" dirty="0" smtClean="0"/>
              <a:t>bilgi akışı </a:t>
            </a:r>
            <a:r>
              <a:rPr lang="tr-TR" dirty="0"/>
              <a:t>olmaktadır ve bunların bütünleşik bir şekilde yönetilmesi tedarik zincirinin başarısını olumlu </a:t>
            </a:r>
            <a:r>
              <a:rPr lang="tr-TR" dirty="0" smtClean="0"/>
              <a:t>yönde etkileyecektir</a:t>
            </a:r>
            <a:r>
              <a:rPr lang="tr-TR" dirty="0"/>
              <a:t>. </a:t>
            </a:r>
            <a:endParaRPr lang="tr-TR" dirty="0" smtClean="0"/>
          </a:p>
          <a:p>
            <a:r>
              <a:rPr lang="tr-TR" dirty="0" smtClean="0"/>
              <a:t>Malzeme </a:t>
            </a:r>
            <a:r>
              <a:rPr lang="tr-TR" dirty="0"/>
              <a:t>akışı kaynak akışını ve nakliyenin teslim edilmesini mümkün kılmakta, </a:t>
            </a:r>
            <a:r>
              <a:rPr lang="tr-TR" dirty="0" smtClean="0"/>
              <a:t>para akışı </a:t>
            </a:r>
            <a:r>
              <a:rPr lang="tr-TR" dirty="0"/>
              <a:t>tedarikçilerin ödemelerinin yapılmasını garanti altına almaktadır. Bilgi akışı bunlardan çok </a:t>
            </a:r>
            <a:r>
              <a:rPr lang="tr-TR" dirty="0" smtClean="0"/>
              <a:t>daha karmaşık </a:t>
            </a:r>
            <a:r>
              <a:rPr lang="tr-TR" dirty="0"/>
              <a:t>bir yapıya sahiptir. </a:t>
            </a:r>
            <a:endParaRPr lang="tr-TR" dirty="0" smtClean="0"/>
          </a:p>
          <a:p>
            <a:r>
              <a:rPr lang="tr-TR" dirty="0" smtClean="0"/>
              <a:t>Bilgi </a:t>
            </a:r>
            <a:r>
              <a:rPr lang="tr-TR" dirty="0"/>
              <a:t>tedarik zinciri içerisindeki talepleri karşılayabilme yeteneğinin </a:t>
            </a:r>
            <a:r>
              <a:rPr lang="tr-TR" dirty="0" smtClean="0"/>
              <a:t>en önemli </a:t>
            </a:r>
            <a:r>
              <a:rPr lang="tr-TR" dirty="0"/>
              <a:t>unsurudur.</a:t>
            </a:r>
          </a:p>
        </p:txBody>
      </p:sp>
    </p:spTree>
    <p:extLst>
      <p:ext uri="{BB962C8B-B14F-4D97-AF65-F5344CB8AC3E}">
        <p14:creationId xmlns:p14="http://schemas.microsoft.com/office/powerpoint/2010/main" val="24426934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a:t>Bilginin işletmeleri kendi bünyelerinde </a:t>
            </a:r>
            <a:r>
              <a:rPr lang="tr-TR" dirty="0" smtClean="0"/>
              <a:t>bilgi </a:t>
            </a:r>
            <a:r>
              <a:rPr lang="tr-TR" dirty="0"/>
              <a:t>teknolojileri kullanmaya iten </a:t>
            </a:r>
            <a:r>
              <a:rPr lang="tr-TR" dirty="0" smtClean="0"/>
              <a:t>özellikler</a:t>
            </a:r>
            <a:endParaRPr lang="tr-TR" dirty="0"/>
          </a:p>
        </p:txBody>
      </p:sp>
      <p:sp>
        <p:nvSpPr>
          <p:cNvPr id="3" name="Content Placeholder 2"/>
          <p:cNvSpPr>
            <a:spLocks noGrp="1"/>
          </p:cNvSpPr>
          <p:nvPr>
            <p:ph idx="1"/>
          </p:nvPr>
        </p:nvSpPr>
        <p:spPr/>
        <p:txBody>
          <a:bodyPr/>
          <a:lstStyle/>
          <a:p>
            <a:r>
              <a:rPr lang="tr-TR" dirty="0" smtClean="0"/>
              <a:t>Bilginin </a:t>
            </a:r>
            <a:r>
              <a:rPr lang="tr-TR" dirty="0"/>
              <a:t>karmaşık bir yapıya sahip olması</a:t>
            </a:r>
          </a:p>
          <a:p>
            <a:r>
              <a:rPr lang="tr-TR" dirty="0" smtClean="0"/>
              <a:t>Gerekli </a:t>
            </a:r>
            <a:r>
              <a:rPr lang="tr-TR" dirty="0"/>
              <a:t>gereksiz çok fazla bilginin bulunması</a:t>
            </a:r>
          </a:p>
          <a:p>
            <a:r>
              <a:rPr lang="tr-TR" dirty="0" smtClean="0"/>
              <a:t>Doğru </a:t>
            </a:r>
            <a:r>
              <a:rPr lang="tr-TR" dirty="0"/>
              <a:t>bilgiye ulaşmanın zor olması ve</a:t>
            </a:r>
          </a:p>
          <a:p>
            <a:r>
              <a:rPr lang="tr-TR" dirty="0" smtClean="0"/>
              <a:t>Bilginin </a:t>
            </a:r>
            <a:r>
              <a:rPr lang="tr-TR" dirty="0"/>
              <a:t>çok hızlı yayılmasıdır.</a:t>
            </a:r>
          </a:p>
        </p:txBody>
      </p:sp>
    </p:spTree>
    <p:extLst>
      <p:ext uri="{BB962C8B-B14F-4D97-AF65-F5344CB8AC3E}">
        <p14:creationId xmlns:p14="http://schemas.microsoft.com/office/powerpoint/2010/main" val="39250382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pic>
        <p:nvPicPr>
          <p:cNvPr id="4" name="Content Placeholder 3"/>
          <p:cNvPicPr>
            <a:picLocks noGrp="1" noChangeAspect="1"/>
          </p:cNvPicPr>
          <p:nvPr>
            <p:ph idx="1"/>
          </p:nvPr>
        </p:nvPicPr>
        <p:blipFill>
          <a:blip r:embed="rId2"/>
          <a:stretch>
            <a:fillRect/>
          </a:stretch>
        </p:blipFill>
        <p:spPr>
          <a:xfrm>
            <a:off x="905608" y="1690688"/>
            <a:ext cx="10647484" cy="4039393"/>
          </a:xfrm>
          <a:prstGeom prst="rect">
            <a:avLst/>
          </a:prstGeom>
        </p:spPr>
      </p:pic>
    </p:spTree>
    <p:extLst>
      <p:ext uri="{BB962C8B-B14F-4D97-AF65-F5344CB8AC3E}">
        <p14:creationId xmlns:p14="http://schemas.microsoft.com/office/powerpoint/2010/main" val="16617971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a:t>Bilgi </a:t>
            </a:r>
            <a:r>
              <a:rPr lang="tr-TR" dirty="0" smtClean="0"/>
              <a:t>akışının çalışanlar </a:t>
            </a:r>
            <a:r>
              <a:rPr lang="tr-TR" dirty="0"/>
              <a:t>arasında sorunsuz akışı ve kolay ulaşılabilir olmasının faydaları </a:t>
            </a:r>
          </a:p>
        </p:txBody>
      </p:sp>
      <p:sp>
        <p:nvSpPr>
          <p:cNvPr id="3" name="Content Placeholder 2"/>
          <p:cNvSpPr>
            <a:spLocks noGrp="1"/>
          </p:cNvSpPr>
          <p:nvPr>
            <p:ph idx="1"/>
          </p:nvPr>
        </p:nvSpPr>
        <p:spPr/>
        <p:txBody>
          <a:bodyPr>
            <a:normAutofit fontScale="92500" lnSpcReduction="20000"/>
          </a:bodyPr>
          <a:lstStyle/>
          <a:p>
            <a:r>
              <a:rPr lang="tr-TR" dirty="0" smtClean="0"/>
              <a:t>Küresel </a:t>
            </a:r>
            <a:r>
              <a:rPr lang="tr-TR" dirty="0"/>
              <a:t>tedarik zincirinin planlanmasına ve kontrol edilmesine yardımcı olur,</a:t>
            </a:r>
          </a:p>
          <a:p>
            <a:r>
              <a:rPr lang="tr-TR" dirty="0" smtClean="0"/>
              <a:t>Haftanın </a:t>
            </a:r>
            <a:r>
              <a:rPr lang="tr-TR" dirty="0"/>
              <a:t>yedi günü ve günün yirmi dört saati zincir içerisinde yolunda gitmeyen herhangi bir </a:t>
            </a:r>
            <a:r>
              <a:rPr lang="tr-TR" dirty="0" smtClean="0"/>
              <a:t>şey olduğunda </a:t>
            </a:r>
            <a:r>
              <a:rPr lang="tr-TR" dirty="0"/>
              <a:t>anında müdahele edilebilmesini sağlar,</a:t>
            </a:r>
          </a:p>
          <a:p>
            <a:r>
              <a:rPr lang="tr-TR" dirty="0" smtClean="0"/>
              <a:t>Taleplerin </a:t>
            </a:r>
            <a:r>
              <a:rPr lang="tr-TR" dirty="0"/>
              <a:t>tam olarak karşılanmasına yardımcı olur,</a:t>
            </a:r>
          </a:p>
          <a:p>
            <a:r>
              <a:rPr lang="tr-TR" dirty="0" smtClean="0"/>
              <a:t>Stok </a:t>
            </a:r>
            <a:r>
              <a:rPr lang="tr-TR" dirty="0"/>
              <a:t>kontrollerinin (yetersiz ya da fazla stok gibi) tam olarak yapılabilmesine olanak tanır,</a:t>
            </a:r>
          </a:p>
          <a:p>
            <a:r>
              <a:rPr lang="tr-TR" dirty="0" smtClean="0"/>
              <a:t>Müşteri </a:t>
            </a:r>
            <a:r>
              <a:rPr lang="tr-TR" dirty="0"/>
              <a:t>odaklı çalışılmasını sağlar,</a:t>
            </a:r>
          </a:p>
          <a:p>
            <a:r>
              <a:rPr lang="tr-TR" dirty="0" smtClean="0"/>
              <a:t>Zaman </a:t>
            </a:r>
            <a:r>
              <a:rPr lang="tr-TR" dirty="0"/>
              <a:t>baskısını azaltır,</a:t>
            </a:r>
          </a:p>
          <a:p>
            <a:r>
              <a:rPr lang="tr-TR" dirty="0" smtClean="0"/>
              <a:t>Plan </a:t>
            </a:r>
            <a:r>
              <a:rPr lang="tr-TR" dirty="0"/>
              <a:t>değişikliklerini azaltır,</a:t>
            </a:r>
          </a:p>
          <a:p>
            <a:r>
              <a:rPr lang="tr-TR" dirty="0" smtClean="0"/>
              <a:t>Küresel </a:t>
            </a:r>
            <a:r>
              <a:rPr lang="tr-TR" dirty="0"/>
              <a:t>tedarik zinciri içerisinde koordineli çalışılmasını sağlar.</a:t>
            </a:r>
          </a:p>
        </p:txBody>
      </p:sp>
    </p:spTree>
    <p:extLst>
      <p:ext uri="{BB962C8B-B14F-4D97-AF65-F5344CB8AC3E}">
        <p14:creationId xmlns:p14="http://schemas.microsoft.com/office/powerpoint/2010/main" val="19438467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Sorular </a:t>
            </a:r>
            <a:endParaRPr lang="tr-TR" dirty="0"/>
          </a:p>
        </p:txBody>
      </p:sp>
      <p:sp>
        <p:nvSpPr>
          <p:cNvPr id="3" name="Content Placeholder 2"/>
          <p:cNvSpPr>
            <a:spLocks noGrp="1"/>
          </p:cNvSpPr>
          <p:nvPr>
            <p:ph idx="1"/>
          </p:nvPr>
        </p:nvSpPr>
        <p:spPr/>
        <p:txBody>
          <a:bodyPr/>
          <a:lstStyle/>
          <a:p>
            <a:r>
              <a:rPr lang="tr-TR" b="1" dirty="0" smtClean="0"/>
              <a:t>Küreselleşmede </a:t>
            </a:r>
            <a:r>
              <a:rPr lang="tr-TR" b="1" dirty="0"/>
              <a:t>ticaretin etkisi nasıl olmuştur</a:t>
            </a:r>
            <a:r>
              <a:rPr lang="tr-TR" b="1" dirty="0" smtClean="0"/>
              <a:t>?</a:t>
            </a:r>
          </a:p>
          <a:p>
            <a:r>
              <a:rPr lang="tr-TR" b="1" dirty="0"/>
              <a:t>İşletmeleri uluslararası pazarlara iten ve küresel kaynak kullanımına</a:t>
            </a:r>
          </a:p>
          <a:p>
            <a:r>
              <a:rPr lang="tr-TR" b="1" dirty="0"/>
              <a:t>neden olan etmenler hakkında bilgi veriniz?</a:t>
            </a:r>
            <a:endParaRPr lang="tr-TR" b="1" dirty="0" smtClean="0"/>
          </a:p>
          <a:p>
            <a:r>
              <a:rPr lang="tr-TR" b="1" dirty="0"/>
              <a:t>Tedarik zincirinin işletmeler için önemini açıklayınız?</a:t>
            </a:r>
            <a:endParaRPr lang="tr-TR" b="1" dirty="0" smtClean="0"/>
          </a:p>
          <a:p>
            <a:r>
              <a:rPr lang="tr-TR" b="1" dirty="0" smtClean="0"/>
              <a:t>Türkiyenin 2010, 2012 </a:t>
            </a:r>
            <a:r>
              <a:rPr lang="tr-TR" b="1" dirty="0"/>
              <a:t>ve </a:t>
            </a:r>
            <a:r>
              <a:rPr lang="tr-TR" b="1" dirty="0" smtClean="0"/>
              <a:t>2018 </a:t>
            </a:r>
            <a:r>
              <a:rPr lang="tr-TR" b="1" dirty="0"/>
              <a:t>yılları arasındaki lojistik performans</a:t>
            </a:r>
          </a:p>
          <a:p>
            <a:r>
              <a:rPr lang="tr-TR" b="1" dirty="0"/>
              <a:t>indeksi nedir</a:t>
            </a:r>
            <a:r>
              <a:rPr lang="tr-TR" b="1" dirty="0" smtClean="0"/>
              <a:t>?</a:t>
            </a:r>
          </a:p>
          <a:p>
            <a:endParaRPr lang="tr-TR" dirty="0"/>
          </a:p>
        </p:txBody>
      </p:sp>
    </p:spTree>
    <p:extLst>
      <p:ext uri="{BB962C8B-B14F-4D97-AF65-F5344CB8AC3E}">
        <p14:creationId xmlns:p14="http://schemas.microsoft.com/office/powerpoint/2010/main" val="3081012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Küreselleşme sürecinin temel özellikleri</a:t>
            </a:r>
          </a:p>
        </p:txBody>
      </p:sp>
      <p:sp>
        <p:nvSpPr>
          <p:cNvPr id="3" name="Content Placeholder 2"/>
          <p:cNvSpPr>
            <a:spLocks noGrp="1"/>
          </p:cNvSpPr>
          <p:nvPr>
            <p:ph idx="1"/>
          </p:nvPr>
        </p:nvSpPr>
        <p:spPr/>
        <p:txBody>
          <a:bodyPr>
            <a:normAutofit fontScale="70000" lnSpcReduction="20000"/>
          </a:bodyPr>
          <a:lstStyle/>
          <a:p>
            <a:pPr marL="0" indent="0">
              <a:buNone/>
            </a:pPr>
            <a:r>
              <a:rPr lang="tr-TR" dirty="0"/>
              <a:t>1. Tüketici davranışlarının giderek daha homojen bir yapıya sahip olması,</a:t>
            </a:r>
          </a:p>
          <a:p>
            <a:pPr marL="0" indent="0">
              <a:buNone/>
            </a:pPr>
            <a:r>
              <a:rPr lang="tr-TR" dirty="0"/>
              <a:t>2. Üretim faktörlerinin dünya ölçeğinde değerlendirilerek üretim, dağıtım ve </a:t>
            </a:r>
            <a:r>
              <a:rPr lang="tr-TR" dirty="0" smtClean="0"/>
              <a:t>tüketimde kullanılması,</a:t>
            </a:r>
          </a:p>
          <a:p>
            <a:pPr marL="0" indent="0">
              <a:buNone/>
            </a:pPr>
            <a:r>
              <a:rPr lang="tr-TR" dirty="0" smtClean="0"/>
              <a:t>3</a:t>
            </a:r>
            <a:r>
              <a:rPr lang="tr-TR" dirty="0"/>
              <a:t>. Ticari faaliyetlerin, dünya ölçeğindeki çeşitli kural ve standartlara tabii tutulması,</a:t>
            </a:r>
          </a:p>
          <a:p>
            <a:pPr marL="0" indent="0">
              <a:buNone/>
            </a:pPr>
            <a:r>
              <a:rPr lang="tr-TR" dirty="0"/>
              <a:t>4. İşletmeler arası ilişkilerin gelişmesi,</a:t>
            </a:r>
          </a:p>
          <a:p>
            <a:pPr marL="0" indent="0">
              <a:buNone/>
            </a:pPr>
            <a:r>
              <a:rPr lang="tr-TR" dirty="0"/>
              <a:t>5. Üretim faaliyetlerinin coğrafik olarak tüm dünyaya dağılmış olması,</a:t>
            </a:r>
          </a:p>
          <a:p>
            <a:pPr marL="0" indent="0">
              <a:buNone/>
            </a:pPr>
            <a:r>
              <a:rPr lang="tr-TR" dirty="0"/>
              <a:t>6. Tüm dünya da doğrudan yabancı sermaye yatırımlarının hızla artması,</a:t>
            </a:r>
          </a:p>
          <a:p>
            <a:pPr marL="0" indent="0">
              <a:buNone/>
            </a:pPr>
            <a:r>
              <a:rPr lang="tr-TR" dirty="0"/>
              <a:t>7. İşletmeler başta olmak üzere tüm dünya da ortak ekonomik strateji esasına dayalı bir </a:t>
            </a:r>
            <a:r>
              <a:rPr lang="tr-TR" dirty="0" smtClean="0"/>
              <a:t>planlamaya gidilmesi</a:t>
            </a:r>
            <a:r>
              <a:rPr lang="tr-TR" dirty="0"/>
              <a:t>,</a:t>
            </a:r>
          </a:p>
          <a:p>
            <a:pPr marL="0" indent="0">
              <a:buNone/>
            </a:pPr>
            <a:r>
              <a:rPr lang="tr-TR" dirty="0"/>
              <a:t>8. Üretim faktörlerinin dünya bazında ekonomik, teknolojik ve hatta hukuki bakımlardan sıkı </a:t>
            </a:r>
            <a:r>
              <a:rPr lang="tr-TR" dirty="0" smtClean="0"/>
              <a:t>bir bütünleşmeye </a:t>
            </a:r>
            <a:r>
              <a:rPr lang="tr-TR" dirty="0"/>
              <a:t>girmeleri,</a:t>
            </a:r>
          </a:p>
          <a:p>
            <a:pPr marL="0" indent="0">
              <a:buNone/>
            </a:pPr>
            <a:r>
              <a:rPr lang="tr-TR" dirty="0"/>
              <a:t>9. İşletmeler ve devletlerarasında yeni iletişim yöntemlerinin kullanılması,</a:t>
            </a:r>
          </a:p>
          <a:p>
            <a:pPr marL="0" indent="0">
              <a:buNone/>
            </a:pPr>
            <a:r>
              <a:rPr lang="tr-TR" dirty="0"/>
              <a:t>10. İşletmelerin dünyada iş yapma şekillerindeki değişmeler nedeni ile yeniden yapılanmaları,</a:t>
            </a:r>
          </a:p>
          <a:p>
            <a:pPr marL="0" indent="0">
              <a:buNone/>
            </a:pPr>
            <a:r>
              <a:rPr lang="tr-TR" dirty="0"/>
              <a:t>11. İşletme yönetiminin ve yönetici profilinin değişmesidir.</a:t>
            </a:r>
          </a:p>
        </p:txBody>
      </p:sp>
    </p:spTree>
    <p:extLst>
      <p:ext uri="{BB962C8B-B14F-4D97-AF65-F5344CB8AC3E}">
        <p14:creationId xmlns:p14="http://schemas.microsoft.com/office/powerpoint/2010/main" val="204491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Küreselleşme</a:t>
            </a:r>
          </a:p>
        </p:txBody>
      </p:sp>
      <p:sp>
        <p:nvSpPr>
          <p:cNvPr id="3" name="Content Placeholder 2"/>
          <p:cNvSpPr>
            <a:spLocks noGrp="1"/>
          </p:cNvSpPr>
          <p:nvPr>
            <p:ph idx="1"/>
          </p:nvPr>
        </p:nvSpPr>
        <p:spPr/>
        <p:txBody>
          <a:bodyPr/>
          <a:lstStyle/>
          <a:p>
            <a:r>
              <a:rPr lang="tr-TR" dirty="0"/>
              <a:t>Küreselleşme ile birlikte dünya üzerindeki ülkeler arasındaki ticaret artmış, ürün ve hizmetler </a:t>
            </a:r>
            <a:r>
              <a:rPr lang="tr-TR" dirty="0" smtClean="0"/>
              <a:t>hemen hemen </a:t>
            </a:r>
            <a:r>
              <a:rPr lang="tr-TR" dirty="0"/>
              <a:t>her ülkede sunulabilir hale gelmiştir. </a:t>
            </a:r>
            <a:endParaRPr lang="tr-TR" dirty="0" smtClean="0"/>
          </a:p>
          <a:p>
            <a:r>
              <a:rPr lang="tr-TR" dirty="0" smtClean="0"/>
              <a:t>Bunu </a:t>
            </a:r>
            <a:r>
              <a:rPr lang="tr-TR" dirty="0"/>
              <a:t>kolaylaştıran etmenler arasında ulaşımın daha </a:t>
            </a:r>
            <a:r>
              <a:rPr lang="tr-TR" dirty="0" smtClean="0"/>
              <a:t>kolay, hızlı </a:t>
            </a:r>
            <a:r>
              <a:rPr lang="tr-TR" dirty="0"/>
              <a:t>ve konforlu hale gelmesi, iletişimin daha hızlı, çeşitli ve ucuz olması, pek çok ülkenin </a:t>
            </a:r>
            <a:r>
              <a:rPr lang="tr-TR" dirty="0" smtClean="0"/>
              <a:t>gümrük duvarlarını </a:t>
            </a:r>
            <a:r>
              <a:rPr lang="tr-TR" dirty="0"/>
              <a:t>kaldırması gibi nedenler sayılabilir.</a:t>
            </a:r>
          </a:p>
        </p:txBody>
      </p:sp>
    </p:spTree>
    <p:extLst>
      <p:ext uri="{BB962C8B-B14F-4D97-AF65-F5344CB8AC3E}">
        <p14:creationId xmlns:p14="http://schemas.microsoft.com/office/powerpoint/2010/main" val="2010732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Örneğin</a:t>
            </a:r>
          </a:p>
        </p:txBody>
      </p:sp>
      <p:sp>
        <p:nvSpPr>
          <p:cNvPr id="3" name="Content Placeholder 2"/>
          <p:cNvSpPr>
            <a:spLocks noGrp="1"/>
          </p:cNvSpPr>
          <p:nvPr>
            <p:ph idx="1"/>
          </p:nvPr>
        </p:nvSpPr>
        <p:spPr/>
        <p:txBody>
          <a:bodyPr>
            <a:normAutofit/>
          </a:bodyPr>
          <a:lstStyle/>
          <a:p>
            <a:r>
              <a:rPr lang="tr-TR" dirty="0" smtClean="0"/>
              <a:t>Barbie </a:t>
            </a:r>
            <a:r>
              <a:rPr lang="tr-TR" dirty="0"/>
              <a:t>bebekleri bugün gerçek bir küresel vatandaş </a:t>
            </a:r>
            <a:r>
              <a:rPr lang="tr-TR" dirty="0" smtClean="0"/>
              <a:t>olmuştur.</a:t>
            </a:r>
          </a:p>
          <a:p>
            <a:r>
              <a:rPr lang="tr-TR" dirty="0" smtClean="0"/>
              <a:t>Orijinalinde </a:t>
            </a:r>
            <a:r>
              <a:rPr lang="tr-TR" dirty="0"/>
              <a:t>bu bebekler </a:t>
            </a:r>
            <a:r>
              <a:rPr lang="tr-TR" dirty="0" smtClean="0"/>
              <a:t>Amerika’nın aksine </a:t>
            </a:r>
            <a:r>
              <a:rPr lang="tr-TR" dirty="0"/>
              <a:t>Japonya’da yapılmakla birlikte her bir parçası değişik bir ülkede üretilmektedir. Örneğin </a:t>
            </a:r>
            <a:r>
              <a:rPr lang="tr-TR" dirty="0" smtClean="0"/>
              <a:t>saçları halen </a:t>
            </a:r>
            <a:r>
              <a:rPr lang="tr-TR" dirty="0"/>
              <a:t>Japonya’da yapılmakta iken vücudunun plastik parçaları Tayvan’dan, kumaş kıyafetleri Çin’den </a:t>
            </a:r>
            <a:r>
              <a:rPr lang="tr-TR" dirty="0" smtClean="0"/>
              <a:t>ve </a:t>
            </a:r>
            <a:r>
              <a:rPr lang="de-DE" dirty="0" smtClean="0"/>
              <a:t>kalıp </a:t>
            </a:r>
            <a:r>
              <a:rPr lang="de-DE" dirty="0"/>
              <a:t>ile boya malzemesi ise Amerika’dan gelmektedir</a:t>
            </a:r>
            <a:r>
              <a:rPr lang="de-DE" dirty="0" smtClean="0"/>
              <a:t>.</a:t>
            </a:r>
            <a:endParaRPr lang="tr-TR" dirty="0" smtClean="0"/>
          </a:p>
          <a:p>
            <a:r>
              <a:rPr lang="tr-TR" dirty="0"/>
              <a:t>Örneğin McDonald’s dünyanın dört </a:t>
            </a:r>
            <a:r>
              <a:rPr lang="tr-TR" dirty="0" smtClean="0"/>
              <a:t>bir yanında </a:t>
            </a:r>
            <a:r>
              <a:rPr lang="tr-TR" dirty="0"/>
              <a:t>pek çok restorantta kabul görmüş yerel ürünlerin yanında kendi ürünlerini küresel olarak </a:t>
            </a:r>
            <a:r>
              <a:rPr lang="tr-TR" dirty="0" smtClean="0"/>
              <a:t>hem arzu </a:t>
            </a:r>
            <a:r>
              <a:rPr lang="tr-TR" dirty="0"/>
              <a:t>edilir hem de tanınabilir kılmıştır.</a:t>
            </a:r>
          </a:p>
        </p:txBody>
      </p:sp>
    </p:spTree>
    <p:extLst>
      <p:ext uri="{BB962C8B-B14F-4D97-AF65-F5344CB8AC3E}">
        <p14:creationId xmlns:p14="http://schemas.microsoft.com/office/powerpoint/2010/main" val="1149865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KÜRESEL KAYNAK </a:t>
            </a:r>
            <a:r>
              <a:rPr lang="tr-TR" dirty="0" smtClean="0"/>
              <a:t>KULLANIMI</a:t>
            </a:r>
            <a:endParaRPr lang="tr-TR" dirty="0"/>
          </a:p>
        </p:txBody>
      </p:sp>
      <p:sp>
        <p:nvSpPr>
          <p:cNvPr id="3" name="Content Placeholder 2"/>
          <p:cNvSpPr>
            <a:spLocks noGrp="1"/>
          </p:cNvSpPr>
          <p:nvPr>
            <p:ph idx="1"/>
          </p:nvPr>
        </p:nvSpPr>
        <p:spPr/>
        <p:txBody>
          <a:bodyPr>
            <a:normAutofit/>
          </a:bodyPr>
          <a:lstStyle/>
          <a:p>
            <a:r>
              <a:rPr lang="tr-TR" i="1" dirty="0"/>
              <a:t>Kaynak kullanımı </a:t>
            </a:r>
            <a:r>
              <a:rPr lang="tr-TR" dirty="0"/>
              <a:t>(sourcing), satın alma ya da tedarik olarak </a:t>
            </a:r>
            <a:r>
              <a:rPr lang="tr-TR" dirty="0" smtClean="0"/>
              <a:t>da adlandırılmaktadır </a:t>
            </a:r>
            <a:r>
              <a:rPr lang="tr-TR" dirty="0"/>
              <a:t>ve ürün, malzeme ve hizmetlerin kimden ve nereden tedarik edileceği </a:t>
            </a:r>
            <a:r>
              <a:rPr lang="tr-TR" dirty="0" smtClean="0"/>
              <a:t>konusunda kararların </a:t>
            </a:r>
            <a:r>
              <a:rPr lang="tr-TR" dirty="0"/>
              <a:t>alındığı sürece verilen isimdir. </a:t>
            </a:r>
            <a:endParaRPr lang="tr-TR" dirty="0" smtClean="0"/>
          </a:p>
          <a:p>
            <a:r>
              <a:rPr lang="tr-TR" i="1" dirty="0" smtClean="0"/>
              <a:t>Küresel </a:t>
            </a:r>
            <a:r>
              <a:rPr lang="tr-TR" i="1" dirty="0"/>
              <a:t>kaynak kullanımı </a:t>
            </a:r>
            <a:r>
              <a:rPr lang="tr-TR" dirty="0"/>
              <a:t>ise (global sourcing), mal </a:t>
            </a:r>
            <a:r>
              <a:rPr lang="tr-TR" dirty="0" smtClean="0"/>
              <a:t>ve hizmetlerin </a:t>
            </a:r>
            <a:r>
              <a:rPr lang="tr-TR" dirty="0"/>
              <a:t>jeopolitik sınırlar arasında oluşturulan pazarlardan temin edilmesidir. Küresel </a:t>
            </a:r>
            <a:r>
              <a:rPr lang="tr-TR" dirty="0" smtClean="0"/>
              <a:t>kaynak kullanımının </a:t>
            </a:r>
            <a:r>
              <a:rPr lang="tr-TR" dirty="0"/>
              <a:t>en önemli nedenleri arasında diğer ülkelerde işgücü ve hammadde maliyetlerinin </a:t>
            </a:r>
            <a:r>
              <a:rPr lang="tr-TR" dirty="0" smtClean="0"/>
              <a:t>düşük olması</a:t>
            </a:r>
            <a:r>
              <a:rPr lang="tr-TR" dirty="0"/>
              <a:t>, yüksek vergi indirimlerinin uygulanması ve gümrük vergilerinden ya muaf olunması ya da </a:t>
            </a:r>
            <a:r>
              <a:rPr lang="tr-TR" dirty="0" smtClean="0"/>
              <a:t>bu vergilerin </a:t>
            </a:r>
            <a:r>
              <a:rPr lang="tr-TR" dirty="0"/>
              <a:t>çok düşük uygulanıyor olması sayılabilir.</a:t>
            </a:r>
          </a:p>
        </p:txBody>
      </p:sp>
    </p:spTree>
    <p:extLst>
      <p:ext uri="{BB962C8B-B14F-4D97-AF65-F5344CB8AC3E}">
        <p14:creationId xmlns:p14="http://schemas.microsoft.com/office/powerpoint/2010/main" val="36872733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İşletmeleri uluslararası pazarlara iten bazı </a:t>
            </a:r>
            <a:r>
              <a:rPr lang="tr-TR" dirty="0" smtClean="0"/>
              <a:t>nedenler</a:t>
            </a:r>
            <a:endParaRPr lang="tr-TR" dirty="0"/>
          </a:p>
        </p:txBody>
      </p:sp>
      <p:sp>
        <p:nvSpPr>
          <p:cNvPr id="3" name="Content Placeholder 2"/>
          <p:cNvSpPr>
            <a:spLocks noGrp="1"/>
          </p:cNvSpPr>
          <p:nvPr>
            <p:ph idx="1"/>
          </p:nvPr>
        </p:nvSpPr>
        <p:spPr/>
        <p:txBody>
          <a:bodyPr>
            <a:normAutofit/>
          </a:bodyPr>
          <a:lstStyle/>
          <a:p>
            <a:r>
              <a:rPr lang="tr-TR" b="1" dirty="0"/>
              <a:t>Uluslararası Müşteriler: </a:t>
            </a:r>
            <a:endParaRPr lang="tr-TR" b="1" dirty="0" smtClean="0"/>
          </a:p>
          <a:p>
            <a:r>
              <a:rPr lang="tr-TR" b="1" dirty="0" smtClean="0"/>
              <a:t>Uluslararası </a:t>
            </a:r>
            <a:r>
              <a:rPr lang="tr-TR" b="1" dirty="0"/>
              <a:t>Rekabet: </a:t>
            </a:r>
            <a:endParaRPr lang="tr-TR" b="1" dirty="0" smtClean="0"/>
          </a:p>
          <a:p>
            <a:r>
              <a:rPr lang="tr-TR" b="1" dirty="0" smtClean="0"/>
              <a:t>Yasal </a:t>
            </a:r>
            <a:r>
              <a:rPr lang="tr-TR" b="1" dirty="0"/>
              <a:t>Düzenlemeler: </a:t>
            </a:r>
            <a:endParaRPr lang="tr-TR" b="1" dirty="0" smtClean="0"/>
          </a:p>
          <a:p>
            <a:r>
              <a:rPr lang="tr-TR" b="1" dirty="0" smtClean="0"/>
              <a:t>Yeni </a:t>
            </a:r>
            <a:r>
              <a:rPr lang="tr-TR" b="1" dirty="0"/>
              <a:t>ve Geniş Pazarlar: </a:t>
            </a:r>
            <a:endParaRPr lang="tr-TR" b="1" dirty="0" smtClean="0"/>
          </a:p>
          <a:p>
            <a:r>
              <a:rPr lang="tr-TR" b="1" dirty="0" smtClean="0"/>
              <a:t>Ölçek </a:t>
            </a:r>
            <a:r>
              <a:rPr lang="tr-TR" b="1" dirty="0"/>
              <a:t>Ekonomileri: </a:t>
            </a:r>
            <a:endParaRPr lang="tr-TR" b="1" dirty="0" smtClean="0"/>
          </a:p>
          <a:p>
            <a:r>
              <a:rPr lang="tr-TR" b="1" dirty="0" smtClean="0"/>
              <a:t>Maliyet Avantajı</a:t>
            </a:r>
            <a:endParaRPr lang="tr-TR" dirty="0"/>
          </a:p>
        </p:txBody>
      </p:sp>
    </p:spTree>
    <p:extLst>
      <p:ext uri="{BB962C8B-B14F-4D97-AF65-F5344CB8AC3E}">
        <p14:creationId xmlns:p14="http://schemas.microsoft.com/office/powerpoint/2010/main" val="7303977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Uluslararası faaliyet</a:t>
            </a:r>
          </a:p>
        </p:txBody>
      </p:sp>
      <p:sp>
        <p:nvSpPr>
          <p:cNvPr id="3" name="Content Placeholder 2"/>
          <p:cNvSpPr>
            <a:spLocks noGrp="1"/>
          </p:cNvSpPr>
          <p:nvPr>
            <p:ph idx="1"/>
          </p:nvPr>
        </p:nvSpPr>
        <p:spPr/>
        <p:txBody>
          <a:bodyPr/>
          <a:lstStyle/>
          <a:p>
            <a:r>
              <a:rPr lang="tr-TR" dirty="0"/>
              <a:t>Uluslararası faaliyet göstermeye başlayan işletmeler doğal olarak küresel </a:t>
            </a:r>
            <a:r>
              <a:rPr lang="tr-TR" dirty="0" smtClean="0"/>
              <a:t>kaynaklardan yararlanmaktadır</a:t>
            </a:r>
            <a:r>
              <a:rPr lang="tr-TR" dirty="0"/>
              <a:t>. </a:t>
            </a:r>
            <a:endParaRPr lang="tr-TR" dirty="0" smtClean="0"/>
          </a:p>
          <a:p>
            <a:r>
              <a:rPr lang="tr-TR" dirty="0" smtClean="0"/>
              <a:t>Üretim </a:t>
            </a:r>
            <a:r>
              <a:rPr lang="tr-TR" dirty="0"/>
              <a:t>artık çok geniş bir coğrafyada yerine getirilmektedir. Alman firması </a:t>
            </a:r>
            <a:r>
              <a:rPr lang="tr-TR" dirty="0" smtClean="0"/>
              <a:t>olan Adidas</a:t>
            </a:r>
            <a:r>
              <a:rPr lang="tr-TR" dirty="0"/>
              <a:t>, Çin’de ürettiği spor ayakkabıyı, Türkiye’de satmaktadır. </a:t>
            </a:r>
            <a:endParaRPr lang="tr-TR" dirty="0" smtClean="0"/>
          </a:p>
          <a:p>
            <a:r>
              <a:rPr lang="tr-TR" dirty="0" smtClean="0"/>
              <a:t>İşletmelerin </a:t>
            </a:r>
            <a:r>
              <a:rPr lang="tr-TR" dirty="0"/>
              <a:t>bu çok uluslaşması </a:t>
            </a:r>
            <a:r>
              <a:rPr lang="tr-TR" dirty="0" smtClean="0"/>
              <a:t>ve kaynak </a:t>
            </a:r>
            <a:r>
              <a:rPr lang="tr-TR" dirty="0"/>
              <a:t>kullanımının da uluslararası hale gelmesi ile ürün ve hizmetlerin rahatlıkla </a:t>
            </a:r>
            <a:r>
              <a:rPr lang="tr-TR" dirty="0" smtClean="0"/>
              <a:t>akışının sağlanabilmesi </a:t>
            </a:r>
            <a:r>
              <a:rPr lang="tr-TR" dirty="0"/>
              <a:t>için küresel tedarik zincirine ihtiyaç duyulmaktadır.</a:t>
            </a:r>
          </a:p>
        </p:txBody>
      </p:sp>
    </p:spTree>
    <p:extLst>
      <p:ext uri="{BB962C8B-B14F-4D97-AF65-F5344CB8AC3E}">
        <p14:creationId xmlns:p14="http://schemas.microsoft.com/office/powerpoint/2010/main" val="16834366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2349</Words>
  <Application>Microsoft Office PowerPoint</Application>
  <PresentationFormat>Widescreen</PresentationFormat>
  <Paragraphs>172</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Küresel Boyutuyla Tedarik Zinciri Yönetimi</vt:lpstr>
      <vt:lpstr>Giriş</vt:lpstr>
      <vt:lpstr>KÜRESELLEŞME</vt:lpstr>
      <vt:lpstr>Küreselleşme sürecinin temel özellikleri</vt:lpstr>
      <vt:lpstr>Küreselleşme</vt:lpstr>
      <vt:lpstr>Örneğin</vt:lpstr>
      <vt:lpstr>KÜRESEL KAYNAK KULLANIMI</vt:lpstr>
      <vt:lpstr>İşletmeleri uluslararası pazarlara iten bazı nedenler</vt:lpstr>
      <vt:lpstr>Uluslararası faaliyet</vt:lpstr>
      <vt:lpstr>Uluslararasi Ticaret</vt:lpstr>
      <vt:lpstr>Gri pazar,</vt:lpstr>
      <vt:lpstr>KÜRESEL TEDARİK ZİNCİRİ YÖNETİMİ</vt:lpstr>
      <vt:lpstr>Tedarik Zinciri Yönetimi’nin etkin bir şekilde tasarlanıp yönetilmesi ile işletme şu amaçlara ulaşmayı hedefler</vt:lpstr>
      <vt:lpstr>Küresel Tedarik Zinciri Yönetimi</vt:lpstr>
      <vt:lpstr>PowerPoint Presentation</vt:lpstr>
      <vt:lpstr>tedarik zincirinin küreselleşme ile yöneticiler değişik engeller ile karşı karşıya kalır</vt:lpstr>
      <vt:lpstr>küresel tedarik zinciri faaliyetleri sırasında yerel ya da bölgesel faaliyetlerin gerçekleştirilmesinde karşılaşılan bazı problemler</vt:lpstr>
      <vt:lpstr>2018 Yılı Lojistik Performans Endeksi Açıklandı… İşte Türkiye’nin Endeksteki Yeri</vt:lpstr>
      <vt:lpstr>Dünya Bankası 2018 Yılı Lojistik Performans Endeksi </vt:lpstr>
      <vt:lpstr>Top 10 LPI economies, 2018</vt:lpstr>
      <vt:lpstr>Bottom 10 LPI economies, 2018</vt:lpstr>
      <vt:lpstr>Top-performing upper-middle-income economies, 2018</vt:lpstr>
      <vt:lpstr>KÜRESEL YÜK TAŞIMACILIĞI MODLARI</vt:lpstr>
      <vt:lpstr>Gemi türleri</vt:lpstr>
      <vt:lpstr>Havayolu Taşımacılığı</vt:lpstr>
      <vt:lpstr>Hava kargo taşımacılığındaki hızlı gelişimin temel nedenleri </vt:lpstr>
      <vt:lpstr>PowerPoint Presentation</vt:lpstr>
      <vt:lpstr>Karayolu Taşımacılığı</vt:lpstr>
      <vt:lpstr>Demiryolu Taşımacılığı</vt:lpstr>
      <vt:lpstr>Karma Taşımacılık</vt:lpstr>
      <vt:lpstr>Karma taşımacılığın üç farklı uygulama şekli</vt:lpstr>
      <vt:lpstr>KÜRESEL TEDARİK ZİNCİRİ İÇERİSİNDE BİLGİ AKIŞI VE BİLGİNİN YÖNETİMİ</vt:lpstr>
      <vt:lpstr>Bilginin işletmeleri kendi bünyelerinde bilgi teknolojileri kullanmaya iten özellikler</vt:lpstr>
      <vt:lpstr>PowerPoint Presentation</vt:lpstr>
      <vt:lpstr>Bilgi akışının çalışanlar arasında sorunsuz akışı ve kolay ulaşılabilir olmasının faydaları </vt:lpstr>
      <vt:lpstr>Sorular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Küresel Boyutuyla Tedarik Zinciri Yönetimi</dc:title>
  <dc:creator>Lenovo</dc:creator>
  <cp:lastModifiedBy>Lenovo</cp:lastModifiedBy>
  <cp:revision>10</cp:revision>
  <dcterms:created xsi:type="dcterms:W3CDTF">2019-11-15T05:52:52Z</dcterms:created>
  <dcterms:modified xsi:type="dcterms:W3CDTF">2019-11-26T07:13:16Z</dcterms:modified>
</cp:coreProperties>
</file>