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63" r:id="rId4"/>
    <p:sldId id="258" r:id="rId5"/>
    <p:sldId id="259" r:id="rId6"/>
    <p:sldId id="260" r:id="rId7"/>
    <p:sldId id="261" r:id="rId8"/>
    <p:sldId id="262" r:id="rId9"/>
  </p:sldIdLst>
  <p:sldSz cx="9144000" cy="5143500" type="screen16x9"/>
  <p:notesSz cx="6858000" cy="9144000"/>
  <p:embeddedFontLst>
    <p:embeddedFont>
      <p:font typeface="Amatic SC" panose="020B0604020202020204" charset="-79"/>
      <p:regular r:id="rId11"/>
      <p:bold r:id="rId12"/>
    </p:embeddedFont>
    <p:embeddedFont>
      <p:font typeface="Comic Sans MS" panose="030F0702030302020204" pitchFamily="66" charset="0"/>
      <p:regular r:id="rId13"/>
      <p:bold r:id="rId14"/>
      <p:italic r:id="rId15"/>
      <p:boldItalic r:id="rId16"/>
    </p:embeddedFont>
    <p:embeddedFont>
      <p:font typeface="Source Code Pro" panose="020B0604020202020204" charset="-94"/>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174d5c04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174d5c0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174d5c04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174d5c04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174d5c042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174d5c04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174d5c042_4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174d5c042_4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74d9f5538a9930f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74d9f5538a9930f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174d5c04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174d5c04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174d5c04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174d5c04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5"/>
        <p:cNvGrpSpPr/>
        <p:nvPr/>
      </p:nvGrpSpPr>
      <p:grpSpPr>
        <a:xfrm>
          <a:off x="0" y="0"/>
          <a:ext cx="0" cy="0"/>
          <a:chOff x="0" y="0"/>
          <a:chExt cx="0" cy="0"/>
        </a:xfrm>
      </p:grpSpPr>
      <p:sp>
        <p:nvSpPr>
          <p:cNvPr id="56" name="Google Shape;56;p13"/>
          <p:cNvSpPr/>
          <p:nvPr/>
        </p:nvSpPr>
        <p:spPr>
          <a:xfrm>
            <a:off x="4723200" y="1048625"/>
            <a:ext cx="818100" cy="2512500"/>
          </a:xfrm>
          <a:prstGeom prst="up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2700600" y="3702425"/>
            <a:ext cx="3742800" cy="1367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txBox="1">
            <a:spLocks noGrp="1"/>
          </p:cNvSpPr>
          <p:nvPr>
            <p:ph type="ctrTitle"/>
          </p:nvPr>
        </p:nvSpPr>
        <p:spPr>
          <a:xfrm>
            <a:off x="381150" y="3856250"/>
            <a:ext cx="8520600" cy="9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
              <a:t>Hologram</a:t>
            </a:r>
            <a:endParaRPr/>
          </a:p>
        </p:txBody>
      </p:sp>
      <p:sp>
        <p:nvSpPr>
          <p:cNvPr id="59" name="Google Shape;59;p13"/>
          <p:cNvSpPr txBox="1">
            <a:spLocks noGrp="1"/>
          </p:cNvSpPr>
          <p:nvPr>
            <p:ph type="subTitle" idx="1"/>
          </p:nvPr>
        </p:nvSpPr>
        <p:spPr>
          <a:xfrm>
            <a:off x="-319850" y="0"/>
            <a:ext cx="2691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
              <a:t>NEDİR ?</a:t>
            </a:r>
            <a:endParaRPr/>
          </a:p>
        </p:txBody>
      </p:sp>
      <p:sp>
        <p:nvSpPr>
          <p:cNvPr id="60" name="Google Shape;60;p13"/>
          <p:cNvSpPr txBox="1">
            <a:spLocks noGrp="1"/>
          </p:cNvSpPr>
          <p:nvPr>
            <p:ph type="subTitle" idx="1"/>
          </p:nvPr>
        </p:nvSpPr>
        <p:spPr>
          <a:xfrm>
            <a:off x="1419775" y="1497700"/>
            <a:ext cx="3054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
              <a:t>TARİHİ ?</a:t>
            </a:r>
            <a:endParaRPr/>
          </a:p>
        </p:txBody>
      </p:sp>
      <p:sp>
        <p:nvSpPr>
          <p:cNvPr id="61" name="Google Shape;61;p13"/>
          <p:cNvSpPr txBox="1">
            <a:spLocks noGrp="1"/>
          </p:cNvSpPr>
          <p:nvPr>
            <p:ph type="subTitle" idx="1"/>
          </p:nvPr>
        </p:nvSpPr>
        <p:spPr>
          <a:xfrm>
            <a:off x="6398575" y="1098100"/>
            <a:ext cx="28461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
              <a:t>NEDEN ?</a:t>
            </a:r>
            <a:endParaRPr/>
          </a:p>
        </p:txBody>
      </p:sp>
      <p:sp>
        <p:nvSpPr>
          <p:cNvPr id="62" name="Google Shape;62;p13"/>
          <p:cNvSpPr txBox="1">
            <a:spLocks noGrp="1"/>
          </p:cNvSpPr>
          <p:nvPr>
            <p:ph type="subTitle" idx="1"/>
          </p:nvPr>
        </p:nvSpPr>
        <p:spPr>
          <a:xfrm>
            <a:off x="3916888" y="391900"/>
            <a:ext cx="2691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
              <a:t>NASIL ÇALIŞIR ?</a:t>
            </a:r>
            <a:endParaRPr/>
          </a:p>
        </p:txBody>
      </p:sp>
      <p:sp>
        <p:nvSpPr>
          <p:cNvPr id="63" name="Google Shape;63;p13"/>
          <p:cNvSpPr/>
          <p:nvPr/>
        </p:nvSpPr>
        <p:spPr>
          <a:xfrm>
            <a:off x="446125" y="555575"/>
            <a:ext cx="818100" cy="2944800"/>
          </a:xfrm>
          <a:prstGeom prst="up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2371750" y="2069413"/>
            <a:ext cx="818100" cy="1491900"/>
          </a:xfrm>
          <a:prstGeom prst="up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7245875" y="1649550"/>
            <a:ext cx="818100" cy="1844400"/>
          </a:xfrm>
          <a:prstGeom prst="up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2063950" y="1779850"/>
            <a:ext cx="141900" cy="141900"/>
          </a:xfrm>
          <a:prstGeom prst="flowChartConnector">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239250" y="282150"/>
            <a:ext cx="141900" cy="141900"/>
          </a:xfrm>
          <a:prstGeom prst="flowChartConnector">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3843000" y="674050"/>
            <a:ext cx="141900" cy="141900"/>
          </a:xfrm>
          <a:prstGeom prst="flowChartConnector">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7042200" y="1380250"/>
            <a:ext cx="141900" cy="141900"/>
          </a:xfrm>
          <a:prstGeom prst="flowChartConnector">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11700" y="292850"/>
            <a:ext cx="8520600" cy="8010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tr"/>
              <a:t>HOLOGRAM NEDİR ? </a:t>
            </a:r>
            <a:endParaRPr/>
          </a:p>
        </p:txBody>
      </p:sp>
      <p:sp>
        <p:nvSpPr>
          <p:cNvPr id="75" name="Google Shape;75;p14"/>
          <p:cNvSpPr txBox="1">
            <a:spLocks noGrp="1"/>
          </p:cNvSpPr>
          <p:nvPr>
            <p:ph type="body" idx="1"/>
          </p:nvPr>
        </p:nvSpPr>
        <p:spPr>
          <a:xfrm>
            <a:off x="-134475" y="1195050"/>
            <a:ext cx="4394700" cy="3865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rgbClr val="5E5E5E"/>
              </a:buClr>
              <a:buSzPts val="1300"/>
              <a:buFont typeface="Arial"/>
              <a:buChar char="●"/>
            </a:pPr>
            <a:r>
              <a:rPr lang="tr" sz="1300">
                <a:solidFill>
                  <a:schemeClr val="accent1"/>
                </a:solidFill>
                <a:highlight>
                  <a:srgbClr val="FFFFFF"/>
                </a:highlight>
                <a:latin typeface="Arial"/>
                <a:ea typeface="Arial"/>
                <a:cs typeface="Arial"/>
                <a:sym typeface="Arial"/>
              </a:rPr>
              <a:t>Hologram, orijinal objenin üç boyutlu gerçek kaydı, kısaca üç boyutlu lazer fotoğrafıdır.</a:t>
            </a:r>
            <a:br>
              <a:rPr lang="tr" sz="1300">
                <a:solidFill>
                  <a:schemeClr val="accent1"/>
                </a:solidFill>
                <a:highlight>
                  <a:srgbClr val="FFFFFF"/>
                </a:highlight>
                <a:latin typeface="Arial"/>
                <a:ea typeface="Arial"/>
                <a:cs typeface="Arial"/>
                <a:sym typeface="Arial"/>
              </a:rPr>
            </a:br>
            <a:endParaRPr sz="1300">
              <a:solidFill>
                <a:schemeClr val="accent1"/>
              </a:solidFill>
              <a:highlight>
                <a:srgbClr val="FFFFFF"/>
              </a:highlight>
              <a:latin typeface="Arial"/>
              <a:ea typeface="Arial"/>
              <a:cs typeface="Arial"/>
              <a:sym typeface="Arial"/>
            </a:endParaRPr>
          </a:p>
          <a:p>
            <a:pPr marL="457200" lvl="0" indent="-311150" algn="l" rtl="0">
              <a:spcBef>
                <a:spcPts val="0"/>
              </a:spcBef>
              <a:spcAft>
                <a:spcPts val="0"/>
              </a:spcAft>
              <a:buClr>
                <a:srgbClr val="5E5E5E"/>
              </a:buClr>
              <a:buSzPts val="1300"/>
              <a:buFont typeface="Arial"/>
              <a:buChar char="●"/>
            </a:pPr>
            <a:r>
              <a:rPr lang="tr" sz="1300">
                <a:solidFill>
                  <a:schemeClr val="accent1"/>
                </a:solidFill>
                <a:highlight>
                  <a:srgbClr val="FFFFFF"/>
                </a:highlight>
                <a:latin typeface="Arial"/>
                <a:ea typeface="Arial"/>
                <a:cs typeface="Arial"/>
                <a:sym typeface="Arial"/>
              </a:rPr>
              <a:t>Hologramların en büyük özellikleri üç boyutlu görüntüleri yansıtmalarıdır.</a:t>
            </a:r>
            <a:br>
              <a:rPr lang="tr" sz="1300">
                <a:solidFill>
                  <a:schemeClr val="accent1"/>
                </a:solidFill>
                <a:highlight>
                  <a:srgbClr val="FFFFFF"/>
                </a:highlight>
                <a:latin typeface="Arial"/>
                <a:ea typeface="Arial"/>
                <a:cs typeface="Arial"/>
                <a:sym typeface="Arial"/>
              </a:rPr>
            </a:br>
            <a:endParaRPr sz="1300">
              <a:solidFill>
                <a:schemeClr val="accent1"/>
              </a:solidFill>
              <a:highlight>
                <a:srgbClr val="FFFFFF"/>
              </a:highlight>
              <a:latin typeface="Arial"/>
              <a:ea typeface="Arial"/>
              <a:cs typeface="Arial"/>
              <a:sym typeface="Arial"/>
            </a:endParaRPr>
          </a:p>
          <a:p>
            <a:pPr marL="457200" lvl="0" indent="-311150" algn="l" rtl="0">
              <a:spcBef>
                <a:spcPts val="0"/>
              </a:spcBef>
              <a:spcAft>
                <a:spcPts val="0"/>
              </a:spcAft>
              <a:buClr>
                <a:srgbClr val="5E5E5E"/>
              </a:buClr>
              <a:buSzPts val="1300"/>
              <a:buFont typeface="Arial"/>
              <a:buChar char="●"/>
            </a:pPr>
            <a:r>
              <a:rPr lang="tr" sz="1300">
                <a:solidFill>
                  <a:schemeClr val="accent1"/>
                </a:solidFill>
                <a:highlight>
                  <a:srgbClr val="FFFFFF"/>
                </a:highlight>
                <a:latin typeface="Arial"/>
                <a:ea typeface="Arial"/>
                <a:cs typeface="Arial"/>
                <a:sym typeface="Arial"/>
              </a:rPr>
              <a:t>Başka bir deyişle; 3 boyutlu fotoğrafların lazer teknolojisiyle kaydedilmesi, depolanması ve hareket efektinin kazandırılarak çok boyutlu ortama aktarılması sonucu elde edilir.</a:t>
            </a:r>
            <a:br>
              <a:rPr lang="tr" sz="1300">
                <a:solidFill>
                  <a:schemeClr val="accent1"/>
                </a:solidFill>
                <a:highlight>
                  <a:srgbClr val="FFFFFF"/>
                </a:highlight>
                <a:latin typeface="Arial"/>
                <a:ea typeface="Arial"/>
                <a:cs typeface="Arial"/>
                <a:sym typeface="Arial"/>
              </a:rPr>
            </a:br>
            <a:endParaRPr sz="1300">
              <a:solidFill>
                <a:schemeClr val="accent1"/>
              </a:solidFill>
              <a:highlight>
                <a:srgbClr val="FFFFFF"/>
              </a:highlight>
              <a:latin typeface="Arial"/>
              <a:ea typeface="Arial"/>
              <a:cs typeface="Arial"/>
              <a:sym typeface="Arial"/>
            </a:endParaRPr>
          </a:p>
          <a:p>
            <a:pPr marL="457200" lvl="0" indent="-311150" algn="l" rtl="0">
              <a:spcBef>
                <a:spcPts val="0"/>
              </a:spcBef>
              <a:spcAft>
                <a:spcPts val="0"/>
              </a:spcAft>
              <a:buClr>
                <a:srgbClr val="5E5E5E"/>
              </a:buClr>
              <a:buSzPts val="1300"/>
              <a:buFont typeface="Arial"/>
              <a:buChar char="●"/>
            </a:pPr>
            <a:r>
              <a:rPr lang="tr" sz="1300">
                <a:solidFill>
                  <a:schemeClr val="accent1"/>
                </a:solidFill>
                <a:highlight>
                  <a:srgbClr val="FFFFFF"/>
                </a:highlight>
                <a:latin typeface="Arial"/>
                <a:ea typeface="Arial"/>
                <a:cs typeface="Arial"/>
                <a:sym typeface="Arial"/>
              </a:rPr>
              <a:t>Bu fotoğraflar hareket edebilme becerisine sahiptirler.</a:t>
            </a:r>
            <a:br>
              <a:rPr lang="tr" sz="1300">
                <a:solidFill>
                  <a:schemeClr val="accent1"/>
                </a:solidFill>
                <a:highlight>
                  <a:srgbClr val="FFFFFF"/>
                </a:highlight>
                <a:latin typeface="Arial"/>
                <a:ea typeface="Arial"/>
                <a:cs typeface="Arial"/>
                <a:sym typeface="Arial"/>
              </a:rPr>
            </a:br>
            <a:endParaRPr sz="1300">
              <a:solidFill>
                <a:schemeClr val="accent1"/>
              </a:solidFill>
              <a:highlight>
                <a:srgbClr val="FFFFFF"/>
              </a:highlight>
              <a:latin typeface="Arial"/>
              <a:ea typeface="Arial"/>
              <a:cs typeface="Arial"/>
              <a:sym typeface="Arial"/>
            </a:endParaRPr>
          </a:p>
          <a:p>
            <a:pPr marL="457200" lvl="0" indent="-311150" algn="l" rtl="0">
              <a:spcBef>
                <a:spcPts val="0"/>
              </a:spcBef>
              <a:spcAft>
                <a:spcPts val="0"/>
              </a:spcAft>
              <a:buClr>
                <a:schemeClr val="accent1"/>
              </a:buClr>
              <a:buSzPts val="1300"/>
              <a:buFont typeface="Arial"/>
              <a:buChar char="●"/>
            </a:pPr>
            <a:r>
              <a:rPr lang="tr" sz="1300">
                <a:solidFill>
                  <a:srgbClr val="444444"/>
                </a:solidFill>
                <a:highlight>
                  <a:srgbClr val="FFFFFF"/>
                </a:highlight>
                <a:latin typeface="Arial"/>
                <a:ea typeface="Arial"/>
                <a:cs typeface="Arial"/>
                <a:sym typeface="Arial"/>
              </a:rPr>
              <a:t>Hologramın üretilmesi için uygulanan tekniğe ise holografi adı verilir.</a:t>
            </a:r>
            <a:endParaRPr sz="1300">
              <a:solidFill>
                <a:schemeClr val="accent1"/>
              </a:solidFill>
              <a:highlight>
                <a:srgbClr val="FFFFFF"/>
              </a:highlight>
              <a:latin typeface="Arial"/>
              <a:ea typeface="Arial"/>
              <a:cs typeface="Arial"/>
              <a:sym typeface="Arial"/>
            </a:endParaRPr>
          </a:p>
        </p:txBody>
      </p:sp>
      <p:pic>
        <p:nvPicPr>
          <p:cNvPr id="76" name="Google Shape;76;p14"/>
          <p:cNvPicPr preferRelativeResize="0"/>
          <p:nvPr/>
        </p:nvPicPr>
        <p:blipFill>
          <a:blip r:embed="rId3">
            <a:alphaModFix/>
          </a:blip>
          <a:stretch>
            <a:fillRect/>
          </a:stretch>
        </p:blipFill>
        <p:spPr>
          <a:xfrm>
            <a:off x="4140000" y="1627602"/>
            <a:ext cx="5004001" cy="28948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a:t>HOLOGRAMIN TARİHİ </a:t>
            </a:r>
            <a:endParaRPr/>
          </a:p>
        </p:txBody>
      </p:sp>
      <p:sp>
        <p:nvSpPr>
          <p:cNvPr id="113" name="Google Shape;113;p20"/>
          <p:cNvSpPr txBox="1">
            <a:spLocks noGrp="1"/>
          </p:cNvSpPr>
          <p:nvPr>
            <p:ph type="body" idx="1"/>
          </p:nvPr>
        </p:nvSpPr>
        <p:spPr>
          <a:xfrm>
            <a:off x="311700" y="724400"/>
            <a:ext cx="8520600" cy="4369500"/>
          </a:xfrm>
          <a:prstGeom prst="rect">
            <a:avLst/>
          </a:prstGeom>
        </p:spPr>
        <p:txBody>
          <a:bodyPr spcFirstLastPara="1" wrap="square" lIns="91425" tIns="91425" rIns="91425" bIns="91425" anchor="t" anchorCtr="0">
            <a:noAutofit/>
          </a:bodyPr>
          <a:lstStyle/>
          <a:p>
            <a:pPr marL="457200" lvl="0" indent="-317500" algn="l" rtl="0">
              <a:lnSpc>
                <a:spcPct val="163636"/>
              </a:lnSpc>
              <a:spcBef>
                <a:spcPts val="0"/>
              </a:spcBef>
              <a:spcAft>
                <a:spcPts val="0"/>
              </a:spcAft>
              <a:buClr>
                <a:srgbClr val="5E5E5E"/>
              </a:buClr>
              <a:buSzPts val="1400"/>
              <a:buFont typeface="Arial"/>
              <a:buChar char="●"/>
            </a:pPr>
            <a:r>
              <a:rPr lang="tr" sz="1400">
                <a:solidFill>
                  <a:srgbClr val="000000"/>
                </a:solidFill>
                <a:highlight>
                  <a:srgbClr val="FFFFFF"/>
                </a:highlight>
                <a:latin typeface="Arial"/>
                <a:ea typeface="Arial"/>
                <a:cs typeface="Arial"/>
                <a:sym typeface="Arial"/>
              </a:rPr>
              <a:t>Hologram, ilk kez 1947 senesinde Gabor tarafından ışık dalgalarının film üzerinde çoğalması fikriyle elde edilen desenlerden oluşturulmuştur.</a:t>
            </a:r>
            <a:br>
              <a:rPr lang="tr" sz="1400">
                <a:solidFill>
                  <a:srgbClr val="000000"/>
                </a:solidFill>
                <a:highlight>
                  <a:srgbClr val="FFFFFF"/>
                </a:highlight>
                <a:latin typeface="Arial"/>
                <a:ea typeface="Arial"/>
                <a:cs typeface="Arial"/>
                <a:sym typeface="Arial"/>
              </a:rPr>
            </a:br>
            <a:endParaRPr sz="1400">
              <a:solidFill>
                <a:srgbClr val="000000"/>
              </a:solidFill>
              <a:highlight>
                <a:srgbClr val="FFFFFF"/>
              </a:highlight>
              <a:latin typeface="Arial"/>
              <a:ea typeface="Arial"/>
              <a:cs typeface="Arial"/>
              <a:sym typeface="Arial"/>
            </a:endParaRPr>
          </a:p>
          <a:p>
            <a:pPr marL="457200" lvl="0" indent="-317500" algn="l" rtl="0">
              <a:lnSpc>
                <a:spcPct val="163636"/>
              </a:lnSpc>
              <a:spcBef>
                <a:spcPts val="0"/>
              </a:spcBef>
              <a:spcAft>
                <a:spcPts val="0"/>
              </a:spcAft>
              <a:buClr>
                <a:srgbClr val="5E5E5E"/>
              </a:buClr>
              <a:buSzPts val="1400"/>
              <a:buFont typeface="Arial"/>
              <a:buChar char="●"/>
            </a:pPr>
            <a:r>
              <a:rPr lang="tr" sz="1400">
                <a:solidFill>
                  <a:srgbClr val="000000"/>
                </a:solidFill>
                <a:highlight>
                  <a:srgbClr val="FFFFFF"/>
                </a:highlight>
                <a:latin typeface="Arial"/>
                <a:ea typeface="Arial"/>
                <a:cs typeface="Arial"/>
                <a:sym typeface="Arial"/>
              </a:rPr>
              <a:t>1960 senesine gelindiğinde artan ve geliştirilen optik çalışmaları birçok fizikçinin araştırma konusu halini almış ve holografi konusu dikkat çekmeye başlamıştır. Konuyla ilgili oldukça fazla sayıda yayın ortaya konsa da başlangıçta hak ettiği ilgiyi göremeyen hologram fikri, </a:t>
            </a:r>
            <a:br>
              <a:rPr lang="tr" sz="1400">
                <a:solidFill>
                  <a:srgbClr val="000000"/>
                </a:solidFill>
                <a:highlight>
                  <a:srgbClr val="FFFFFF"/>
                </a:highlight>
                <a:latin typeface="Arial"/>
                <a:ea typeface="Arial"/>
                <a:cs typeface="Arial"/>
                <a:sym typeface="Arial"/>
              </a:rPr>
            </a:br>
            <a:endParaRPr sz="1400">
              <a:solidFill>
                <a:srgbClr val="000000"/>
              </a:solidFill>
              <a:highlight>
                <a:srgbClr val="FFFFFF"/>
              </a:highlight>
              <a:latin typeface="Arial"/>
              <a:ea typeface="Arial"/>
              <a:cs typeface="Arial"/>
              <a:sym typeface="Arial"/>
            </a:endParaRPr>
          </a:p>
          <a:p>
            <a:pPr marL="457200" lvl="0" indent="-317500" algn="l" rtl="0">
              <a:lnSpc>
                <a:spcPct val="163636"/>
              </a:lnSpc>
              <a:spcBef>
                <a:spcPts val="0"/>
              </a:spcBef>
              <a:spcAft>
                <a:spcPts val="0"/>
              </a:spcAft>
              <a:buClr>
                <a:srgbClr val="5E5E5E"/>
              </a:buClr>
              <a:buSzPts val="1400"/>
              <a:buFont typeface="Arial"/>
              <a:buChar char="●"/>
            </a:pPr>
            <a:r>
              <a:rPr lang="tr" sz="1400">
                <a:solidFill>
                  <a:srgbClr val="000000"/>
                </a:solidFill>
                <a:highlight>
                  <a:srgbClr val="FFFFFF"/>
                </a:highlight>
                <a:latin typeface="Arial"/>
                <a:ea typeface="Arial"/>
                <a:cs typeface="Arial"/>
                <a:sym typeface="Arial"/>
              </a:rPr>
              <a:t>1982 senesinde elektronların aralarındaki mesafe önemli olmaksızın birbiriyle etkileşime geçebildiğinin deneysel olarak ispatlamasıyla, hologram tasarımları günümüzdeki halini almıştır.</a:t>
            </a:r>
            <a:br>
              <a:rPr lang="tr" sz="1400">
                <a:solidFill>
                  <a:srgbClr val="000000"/>
                </a:solidFill>
                <a:highlight>
                  <a:srgbClr val="FFFFFF"/>
                </a:highlight>
                <a:latin typeface="Arial"/>
                <a:ea typeface="Arial"/>
                <a:cs typeface="Arial"/>
                <a:sym typeface="Arial"/>
              </a:rPr>
            </a:br>
            <a:endParaRPr sz="1400">
              <a:solidFill>
                <a:srgbClr val="000000"/>
              </a:solidFill>
              <a:highlight>
                <a:srgbClr val="FFFFFF"/>
              </a:highlight>
              <a:latin typeface="Arial"/>
              <a:ea typeface="Arial"/>
              <a:cs typeface="Arial"/>
              <a:sym typeface="Arial"/>
            </a:endParaRPr>
          </a:p>
          <a:p>
            <a:pPr marL="457200" lvl="0" indent="-317500" algn="l" rtl="0">
              <a:lnSpc>
                <a:spcPct val="163636"/>
              </a:lnSpc>
              <a:spcBef>
                <a:spcPts val="0"/>
              </a:spcBef>
              <a:spcAft>
                <a:spcPts val="0"/>
              </a:spcAft>
              <a:buClr>
                <a:srgbClr val="5E5E5E"/>
              </a:buClr>
              <a:buSzPts val="1400"/>
              <a:buFont typeface="Arial"/>
              <a:buChar char="●"/>
            </a:pPr>
            <a:r>
              <a:rPr lang="tr" sz="1400">
                <a:solidFill>
                  <a:srgbClr val="000000"/>
                </a:solidFill>
                <a:highlight>
                  <a:srgbClr val="FFFFFF"/>
                </a:highlight>
                <a:latin typeface="Arial"/>
                <a:ea typeface="Arial"/>
                <a:cs typeface="Arial"/>
                <a:sym typeface="Arial"/>
              </a:rPr>
              <a:t>21. yüzyıla gelindiğinde ise nanoteknoloji sayesinde hologramları geliştirerek tanıtım amaçlı görsellerin yapımında dahi kullanılması sağlanmıştır.</a:t>
            </a:r>
            <a:endParaRPr sz="1400">
              <a:solidFill>
                <a:srgbClr val="5E5E5E"/>
              </a:solidFill>
              <a:highlight>
                <a:srgbClr val="FFFFFF"/>
              </a:highlight>
              <a:latin typeface="Arial"/>
              <a:ea typeface="Arial"/>
              <a:cs typeface="Arial"/>
              <a:sym typeface="Arial"/>
            </a:endParaRPr>
          </a:p>
          <a:p>
            <a:pPr marL="0" lvl="0" indent="0" algn="l" rtl="0">
              <a:spcBef>
                <a:spcPts val="19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11700" y="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a:t>NASIL ÇALIŞIR ?</a:t>
            </a:r>
            <a:endParaRPr/>
          </a:p>
        </p:txBody>
      </p:sp>
      <p:sp>
        <p:nvSpPr>
          <p:cNvPr id="82" name="Google Shape;82;p15"/>
          <p:cNvSpPr txBox="1">
            <a:spLocks noGrp="1"/>
          </p:cNvSpPr>
          <p:nvPr>
            <p:ph type="body" idx="1"/>
          </p:nvPr>
        </p:nvSpPr>
        <p:spPr>
          <a:xfrm>
            <a:off x="0" y="893225"/>
            <a:ext cx="3477000" cy="4175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222222"/>
              </a:buClr>
              <a:buSzPts val="1400"/>
              <a:buFont typeface="Arial"/>
              <a:buChar char="●"/>
            </a:pPr>
            <a:r>
              <a:rPr lang="tr" sz="1400">
                <a:solidFill>
                  <a:srgbClr val="222222"/>
                </a:solidFill>
                <a:highlight>
                  <a:srgbClr val="FFFFFF"/>
                </a:highlight>
                <a:latin typeface="Arial"/>
                <a:ea typeface="Arial"/>
                <a:cs typeface="Arial"/>
                <a:sym typeface="Arial"/>
              </a:rPr>
              <a:t>Lazer ilk önce yarı ayna görevi gören bir plakadan geçirilir. Böylece lazerin yarısı aşağıdaki aynaya yansırken yarısı da nesneye yansır.</a:t>
            </a:r>
            <a:br>
              <a:rPr lang="tr" sz="1400">
                <a:solidFill>
                  <a:srgbClr val="222222"/>
                </a:solidFill>
                <a:highlight>
                  <a:srgbClr val="FFFFFF"/>
                </a:highlight>
                <a:latin typeface="Arial"/>
                <a:ea typeface="Arial"/>
                <a:cs typeface="Arial"/>
                <a:sym typeface="Arial"/>
              </a:rPr>
            </a:br>
            <a:endParaRPr sz="140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tr" sz="1400">
                <a:solidFill>
                  <a:srgbClr val="000000"/>
                </a:solidFill>
                <a:latin typeface="Arial"/>
                <a:ea typeface="Arial"/>
                <a:cs typeface="Arial"/>
                <a:sym typeface="Arial"/>
              </a:rPr>
              <a:t>Ayrılan ışık demetinden birisi, ayna tarafından yansıtılır, mercek tarafından kırılır ve cismi aydınlatır.</a:t>
            </a:r>
            <a:br>
              <a:rPr lang="tr" sz="1400">
                <a:solidFill>
                  <a:srgbClr val="000000"/>
                </a:solidFill>
                <a:latin typeface="Arial"/>
                <a:ea typeface="Arial"/>
                <a:cs typeface="Arial"/>
                <a:sym typeface="Arial"/>
              </a:rPr>
            </a:br>
            <a:endParaRPr sz="1400">
              <a:solidFill>
                <a:srgbClr val="000000"/>
              </a:solidFill>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tr" sz="1400">
                <a:solidFill>
                  <a:srgbClr val="000000"/>
                </a:solidFill>
                <a:latin typeface="Arial"/>
                <a:ea typeface="Arial"/>
                <a:cs typeface="Arial"/>
                <a:sym typeface="Arial"/>
              </a:rPr>
              <a:t>Diğer ışık demeti ise ikinci ayna tarafından yansıtılarak yönlendirilir.</a:t>
            </a:r>
            <a:br>
              <a:rPr lang="tr" sz="1400">
                <a:solidFill>
                  <a:srgbClr val="000000"/>
                </a:solidFill>
                <a:highlight>
                  <a:srgbClr val="F5F5F5"/>
                </a:highlight>
                <a:latin typeface="Arial"/>
                <a:ea typeface="Arial"/>
                <a:cs typeface="Arial"/>
                <a:sym typeface="Arial"/>
              </a:rPr>
            </a:br>
            <a:endParaRPr sz="1400">
              <a:solidFill>
                <a:srgbClr val="000000"/>
              </a:solidFill>
              <a:highlight>
                <a:srgbClr val="F5F5F5"/>
              </a:highlight>
              <a:latin typeface="Arial"/>
              <a:ea typeface="Arial"/>
              <a:cs typeface="Arial"/>
              <a:sym typeface="Arial"/>
            </a:endParaRPr>
          </a:p>
        </p:txBody>
      </p:sp>
      <p:pic>
        <p:nvPicPr>
          <p:cNvPr id="83" name="Google Shape;83;p15"/>
          <p:cNvPicPr preferRelativeResize="0"/>
          <p:nvPr/>
        </p:nvPicPr>
        <p:blipFill>
          <a:blip r:embed="rId3">
            <a:alphaModFix/>
          </a:blip>
          <a:stretch>
            <a:fillRect/>
          </a:stretch>
        </p:blipFill>
        <p:spPr>
          <a:xfrm>
            <a:off x="3477000" y="893225"/>
            <a:ext cx="5557000" cy="35765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body" idx="1"/>
          </p:nvPr>
        </p:nvSpPr>
        <p:spPr>
          <a:xfrm>
            <a:off x="0" y="635925"/>
            <a:ext cx="3238500" cy="5085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222222"/>
              </a:buClr>
              <a:buSzPts val="1400"/>
              <a:buFont typeface="Arial"/>
              <a:buChar char="●"/>
            </a:pPr>
            <a:r>
              <a:rPr lang="tr" sz="1400">
                <a:solidFill>
                  <a:srgbClr val="000000"/>
                </a:solidFill>
                <a:latin typeface="Arial"/>
                <a:ea typeface="Arial"/>
                <a:cs typeface="Arial"/>
                <a:sym typeface="Arial"/>
              </a:rPr>
              <a:t>Ardından kırılarak cismi aydınlatan ışık demetinin bir kısmı ışığa duyarlı ekrana yönelir.</a:t>
            </a:r>
            <a:br>
              <a:rPr lang="tr" sz="1400">
                <a:solidFill>
                  <a:srgbClr val="000000"/>
                </a:solidFill>
                <a:latin typeface="Arial"/>
                <a:ea typeface="Arial"/>
                <a:cs typeface="Arial"/>
                <a:sym typeface="Arial"/>
              </a:rPr>
            </a:br>
            <a:endParaRPr sz="1400">
              <a:solidFill>
                <a:srgbClr val="000000"/>
              </a:solidFill>
              <a:highlight>
                <a:srgbClr val="F5F5F5"/>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tr" sz="1400">
                <a:solidFill>
                  <a:srgbClr val="000000"/>
                </a:solidFill>
                <a:latin typeface="Arial"/>
                <a:ea typeface="Arial"/>
                <a:cs typeface="Arial"/>
                <a:sym typeface="Arial"/>
              </a:rPr>
              <a:t>Bu sırada ikinci ışık demeti de, 2. mercek sayesinde kırılarak ışığa duyarlı ekranı aydınlatır.</a:t>
            </a:r>
            <a:br>
              <a:rPr lang="tr" sz="1400">
                <a:solidFill>
                  <a:srgbClr val="000000"/>
                </a:solidFill>
                <a:latin typeface="Arial"/>
                <a:ea typeface="Arial"/>
                <a:cs typeface="Arial"/>
                <a:sym typeface="Arial"/>
              </a:rPr>
            </a:br>
            <a:endParaRPr sz="1400">
              <a:solidFill>
                <a:srgbClr val="000000"/>
              </a:solidFill>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tr" sz="1400">
                <a:solidFill>
                  <a:srgbClr val="000000"/>
                </a:solidFill>
                <a:latin typeface="Arial"/>
                <a:ea typeface="Arial"/>
                <a:cs typeface="Arial"/>
                <a:sym typeface="Arial"/>
              </a:rPr>
              <a:t>En son olarak da iki farklı yönden gelen ışık demetleri ışığa duyarlı ekran üzerinde karşılaştığında hologram oluşur.</a:t>
            </a:r>
            <a:endParaRPr sz="1400">
              <a:latin typeface="Arial"/>
              <a:ea typeface="Arial"/>
              <a:cs typeface="Arial"/>
              <a:sym typeface="Arial"/>
            </a:endParaRPr>
          </a:p>
        </p:txBody>
      </p:sp>
      <p:pic>
        <p:nvPicPr>
          <p:cNvPr id="89" name="Google Shape;89;p16"/>
          <p:cNvPicPr preferRelativeResize="0"/>
          <p:nvPr/>
        </p:nvPicPr>
        <p:blipFill>
          <a:blip r:embed="rId3">
            <a:alphaModFix/>
          </a:blip>
          <a:stretch>
            <a:fillRect/>
          </a:stretch>
        </p:blipFill>
        <p:spPr>
          <a:xfrm>
            <a:off x="3397625" y="635925"/>
            <a:ext cx="5638099" cy="3628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body" idx="1"/>
          </p:nvPr>
        </p:nvSpPr>
        <p:spPr>
          <a:xfrm>
            <a:off x="112050" y="324975"/>
            <a:ext cx="3384300" cy="4684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222222"/>
              </a:buClr>
              <a:buSzPts val="1400"/>
              <a:buFont typeface="Arial"/>
              <a:buChar char="●"/>
            </a:pPr>
            <a:r>
              <a:rPr lang="tr" sz="1400">
                <a:solidFill>
                  <a:srgbClr val="222222"/>
                </a:solidFill>
                <a:highlight>
                  <a:schemeClr val="lt1"/>
                </a:highlight>
                <a:latin typeface="Arial"/>
                <a:ea typeface="Arial"/>
                <a:cs typeface="Arial"/>
                <a:sym typeface="Arial"/>
              </a:rPr>
              <a:t>Bu üç boyutlu görüntünün her tarafı nettir. </a:t>
            </a:r>
            <a:br>
              <a:rPr lang="tr" sz="1400">
                <a:solidFill>
                  <a:srgbClr val="222222"/>
                </a:solidFill>
                <a:highlight>
                  <a:schemeClr val="lt1"/>
                </a:highlight>
                <a:latin typeface="Arial"/>
                <a:ea typeface="Arial"/>
                <a:cs typeface="Arial"/>
                <a:sym typeface="Arial"/>
              </a:rPr>
            </a:br>
            <a:endParaRPr sz="1400">
              <a:solidFill>
                <a:srgbClr val="222222"/>
              </a:solidFill>
              <a:highlight>
                <a:schemeClr val="lt1"/>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tr" sz="1400">
                <a:solidFill>
                  <a:srgbClr val="222222"/>
                </a:solidFill>
                <a:highlight>
                  <a:schemeClr val="lt1"/>
                </a:highlight>
                <a:latin typeface="Arial"/>
                <a:ea typeface="Arial"/>
                <a:cs typeface="Arial"/>
                <a:sym typeface="Arial"/>
              </a:rPr>
              <a:t>Çevresini, yanını ve arkasını dolanarak baktığınızda resmi görürsünüz. </a:t>
            </a:r>
            <a:br>
              <a:rPr lang="tr" sz="1400">
                <a:solidFill>
                  <a:srgbClr val="222222"/>
                </a:solidFill>
                <a:highlight>
                  <a:schemeClr val="lt1"/>
                </a:highlight>
                <a:latin typeface="Arial"/>
                <a:ea typeface="Arial"/>
                <a:cs typeface="Arial"/>
                <a:sym typeface="Arial"/>
              </a:rPr>
            </a:br>
            <a:endParaRPr sz="1400">
              <a:solidFill>
                <a:srgbClr val="222222"/>
              </a:solidFill>
              <a:highlight>
                <a:schemeClr val="lt1"/>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tr" sz="1400">
                <a:solidFill>
                  <a:srgbClr val="222222"/>
                </a:solidFill>
                <a:highlight>
                  <a:schemeClr val="lt1"/>
                </a:highlight>
                <a:latin typeface="Arial"/>
                <a:ea typeface="Arial"/>
                <a:cs typeface="Arial"/>
                <a:sym typeface="Arial"/>
              </a:rPr>
              <a:t>Ancak bütün bu özelliklerine rağmen, elinizi uzattığınızda bir boşluk ile karşılaşırsınız.</a:t>
            </a:r>
            <a:br>
              <a:rPr lang="tr" sz="1400">
                <a:solidFill>
                  <a:srgbClr val="222222"/>
                </a:solidFill>
                <a:highlight>
                  <a:schemeClr val="lt1"/>
                </a:highlight>
                <a:latin typeface="Arial"/>
                <a:ea typeface="Arial"/>
                <a:cs typeface="Arial"/>
                <a:sym typeface="Arial"/>
              </a:rPr>
            </a:br>
            <a:endParaRPr sz="1400">
              <a:solidFill>
                <a:srgbClr val="222222"/>
              </a:solidFill>
              <a:highlight>
                <a:schemeClr val="lt1"/>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tr" sz="1400">
                <a:solidFill>
                  <a:srgbClr val="222222"/>
                </a:solidFill>
                <a:highlight>
                  <a:schemeClr val="lt1"/>
                </a:highlight>
                <a:latin typeface="Arial"/>
                <a:ea typeface="Arial"/>
                <a:cs typeface="Arial"/>
                <a:sym typeface="Arial"/>
              </a:rPr>
              <a:t>Yani ortada aslında öyle bir cisim ya da görüntü yoktur, oluşan şekil bir göz yanılması gibidir, sanaldır ve gerçek değildir.</a:t>
            </a:r>
            <a:endParaRPr sz="1400">
              <a:latin typeface="Arial"/>
              <a:ea typeface="Arial"/>
              <a:cs typeface="Arial"/>
              <a:sym typeface="Arial"/>
            </a:endParaRPr>
          </a:p>
          <a:p>
            <a:pPr marL="0" lvl="0" indent="0" algn="l" rtl="0">
              <a:spcBef>
                <a:spcPts val="1600"/>
              </a:spcBef>
              <a:spcAft>
                <a:spcPts val="1600"/>
              </a:spcAft>
              <a:buNone/>
            </a:pPr>
            <a:endParaRPr/>
          </a:p>
        </p:txBody>
      </p:sp>
      <p:pic>
        <p:nvPicPr>
          <p:cNvPr id="95" name="Google Shape;95;p17"/>
          <p:cNvPicPr preferRelativeResize="0"/>
          <p:nvPr/>
        </p:nvPicPr>
        <p:blipFill>
          <a:blip r:embed="rId3">
            <a:alphaModFix/>
          </a:blip>
          <a:stretch>
            <a:fillRect/>
          </a:stretch>
        </p:blipFill>
        <p:spPr>
          <a:xfrm>
            <a:off x="3787700" y="357112"/>
            <a:ext cx="5209499" cy="4429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a:t>NEDEN HOLOGRAM ?</a:t>
            </a:r>
            <a:endParaRPr/>
          </a:p>
        </p:txBody>
      </p:sp>
      <p:sp>
        <p:nvSpPr>
          <p:cNvPr id="101" name="Google Shape;101;p18"/>
          <p:cNvSpPr txBox="1">
            <a:spLocks noGrp="1"/>
          </p:cNvSpPr>
          <p:nvPr>
            <p:ph type="body" idx="1"/>
          </p:nvPr>
        </p:nvSpPr>
        <p:spPr>
          <a:xfrm>
            <a:off x="311700" y="690800"/>
            <a:ext cx="6669600" cy="449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300" b="1">
                <a:solidFill>
                  <a:srgbClr val="000000"/>
                </a:solidFill>
                <a:latin typeface="Comic Sans MS"/>
                <a:ea typeface="Comic Sans MS"/>
                <a:cs typeface="Comic Sans MS"/>
                <a:sym typeface="Comic Sans MS"/>
              </a:rPr>
              <a:t>      </a:t>
            </a:r>
            <a:r>
              <a:rPr lang="tr" sz="1300" b="1">
                <a:solidFill>
                  <a:srgbClr val="000000"/>
                </a:solidFill>
                <a:latin typeface="Arial"/>
                <a:ea typeface="Arial"/>
                <a:cs typeface="Arial"/>
                <a:sym typeface="Arial"/>
              </a:rPr>
              <a:t>1.Taklit Edilemez</a:t>
            </a:r>
            <a:endParaRPr sz="1300" b="1">
              <a:solidFill>
                <a:srgbClr val="000000"/>
              </a:solidFill>
              <a:latin typeface="Arial"/>
              <a:ea typeface="Arial"/>
              <a:cs typeface="Arial"/>
              <a:sym typeface="Arial"/>
            </a:endParaRPr>
          </a:p>
          <a:p>
            <a:pPr marL="457200" lvl="0" indent="-311150" algn="l" rtl="0">
              <a:spcBef>
                <a:spcPts val="1600"/>
              </a:spcBef>
              <a:spcAft>
                <a:spcPts val="0"/>
              </a:spcAft>
              <a:buClr>
                <a:srgbClr val="000000"/>
              </a:buClr>
              <a:buSzPts val="1300"/>
              <a:buFont typeface="Arial"/>
              <a:buChar char="●"/>
            </a:pPr>
            <a:r>
              <a:rPr lang="tr" sz="1300">
                <a:solidFill>
                  <a:srgbClr val="000000"/>
                </a:solidFill>
                <a:latin typeface="Arial"/>
                <a:ea typeface="Arial"/>
                <a:cs typeface="Arial"/>
                <a:sym typeface="Arial"/>
              </a:rPr>
              <a:t>Türkiye de dahil, tüm dünyada özellikle markalı ürünler başta olmak üzere ;</a:t>
            </a:r>
            <a:br>
              <a:rPr lang="tr" sz="1300">
                <a:solidFill>
                  <a:srgbClr val="000000"/>
                </a:solidFill>
                <a:latin typeface="Arial"/>
                <a:ea typeface="Arial"/>
                <a:cs typeface="Arial"/>
                <a:sym typeface="Arial"/>
              </a:rPr>
            </a:br>
            <a:r>
              <a:rPr lang="tr" sz="1300">
                <a:solidFill>
                  <a:srgbClr val="000000"/>
                </a:solidFill>
                <a:latin typeface="Arial"/>
                <a:ea typeface="Arial"/>
                <a:cs typeface="Arial"/>
                <a:sym typeface="Arial"/>
              </a:rPr>
              <a:t>- banknot</a:t>
            </a:r>
            <a:br>
              <a:rPr lang="tr" sz="1300">
                <a:solidFill>
                  <a:srgbClr val="000000"/>
                </a:solidFill>
                <a:latin typeface="Arial"/>
                <a:ea typeface="Arial"/>
                <a:cs typeface="Arial"/>
                <a:sym typeface="Arial"/>
              </a:rPr>
            </a:br>
            <a:r>
              <a:rPr lang="tr" sz="1300">
                <a:solidFill>
                  <a:srgbClr val="000000"/>
                </a:solidFill>
                <a:latin typeface="Arial"/>
                <a:ea typeface="Arial"/>
                <a:cs typeface="Arial"/>
                <a:sym typeface="Arial"/>
              </a:rPr>
              <a:t>- gizli belgeler</a:t>
            </a:r>
            <a:br>
              <a:rPr lang="tr" sz="1300">
                <a:solidFill>
                  <a:srgbClr val="000000"/>
                </a:solidFill>
                <a:latin typeface="Arial"/>
                <a:ea typeface="Arial"/>
                <a:cs typeface="Arial"/>
                <a:sym typeface="Arial"/>
              </a:rPr>
            </a:br>
            <a:r>
              <a:rPr lang="tr" sz="1300">
                <a:solidFill>
                  <a:srgbClr val="000000"/>
                </a:solidFill>
                <a:latin typeface="Arial"/>
                <a:ea typeface="Arial"/>
                <a:cs typeface="Arial"/>
                <a:sym typeface="Arial"/>
              </a:rPr>
              <a:t>- özel ve kamuya ait kimlik kartları </a:t>
            </a:r>
            <a:br>
              <a:rPr lang="tr" sz="1300">
                <a:solidFill>
                  <a:srgbClr val="000000"/>
                </a:solidFill>
                <a:latin typeface="Arial"/>
                <a:ea typeface="Arial"/>
                <a:cs typeface="Arial"/>
                <a:sym typeface="Arial"/>
              </a:rPr>
            </a:br>
            <a:r>
              <a:rPr lang="tr" sz="1300">
                <a:solidFill>
                  <a:srgbClr val="000000"/>
                </a:solidFill>
                <a:latin typeface="Arial"/>
                <a:ea typeface="Arial"/>
                <a:cs typeface="Arial"/>
                <a:sym typeface="Arial"/>
              </a:rPr>
              <a:t>- askeri kimlik kartları</a:t>
            </a:r>
            <a:br>
              <a:rPr lang="tr" sz="1300">
                <a:solidFill>
                  <a:srgbClr val="000000"/>
                </a:solidFill>
                <a:latin typeface="Arial"/>
                <a:ea typeface="Arial"/>
                <a:cs typeface="Arial"/>
                <a:sym typeface="Arial"/>
              </a:rPr>
            </a:br>
            <a:r>
              <a:rPr lang="tr" sz="1300">
                <a:solidFill>
                  <a:srgbClr val="000000"/>
                </a:solidFill>
                <a:latin typeface="Arial"/>
                <a:ea typeface="Arial"/>
                <a:cs typeface="Arial"/>
                <a:sym typeface="Arial"/>
              </a:rPr>
              <a:t>- nüfus cüzdanları</a:t>
            </a:r>
            <a:br>
              <a:rPr lang="tr" sz="1300">
                <a:solidFill>
                  <a:srgbClr val="000000"/>
                </a:solidFill>
                <a:latin typeface="Arial"/>
                <a:ea typeface="Arial"/>
                <a:cs typeface="Arial"/>
                <a:sym typeface="Arial"/>
              </a:rPr>
            </a:br>
            <a:r>
              <a:rPr lang="tr" sz="1300">
                <a:solidFill>
                  <a:srgbClr val="000000"/>
                </a:solidFill>
                <a:latin typeface="Arial"/>
                <a:ea typeface="Arial"/>
                <a:cs typeface="Arial"/>
                <a:sym typeface="Arial"/>
              </a:rPr>
              <a:t>- pasaport</a:t>
            </a:r>
            <a:br>
              <a:rPr lang="tr" sz="1300">
                <a:solidFill>
                  <a:srgbClr val="000000"/>
                </a:solidFill>
                <a:latin typeface="Arial"/>
                <a:ea typeface="Arial"/>
                <a:cs typeface="Arial"/>
                <a:sym typeface="Arial"/>
              </a:rPr>
            </a:br>
            <a:r>
              <a:rPr lang="tr" sz="1300">
                <a:solidFill>
                  <a:srgbClr val="000000"/>
                </a:solidFill>
                <a:latin typeface="Arial"/>
                <a:ea typeface="Arial"/>
                <a:cs typeface="Arial"/>
                <a:sym typeface="Arial"/>
              </a:rPr>
              <a:t>- ehliyet</a:t>
            </a:r>
            <a:br>
              <a:rPr lang="tr" sz="1300">
                <a:solidFill>
                  <a:srgbClr val="000000"/>
                </a:solidFill>
                <a:latin typeface="Arial"/>
                <a:ea typeface="Arial"/>
                <a:cs typeface="Arial"/>
                <a:sym typeface="Arial"/>
              </a:rPr>
            </a:br>
            <a:r>
              <a:rPr lang="tr" sz="1300">
                <a:solidFill>
                  <a:srgbClr val="000000"/>
                </a:solidFill>
                <a:latin typeface="Arial"/>
                <a:ea typeface="Arial"/>
                <a:cs typeface="Arial"/>
                <a:sym typeface="Arial"/>
              </a:rPr>
              <a:t>- diplomalar</a:t>
            </a:r>
            <a:br>
              <a:rPr lang="tr" sz="1300">
                <a:solidFill>
                  <a:srgbClr val="000000"/>
                </a:solidFill>
                <a:latin typeface="Arial"/>
                <a:ea typeface="Arial"/>
                <a:cs typeface="Arial"/>
                <a:sym typeface="Arial"/>
              </a:rPr>
            </a:br>
            <a:r>
              <a:rPr lang="tr" sz="1300">
                <a:solidFill>
                  <a:srgbClr val="000000"/>
                </a:solidFill>
                <a:latin typeface="Arial"/>
                <a:ea typeface="Arial"/>
                <a:cs typeface="Arial"/>
                <a:sym typeface="Arial"/>
              </a:rPr>
              <a:t>- lisans belgeleri</a:t>
            </a:r>
            <a:br>
              <a:rPr lang="tr" sz="1300">
                <a:solidFill>
                  <a:srgbClr val="000000"/>
                </a:solidFill>
                <a:latin typeface="Arial"/>
                <a:ea typeface="Arial"/>
                <a:cs typeface="Arial"/>
                <a:sym typeface="Arial"/>
              </a:rPr>
            </a:br>
            <a:r>
              <a:rPr lang="tr" sz="1300">
                <a:solidFill>
                  <a:srgbClr val="000000"/>
                </a:solidFill>
                <a:latin typeface="Arial"/>
                <a:ea typeface="Arial"/>
                <a:cs typeface="Arial"/>
                <a:sym typeface="Arial"/>
              </a:rPr>
              <a:t>- piyango biletleri vb. daha birçok ürün, korsanlık ve taklitçilik gibi çok ciddi hedeflere maruz kalmaktadır.</a:t>
            </a:r>
            <a:endParaRPr sz="1300">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Char char="●"/>
            </a:pPr>
            <a:r>
              <a:rPr lang="tr" sz="1300">
                <a:solidFill>
                  <a:srgbClr val="000000"/>
                </a:solidFill>
                <a:latin typeface="Arial"/>
                <a:ea typeface="Arial"/>
                <a:cs typeface="Arial"/>
                <a:sym typeface="Arial"/>
              </a:rPr>
              <a:t>Hologramlar, ürüne ya da belgeye eşsiz ve belirgin, herhangi bir araca gereksinim duyulmadan kolaylıkla ayırt edilebilen görsel orijinallik kazandırır.</a:t>
            </a:r>
            <a:endParaRPr sz="1300">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Char char="●"/>
            </a:pPr>
            <a:r>
              <a:rPr lang="tr" sz="1300">
                <a:solidFill>
                  <a:srgbClr val="000000"/>
                </a:solidFill>
                <a:latin typeface="Arial"/>
                <a:ea typeface="Arial"/>
                <a:cs typeface="Arial"/>
                <a:sym typeface="Arial"/>
              </a:rPr>
              <a:t>Hologram, bugünkü teknolojik imkanlar da en etkin güvenlik aracıdır.</a:t>
            </a:r>
            <a:endParaRPr sz="1300">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Char char="●"/>
            </a:pPr>
            <a:r>
              <a:rPr lang="tr" sz="1300">
                <a:solidFill>
                  <a:srgbClr val="000000"/>
                </a:solidFill>
                <a:latin typeface="Arial"/>
                <a:ea typeface="Arial"/>
                <a:cs typeface="Arial"/>
                <a:sym typeface="Arial"/>
              </a:rPr>
              <a:t>Herhangi bilinen bir baskı tekniğiyle taranamaz, elektronik olarak gönderilemez, fotokopi edilemez ya da kopyalanamaz. </a:t>
            </a:r>
            <a:endParaRPr sz="1300">
              <a:solidFill>
                <a:srgbClr val="000000"/>
              </a:solidFill>
              <a:latin typeface="Arial"/>
              <a:ea typeface="Arial"/>
              <a:cs typeface="Arial"/>
              <a:sym typeface="Arial"/>
            </a:endParaRPr>
          </a:p>
        </p:txBody>
      </p:sp>
      <p:pic>
        <p:nvPicPr>
          <p:cNvPr id="102" name="Google Shape;102;p18"/>
          <p:cNvPicPr preferRelativeResize="0"/>
          <p:nvPr/>
        </p:nvPicPr>
        <p:blipFill>
          <a:blip r:embed="rId3">
            <a:alphaModFix/>
          </a:blip>
          <a:stretch>
            <a:fillRect/>
          </a:stretch>
        </p:blipFill>
        <p:spPr>
          <a:xfrm>
            <a:off x="6893625" y="1339814"/>
            <a:ext cx="2003850" cy="28967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body" idx="1"/>
          </p:nvPr>
        </p:nvSpPr>
        <p:spPr>
          <a:xfrm>
            <a:off x="255650" y="74475"/>
            <a:ext cx="8520600" cy="49299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tr" sz="1300" b="1">
                <a:solidFill>
                  <a:srgbClr val="000000"/>
                </a:solidFill>
                <a:latin typeface="Arial"/>
                <a:ea typeface="Arial"/>
                <a:cs typeface="Arial"/>
                <a:sym typeface="Arial"/>
              </a:rPr>
              <a:t>2. Maliyeti Düşüktür</a:t>
            </a:r>
            <a:endParaRPr sz="1300" b="1">
              <a:solidFill>
                <a:srgbClr val="000000"/>
              </a:solidFill>
              <a:latin typeface="Arial"/>
              <a:ea typeface="Arial"/>
              <a:cs typeface="Arial"/>
              <a:sym typeface="Arial"/>
            </a:endParaRPr>
          </a:p>
          <a:p>
            <a:pPr marL="457200" lvl="0" indent="-311150" algn="l" rtl="0">
              <a:spcBef>
                <a:spcPts val="1600"/>
              </a:spcBef>
              <a:spcAft>
                <a:spcPts val="0"/>
              </a:spcAft>
              <a:buClr>
                <a:srgbClr val="000000"/>
              </a:buClr>
              <a:buSzPts val="1300"/>
              <a:buFont typeface="Arial"/>
              <a:buChar char="●"/>
            </a:pPr>
            <a:r>
              <a:rPr lang="tr" sz="1300">
                <a:solidFill>
                  <a:srgbClr val="000000"/>
                </a:solidFill>
                <a:latin typeface="Arial"/>
                <a:ea typeface="Arial"/>
                <a:cs typeface="Arial"/>
                <a:sym typeface="Arial"/>
              </a:rPr>
              <a:t>Son derece ilgi çekici ve görsel zenginliği olan, her alanda kullanılabilen hologram, taklit tehdidine karşı ekonomik ve en ideal yöntemdir.</a:t>
            </a:r>
            <a:endParaRPr sz="1300">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Char char="●"/>
            </a:pPr>
            <a:r>
              <a:rPr lang="tr" sz="1300">
                <a:solidFill>
                  <a:srgbClr val="000000"/>
                </a:solidFill>
                <a:latin typeface="Arial"/>
                <a:ea typeface="Arial"/>
                <a:cs typeface="Arial"/>
                <a:sym typeface="Arial"/>
              </a:rPr>
              <a:t>Kullanıcıya getireceği faydaları göz önüne alındığında hologram maliyetinin yok denecek kadar düşük olduğu söylenebilir.</a:t>
            </a:r>
            <a:endParaRPr sz="1300">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Char char="●"/>
            </a:pPr>
            <a:r>
              <a:rPr lang="tr" sz="1300">
                <a:solidFill>
                  <a:srgbClr val="000000"/>
                </a:solidFill>
                <a:latin typeface="Arial"/>
                <a:ea typeface="Arial"/>
                <a:cs typeface="Arial"/>
                <a:sym typeface="Arial"/>
              </a:rPr>
              <a:t>Örneğin kibrit kutusunda bile kullanılabilir olması maliyetler hakkında ipucu verebilir niteliktedir.</a:t>
            </a:r>
            <a:endParaRPr sz="1300">
              <a:solidFill>
                <a:srgbClr val="000000"/>
              </a:solidFill>
              <a:latin typeface="Arial"/>
              <a:ea typeface="Arial"/>
              <a:cs typeface="Arial"/>
              <a:sym typeface="Arial"/>
            </a:endParaRPr>
          </a:p>
          <a:p>
            <a:pPr marL="0" lvl="0" indent="0" algn="l" rtl="0">
              <a:spcBef>
                <a:spcPts val="1600"/>
              </a:spcBef>
              <a:spcAft>
                <a:spcPts val="0"/>
              </a:spcAft>
              <a:buNone/>
            </a:pPr>
            <a:r>
              <a:rPr lang="tr" sz="1300" b="1">
                <a:solidFill>
                  <a:srgbClr val="000000"/>
                </a:solidFill>
                <a:latin typeface="Arial"/>
                <a:ea typeface="Arial"/>
                <a:cs typeface="Arial"/>
                <a:sym typeface="Arial"/>
              </a:rPr>
              <a:t>          3. Kullanım Alanı Sınırsızdır</a:t>
            </a:r>
            <a:endParaRPr sz="1300" b="1">
              <a:solidFill>
                <a:srgbClr val="000000"/>
              </a:solidFill>
              <a:latin typeface="Arial"/>
              <a:ea typeface="Arial"/>
              <a:cs typeface="Arial"/>
              <a:sym typeface="Arial"/>
            </a:endParaRPr>
          </a:p>
          <a:p>
            <a:pPr marL="457200" lvl="0" indent="-311150" algn="l" rtl="0">
              <a:spcBef>
                <a:spcPts val="1600"/>
              </a:spcBef>
              <a:spcAft>
                <a:spcPts val="0"/>
              </a:spcAft>
              <a:buClr>
                <a:srgbClr val="000000"/>
              </a:buClr>
              <a:buSzPts val="1300"/>
              <a:buFont typeface="Arial"/>
              <a:buChar char="●"/>
            </a:pPr>
            <a:r>
              <a:rPr lang="tr" sz="1300">
                <a:solidFill>
                  <a:srgbClr val="000000"/>
                </a:solidFill>
                <a:latin typeface="Arial"/>
                <a:ea typeface="Arial"/>
                <a:cs typeface="Arial"/>
                <a:sym typeface="Arial"/>
              </a:rPr>
              <a:t>Hologramlar; etiket, baskılama, yapıştırma ve sıcak damgalama gibi yollarla hemen her yüzey üzerine uygulanabilir. Hologramlar; çay gibi sık tüketilen ürünlerden en pahalı saatler ve moda aksesuarlarına kadar pek çok ürünün korunmasında kullanılmaktadır.</a:t>
            </a:r>
            <a:endParaRPr sz="1300">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Char char="●"/>
            </a:pPr>
            <a:r>
              <a:rPr lang="tr" sz="1300">
                <a:solidFill>
                  <a:srgbClr val="000000"/>
                </a:solidFill>
                <a:latin typeface="Arial"/>
                <a:ea typeface="Arial"/>
                <a:cs typeface="Arial"/>
                <a:sym typeface="Arial"/>
              </a:rPr>
              <a:t>Evinize aldığınız birçok tüketilir ve tüketilemez ürüne (gıda, beyaz eşya, vb.) olan güvenceniz de hologram tarafından garanti altına alınmaktadır. Hologram; orijinalliğin, değerin, kalitenin ve korumanın bir simgesidir.</a:t>
            </a:r>
            <a:endParaRPr sz="1300">
              <a:solidFill>
                <a:srgbClr val="000000"/>
              </a:solidFill>
              <a:latin typeface="Arial"/>
              <a:ea typeface="Arial"/>
              <a:cs typeface="Arial"/>
              <a:sym typeface="Arial"/>
            </a:endParaRPr>
          </a:p>
          <a:p>
            <a:pPr marL="0" lvl="0" indent="0" algn="l" rtl="0">
              <a:spcBef>
                <a:spcPts val="1600"/>
              </a:spcBef>
              <a:spcAft>
                <a:spcPts val="0"/>
              </a:spcAft>
              <a:buNone/>
            </a:pPr>
            <a:endParaRPr sz="1300">
              <a:solidFill>
                <a:srgbClr val="000000"/>
              </a:solidFill>
              <a:latin typeface="Arial"/>
              <a:ea typeface="Arial"/>
              <a:cs typeface="Arial"/>
              <a:sym typeface="Arial"/>
            </a:endParaRPr>
          </a:p>
          <a:p>
            <a:pPr marL="0" lvl="0" indent="0" algn="l" rtl="0">
              <a:spcBef>
                <a:spcPts val="1600"/>
              </a:spcBef>
              <a:spcAft>
                <a:spcPts val="0"/>
              </a:spcAft>
              <a:buNone/>
            </a:pPr>
            <a:r>
              <a:rPr lang="tr" sz="1400" b="1">
                <a:solidFill>
                  <a:srgbClr val="000000"/>
                </a:solidFill>
                <a:latin typeface="Arial"/>
                <a:ea typeface="Arial"/>
                <a:cs typeface="Arial"/>
                <a:sym typeface="Arial"/>
              </a:rPr>
              <a:t>Kısacası;</a:t>
            </a:r>
            <a:r>
              <a:rPr lang="tr" sz="1400">
                <a:solidFill>
                  <a:srgbClr val="000000"/>
                </a:solidFill>
                <a:latin typeface="Arial"/>
                <a:ea typeface="Arial"/>
                <a:cs typeface="Arial"/>
                <a:sym typeface="Arial"/>
              </a:rPr>
              <a:t> hologram kullanımının popüler ve yoğun olarak tercih edilme nedenleri; yüksek güvenlikli, marka prestijine olumlu katkılar sağlayan, kullanımı kolay, bir çok madde üzerine uygulanabilen ve ucuz bir ürün olması şeklinde açıklanabilir.</a:t>
            </a:r>
            <a:endParaRPr sz="1400">
              <a:solidFill>
                <a:srgbClr val="000000"/>
              </a:solidFill>
              <a:latin typeface="Arial"/>
              <a:ea typeface="Arial"/>
              <a:cs typeface="Arial"/>
              <a:sym typeface="Arial"/>
            </a:endParaRPr>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287</Words>
  <Application>Microsoft Office PowerPoint</Application>
  <PresentationFormat>Ekran Gösterisi (16:9)</PresentationFormat>
  <Paragraphs>42</Paragraphs>
  <Slides>8</Slides>
  <Notes>8</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vt:i4>
      </vt:variant>
    </vt:vector>
  </HeadingPairs>
  <TitlesOfParts>
    <vt:vector size="13" baseType="lpstr">
      <vt:lpstr>Source Code Pro</vt:lpstr>
      <vt:lpstr>Comic Sans MS</vt:lpstr>
      <vt:lpstr>Amatic SC</vt:lpstr>
      <vt:lpstr>Arial</vt:lpstr>
      <vt:lpstr>Beach Day</vt:lpstr>
      <vt:lpstr>Hologram</vt:lpstr>
      <vt:lpstr>HOLOGRAM NEDİR ? </vt:lpstr>
      <vt:lpstr>HOLOGRAMIN TARİHİ </vt:lpstr>
      <vt:lpstr>NASIL ÇALIŞIR ?</vt:lpstr>
      <vt:lpstr>PowerPoint Sunusu</vt:lpstr>
      <vt:lpstr>PowerPoint Sunusu</vt:lpstr>
      <vt:lpstr>NEDEN HOLOGRAM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Hologram</dc:title>
  <cp:lastModifiedBy>TANER KALAYCI</cp:lastModifiedBy>
  <cp:revision>3</cp:revision>
  <dcterms:modified xsi:type="dcterms:W3CDTF">2019-10-03T08:55:27Z</dcterms:modified>
</cp:coreProperties>
</file>