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CC7E247-4E7B-4837-8019-A642148C1C4E}" type="datetimeFigureOut">
              <a:rPr lang="tr-TR" smtClean="0"/>
              <a:t>28.04.2019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BF8BF-69C6-4BDB-B9B3-B5604E401F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96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C7E247-4E7B-4837-8019-A642148C1C4E}" type="datetimeFigureOut">
              <a:rPr lang="tr-TR" smtClean="0"/>
              <a:t>28.04.2019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136476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C7E247-4E7B-4837-8019-A642148C1C4E}" type="datetimeFigureOut">
              <a:rPr lang="tr-TR" smtClean="0"/>
              <a:t>28.04.2019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2977393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C7E247-4E7B-4837-8019-A642148C1C4E}" type="datetimeFigureOut">
              <a:rPr lang="tr-TR" smtClean="0"/>
              <a:t>28.04.2019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214994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C7E247-4E7B-4837-8019-A642148C1C4E}" type="datetimeFigureOut">
              <a:rPr lang="tr-TR" smtClean="0"/>
              <a:t>28.04.2019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BF8BF-69C6-4BDB-B9B3-B5604E401F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10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CC7E247-4E7B-4837-8019-A642148C1C4E}" type="datetimeFigureOut">
              <a:rPr lang="tr-TR" smtClean="0"/>
              <a:t>28.04.2019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340248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CC7E247-4E7B-4837-8019-A642148C1C4E}" type="datetimeFigureOut">
              <a:rPr lang="tr-TR" smtClean="0"/>
              <a:t>28.04.2019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85222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CC7E247-4E7B-4837-8019-A642148C1C4E}" type="datetimeFigureOut">
              <a:rPr lang="tr-TR" smtClean="0"/>
              <a:t>28.04.2019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184283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C7E247-4E7B-4837-8019-A642148C1C4E}" type="datetimeFigureOut">
              <a:rPr lang="tr-TR" smtClean="0"/>
              <a:t>28.04.2019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15927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C7E247-4E7B-4837-8019-A642148C1C4E}" type="datetimeFigureOut">
              <a:rPr lang="tr-TR" smtClean="0"/>
              <a:t>28.04.2019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0BF8BF-69C6-4BDB-B9B3-B5604E401F3A}" type="slidenum">
              <a:rPr lang="tr-TR" smtClean="0"/>
              <a:t>‹#›</a:t>
            </a:fld>
            <a:endParaRPr lang="tr-TR"/>
          </a:p>
        </p:txBody>
      </p:sp>
    </p:spTree>
    <p:extLst>
      <p:ext uri="{BB962C8B-B14F-4D97-AF65-F5344CB8AC3E}">
        <p14:creationId xmlns:p14="http://schemas.microsoft.com/office/powerpoint/2010/main" val="50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CC7E247-4E7B-4837-8019-A642148C1C4E}" type="datetimeFigureOut">
              <a:rPr lang="tr-TR" smtClean="0"/>
              <a:t>28.04.2019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0BF8BF-69C6-4BDB-B9B3-B5604E401F3A}" type="slidenum">
              <a:rPr lang="tr-TR" smtClean="0"/>
              <a:t>‹#›</a:t>
            </a:fld>
            <a:endParaRPr lang="tr-TR"/>
          </a:p>
        </p:txBody>
      </p:sp>
    </p:spTree>
    <p:extLst>
      <p:ext uri="{BB962C8B-B14F-4D97-AF65-F5344CB8AC3E}">
        <p14:creationId xmlns:p14="http://schemas.microsoft.com/office/powerpoint/2010/main" val="199898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C7E247-4E7B-4837-8019-A642148C1C4E}" type="datetimeFigureOut">
              <a:rPr lang="tr-TR" smtClean="0"/>
              <a:t>28.04.2019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0BF8BF-69C6-4BDB-B9B3-B5604E401F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421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E705168-3B8B-4146-B4F0-00D7E38CB220}"/>
              </a:ext>
            </a:extLst>
          </p:cNvPr>
          <p:cNvSpPr>
            <a:spLocks noGrp="1"/>
          </p:cNvSpPr>
          <p:nvPr>
            <p:ph type="ctrTitle"/>
          </p:nvPr>
        </p:nvSpPr>
        <p:spPr>
          <a:xfrm>
            <a:off x="1097280" y="758952"/>
            <a:ext cx="10058400" cy="2951657"/>
          </a:xfrm>
        </p:spPr>
        <p:txBody>
          <a:bodyPr/>
          <a:lstStyle/>
          <a:p>
            <a:pPr algn="ctr"/>
            <a:r>
              <a:rPr lang="tr-TR" dirty="0"/>
              <a:t>ATOM MODELLERİ</a:t>
            </a:r>
          </a:p>
        </p:txBody>
      </p:sp>
      <p:sp>
        <p:nvSpPr>
          <p:cNvPr id="3" name="Alt Başlık 2">
            <a:extLst>
              <a:ext uri="{FF2B5EF4-FFF2-40B4-BE49-F238E27FC236}">
                <a16:creationId xmlns="" xmlns:a16="http://schemas.microsoft.com/office/drawing/2014/main" id="{59EFF2C7-32A3-43BF-8736-07D609C81616}"/>
              </a:ext>
            </a:extLst>
          </p:cNvPr>
          <p:cNvSpPr>
            <a:spLocks noGrp="1"/>
          </p:cNvSpPr>
          <p:nvPr>
            <p:ph type="subTitle" idx="1"/>
          </p:nvPr>
        </p:nvSpPr>
        <p:spPr/>
        <p:txBody>
          <a:bodyPr/>
          <a:lstStyle/>
          <a:p>
            <a:endParaRPr lang="tr-TR" dirty="0"/>
          </a:p>
          <a:p>
            <a:endParaRPr lang="tr-TR" dirty="0"/>
          </a:p>
        </p:txBody>
      </p:sp>
    </p:spTree>
    <p:extLst>
      <p:ext uri="{BB962C8B-B14F-4D97-AF65-F5344CB8AC3E}">
        <p14:creationId xmlns:p14="http://schemas.microsoft.com/office/powerpoint/2010/main" val="380611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753A0A3-0CDC-46E0-B68C-BAD77B0211A4}"/>
              </a:ext>
            </a:extLst>
          </p:cNvPr>
          <p:cNvSpPr>
            <a:spLocks noGrp="1"/>
          </p:cNvSpPr>
          <p:nvPr>
            <p:ph type="title"/>
          </p:nvPr>
        </p:nvSpPr>
        <p:spPr/>
        <p:txBody>
          <a:bodyPr/>
          <a:lstStyle/>
          <a:p>
            <a:r>
              <a:rPr lang="tr-TR" dirty="0" smtClean="0"/>
              <a:t>ATOM MODELLERİ</a:t>
            </a:r>
            <a:endParaRPr lang="tr-TR" dirty="0"/>
          </a:p>
        </p:txBody>
      </p:sp>
      <p:sp>
        <p:nvSpPr>
          <p:cNvPr id="3" name="İçerik Yer Tutucusu 2">
            <a:extLst>
              <a:ext uri="{FF2B5EF4-FFF2-40B4-BE49-F238E27FC236}">
                <a16:creationId xmlns="" xmlns:a16="http://schemas.microsoft.com/office/drawing/2014/main" id="{FBB6305A-E4DE-47D4-831A-3957F0F00396}"/>
              </a:ext>
            </a:extLst>
          </p:cNvPr>
          <p:cNvSpPr>
            <a:spLocks noGrp="1"/>
          </p:cNvSpPr>
          <p:nvPr>
            <p:ph idx="1"/>
          </p:nvPr>
        </p:nvSpPr>
        <p:spPr/>
        <p:txBody>
          <a:bodyPr/>
          <a:lstStyle/>
          <a:p>
            <a:r>
              <a:rPr lang="tr-TR" b="1" dirty="0" smtClean="0"/>
              <a:t>Rutherford Atom Modeli:</a:t>
            </a:r>
          </a:p>
          <a:p>
            <a:r>
              <a:rPr lang="tr-TR" dirty="0"/>
              <a:t>Atomun </a:t>
            </a:r>
            <a:r>
              <a:rPr lang="tr-TR" dirty="0" smtClean="0"/>
              <a:t>yapısının açıklanması </a:t>
            </a:r>
            <a:r>
              <a:rPr lang="tr-TR" dirty="0" err="1" smtClean="0"/>
              <a:t>hakkında,önemli</a:t>
            </a:r>
            <a:r>
              <a:rPr lang="tr-TR" dirty="0" smtClean="0"/>
              <a:t> katkıda </a:t>
            </a:r>
            <a:r>
              <a:rPr lang="tr-TR" dirty="0"/>
              <a:t>bulunanlardan birisi de Ernest Rutherford (</a:t>
            </a:r>
            <a:r>
              <a:rPr lang="tr-TR" dirty="0" err="1"/>
              <a:t>Örnist</a:t>
            </a:r>
            <a:r>
              <a:rPr lang="tr-TR" dirty="0"/>
              <a:t> </a:t>
            </a:r>
            <a:r>
              <a:rPr lang="tr-TR" dirty="0" err="1"/>
              <a:t>Radirford</a:t>
            </a:r>
            <a:r>
              <a:rPr lang="tr-TR" dirty="0"/>
              <a:t>) olarak bilinir. Rutherford'dan önce </a:t>
            </a:r>
            <a:r>
              <a:rPr lang="tr-TR" dirty="0" err="1"/>
              <a:t>Thomson</a:t>
            </a:r>
            <a:r>
              <a:rPr lang="tr-TR" dirty="0"/>
              <a:t> atom modeli geçerliydi. Bu modele göre, atom küre </a:t>
            </a:r>
            <a:r>
              <a:rPr lang="tr-TR" dirty="0" smtClean="0"/>
              <a:t>şeklindedir</a:t>
            </a:r>
            <a:r>
              <a:rPr lang="tr-TR" dirty="0"/>
              <a:t>. Ve küre içerisinde proton ve elektronlar </a:t>
            </a:r>
            <a:r>
              <a:rPr lang="tr-TR" dirty="0" smtClean="0"/>
              <a:t>bulunmaktadır</a:t>
            </a:r>
            <a:r>
              <a:rPr lang="tr-TR" dirty="0"/>
              <a:t>. Acaba bu proton ve elektronlar atom içerisinde belirli bir düzene mi, yoksa rastgele bir </a:t>
            </a:r>
            <a:r>
              <a:rPr lang="tr-TR" dirty="0" smtClean="0"/>
              <a:t>dağılım </a:t>
            </a:r>
            <a:r>
              <a:rPr lang="tr-TR" dirty="0"/>
              <a:t>içerisinde mi bulunuyorlar? Bu sorunun cevabi daha </a:t>
            </a:r>
            <a:r>
              <a:rPr lang="tr-TR" dirty="0" smtClean="0"/>
              <a:t>bulunamamıştı. </a:t>
            </a:r>
            <a:r>
              <a:rPr lang="tr-TR" dirty="0"/>
              <a:t>Rutherford bu sorunun </a:t>
            </a:r>
            <a:r>
              <a:rPr lang="tr-TR" dirty="0" smtClean="0"/>
              <a:t>cevabı ve </a:t>
            </a:r>
            <a:r>
              <a:rPr lang="tr-TR" dirty="0" err="1"/>
              <a:t>Thomson</a:t>
            </a:r>
            <a:r>
              <a:rPr lang="tr-TR" dirty="0"/>
              <a:t> atom modelinin </a:t>
            </a:r>
            <a:r>
              <a:rPr lang="tr-TR" dirty="0" smtClean="0"/>
              <a:t>doğruluk </a:t>
            </a:r>
            <a:r>
              <a:rPr lang="tr-TR" dirty="0"/>
              <a:t>derecesini anlamak için </a:t>
            </a:r>
            <a:r>
              <a:rPr lang="tr-TR" dirty="0" smtClean="0"/>
              <a:t>yaptığı </a:t>
            </a:r>
            <a:r>
              <a:rPr lang="tr-TR" dirty="0"/>
              <a:t>alfa (a) </a:t>
            </a:r>
            <a:r>
              <a:rPr lang="tr-TR" dirty="0" smtClean="0"/>
              <a:t>parçacıkları deneyi </a:t>
            </a:r>
            <a:r>
              <a:rPr lang="tr-TR" dirty="0"/>
              <a:t>sonucunda bir model </a:t>
            </a:r>
            <a:r>
              <a:rPr lang="tr-TR" dirty="0" smtClean="0"/>
              <a:t>geliştirmiştir.</a:t>
            </a:r>
            <a:endParaRPr lang="tr-TR" b="1" dirty="0" smtClean="0"/>
          </a:p>
          <a:p>
            <a:endParaRPr lang="tr-TR" dirty="0"/>
          </a:p>
        </p:txBody>
      </p:sp>
    </p:spTree>
    <p:extLst>
      <p:ext uri="{BB962C8B-B14F-4D97-AF65-F5344CB8AC3E}">
        <p14:creationId xmlns:p14="http://schemas.microsoft.com/office/powerpoint/2010/main" val="2902550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20726" y="931372"/>
            <a:ext cx="10058400" cy="1450757"/>
          </a:xfrm>
        </p:spPr>
        <p:txBody>
          <a:bodyPr>
            <a:normAutofit fontScale="90000"/>
          </a:bodyPr>
          <a:lstStyle/>
          <a:p>
            <a:r>
              <a:rPr lang="tr-TR" dirty="0" smtClean="0"/>
              <a:t/>
            </a:r>
            <a:br>
              <a:rPr lang="tr-TR" dirty="0" smtClean="0"/>
            </a:br>
            <a:r>
              <a:rPr lang="tr-TR" sz="3100" dirty="0"/>
              <a:t>Rutherford Atom Modeli:</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r>
              <a:rPr lang="tr-TR" dirty="0"/>
              <a:t>Polonyum ve radyum bir </a:t>
            </a:r>
            <a:r>
              <a:rPr lang="tr-TR" dirty="0" smtClean="0"/>
              <a:t>a-ışını  kaynağıdır  </a:t>
            </a:r>
            <a:r>
              <a:rPr lang="tr-TR" dirty="0"/>
              <a:t>Rutherford, bir radyoaktif kaynaktan </a:t>
            </a:r>
            <a:r>
              <a:rPr lang="tr-TR" dirty="0" smtClean="0"/>
              <a:t>çıkan </a:t>
            </a:r>
            <a:r>
              <a:rPr lang="tr-TR" dirty="0"/>
              <a:t>a-taneciklerini bir demet hâlinde </a:t>
            </a:r>
            <a:r>
              <a:rPr lang="tr-TR" dirty="0" smtClean="0"/>
              <a:t>iğne </a:t>
            </a:r>
            <a:r>
              <a:rPr lang="tr-TR" dirty="0"/>
              <a:t>ucu </a:t>
            </a:r>
            <a:r>
              <a:rPr lang="tr-TR" dirty="0" smtClean="0"/>
              <a:t>büyüklüğündeki yarıktan </a:t>
            </a:r>
            <a:r>
              <a:rPr lang="tr-TR" dirty="0"/>
              <a:t>geçirdikten sonra, </a:t>
            </a:r>
            <a:r>
              <a:rPr lang="tr-TR" dirty="0" smtClean="0"/>
              <a:t>kalınlığı </a:t>
            </a:r>
            <a:r>
              <a:rPr lang="tr-TR" dirty="0"/>
              <a:t>10</a:t>
            </a:r>
            <a:r>
              <a:rPr lang="tr-TR" baseline="30000" dirty="0"/>
              <a:t>-4</a:t>
            </a:r>
            <a:r>
              <a:rPr lang="tr-TR" dirty="0"/>
              <a:t> cm kadar olan ve </a:t>
            </a:r>
            <a:r>
              <a:rPr lang="tr-TR" dirty="0" smtClean="0"/>
              <a:t>arkasında </a:t>
            </a:r>
            <a:r>
              <a:rPr lang="tr-TR" dirty="0"/>
              <a:t>çinko sülfür (</a:t>
            </a:r>
            <a:r>
              <a:rPr lang="tr-TR" dirty="0" err="1"/>
              <a:t>ZnS</a:t>
            </a:r>
            <a:r>
              <a:rPr lang="tr-TR" dirty="0"/>
              <a:t>) </a:t>
            </a:r>
            <a:r>
              <a:rPr lang="tr-TR" dirty="0" smtClean="0"/>
              <a:t>sürülmüş </a:t>
            </a:r>
            <a:r>
              <a:rPr lang="tr-TR" dirty="0"/>
              <a:t>bir ekran bulunan </a:t>
            </a:r>
            <a:r>
              <a:rPr lang="tr-TR" dirty="0" smtClean="0"/>
              <a:t>altın </a:t>
            </a:r>
            <a:r>
              <a:rPr lang="tr-TR" dirty="0"/>
              <a:t>levha üzerine gönderdi.</a:t>
            </a:r>
          </a:p>
          <a:p>
            <a:r>
              <a:rPr lang="tr-TR" dirty="0" smtClean="0"/>
              <a:t>Altın levhayı </a:t>
            </a:r>
            <a:r>
              <a:rPr lang="tr-TR" dirty="0"/>
              <a:t>geçip ekran üzerine düsen a - </a:t>
            </a:r>
            <a:r>
              <a:rPr lang="tr-TR" dirty="0" err="1" smtClean="0"/>
              <a:t>parçacıklari</a:t>
            </a:r>
            <a:r>
              <a:rPr lang="tr-TR" dirty="0" smtClean="0"/>
              <a:t> </a:t>
            </a:r>
            <a:r>
              <a:rPr lang="tr-TR" dirty="0"/>
              <a:t>ekrana sürülen </a:t>
            </a:r>
            <a:r>
              <a:rPr lang="tr-TR" dirty="0" err="1"/>
              <a:t>ZnS</a:t>
            </a:r>
            <a:r>
              <a:rPr lang="tr-TR" dirty="0"/>
              <a:t> üzerinde </a:t>
            </a:r>
            <a:r>
              <a:rPr lang="tr-TR" dirty="0" smtClean="0"/>
              <a:t>ışıl</a:t>
            </a:r>
            <a:r>
              <a:rPr lang="tr-TR" dirty="0" smtClean="0"/>
              <a:t>dama </a:t>
            </a:r>
            <a:r>
              <a:rPr lang="tr-TR" dirty="0"/>
              <a:t>yaparlar. Böylece metal </a:t>
            </a:r>
            <a:r>
              <a:rPr lang="tr-TR" dirty="0" smtClean="0"/>
              <a:t>levhayı </a:t>
            </a:r>
            <a:r>
              <a:rPr lang="tr-TR" dirty="0"/>
              <a:t>geçen a - </a:t>
            </a:r>
            <a:r>
              <a:rPr lang="tr-TR" dirty="0" smtClean="0"/>
              <a:t>parçacıklarını </a:t>
            </a:r>
            <a:r>
              <a:rPr lang="tr-TR" dirty="0"/>
              <a:t>sayma </a:t>
            </a:r>
            <a:r>
              <a:rPr lang="tr-TR" dirty="0" smtClean="0"/>
              <a:t>imkanı </a:t>
            </a:r>
            <a:r>
              <a:rPr lang="tr-TR" dirty="0"/>
              <a:t>elde edilir. Rutherford, </a:t>
            </a:r>
            <a:r>
              <a:rPr lang="tr-TR" dirty="0" smtClean="0"/>
              <a:t>yaptığı </a:t>
            </a:r>
            <a:r>
              <a:rPr lang="tr-TR" dirty="0"/>
              <a:t>deneylerde metal levha üzerine gönderilen a- </a:t>
            </a:r>
            <a:r>
              <a:rPr lang="tr-TR" dirty="0" smtClean="0"/>
              <a:t>parçacıklarının</a:t>
            </a:r>
            <a:r>
              <a:rPr lang="tr-TR" dirty="0"/>
              <a:t> % 99,99 </a:t>
            </a:r>
            <a:r>
              <a:rPr lang="tr-TR" dirty="0" smtClean="0"/>
              <a:t>kadarının </a:t>
            </a:r>
            <a:r>
              <a:rPr lang="tr-TR" dirty="0"/>
              <a:t>ya hiç </a:t>
            </a:r>
            <a:r>
              <a:rPr lang="tr-TR" dirty="0" smtClean="0"/>
              <a:t>yollarında </a:t>
            </a:r>
            <a:r>
              <a:rPr lang="tr-TR" dirty="0"/>
              <a:t>sapmadan ya da </a:t>
            </a:r>
            <a:r>
              <a:rPr lang="tr-TR" dirty="0" smtClean="0"/>
              <a:t>yollarından </a:t>
            </a:r>
            <a:r>
              <a:rPr lang="tr-TR" dirty="0"/>
              <a:t>çok az saparak metal levhadan geçtiklerini, fakat çok az bir </a:t>
            </a:r>
            <a:r>
              <a:rPr lang="tr-TR" dirty="0" smtClean="0"/>
              <a:t>kısmının </a:t>
            </a:r>
            <a:r>
              <a:rPr lang="tr-TR" dirty="0"/>
              <a:t>ise metale </a:t>
            </a:r>
            <a:r>
              <a:rPr lang="tr-TR" dirty="0" smtClean="0"/>
              <a:t>çarptıktan </a:t>
            </a:r>
            <a:r>
              <a:rPr lang="tr-TR" dirty="0"/>
              <a:t>sonra büyük </a:t>
            </a:r>
            <a:r>
              <a:rPr lang="tr-TR" dirty="0" smtClean="0"/>
              <a:t>bir açı </a:t>
            </a:r>
            <a:r>
              <a:rPr lang="tr-TR" dirty="0"/>
              <a:t>yaparak geri döndüklerini gördü. Rutherford daha sonra deneyi </a:t>
            </a:r>
            <a:r>
              <a:rPr lang="tr-TR" dirty="0" smtClean="0"/>
              <a:t>altın </a:t>
            </a:r>
            <a:r>
              <a:rPr lang="tr-TR" dirty="0"/>
              <a:t>levha yerine, kursun, bakir ve platin metallerle </a:t>
            </a:r>
            <a:r>
              <a:rPr lang="tr-TR" dirty="0" smtClean="0"/>
              <a:t>tekrarladığında </a:t>
            </a:r>
            <a:r>
              <a:rPr lang="tr-TR" dirty="0"/>
              <a:t>ayni sonucu gördü. Kinetik enerjisi çok yüksek olan ve çok </a:t>
            </a:r>
            <a:r>
              <a:rPr lang="tr-TR" dirty="0" smtClean="0"/>
              <a:t>hızlı </a:t>
            </a:r>
            <a:r>
              <a:rPr lang="tr-TR" dirty="0"/>
              <a:t>olarak bir kaynaktan </a:t>
            </a:r>
            <a:r>
              <a:rPr lang="tr-TR" dirty="0" smtClean="0"/>
              <a:t>çıkan </a:t>
            </a:r>
            <a:r>
              <a:rPr lang="tr-TR" dirty="0"/>
              <a:t>a - </a:t>
            </a:r>
            <a:r>
              <a:rPr lang="tr-TR" dirty="0" smtClean="0"/>
              <a:t>parçacıklarının </a:t>
            </a:r>
            <a:r>
              <a:rPr lang="tr-TR" dirty="0"/>
              <a:t>geriye dönmesi için;</a:t>
            </a:r>
          </a:p>
          <a:p>
            <a:endParaRPr lang="tr-TR" dirty="0"/>
          </a:p>
        </p:txBody>
      </p:sp>
    </p:spTree>
    <p:extLst>
      <p:ext uri="{BB962C8B-B14F-4D97-AF65-F5344CB8AC3E}">
        <p14:creationId xmlns:p14="http://schemas.microsoft.com/office/powerpoint/2010/main" val="2601166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6941" y="896202"/>
            <a:ext cx="10058400" cy="1450757"/>
          </a:xfrm>
        </p:spPr>
        <p:txBody>
          <a:bodyPr>
            <a:normAutofit fontScale="90000"/>
          </a:bodyPr>
          <a:lstStyle/>
          <a:p>
            <a:r>
              <a:rPr lang="tr-TR" dirty="0" smtClean="0"/>
              <a:t/>
            </a:r>
            <a:br>
              <a:rPr lang="tr-TR" dirty="0" smtClean="0"/>
            </a:br>
            <a:r>
              <a:rPr lang="tr-TR" sz="2700" dirty="0"/>
              <a:t>Rutherford Atom Modeli:</a:t>
            </a:r>
            <a:r>
              <a:rPr lang="tr-TR" b="1" dirty="0"/>
              <a:t/>
            </a:r>
            <a:br>
              <a:rPr lang="tr-TR" b="1" dirty="0"/>
            </a:br>
            <a:endParaRPr lang="tr-TR" dirty="0"/>
          </a:p>
        </p:txBody>
      </p:sp>
      <p:sp>
        <p:nvSpPr>
          <p:cNvPr id="3" name="İçerik Yer Tutucusu 2"/>
          <p:cNvSpPr>
            <a:spLocks noGrp="1"/>
          </p:cNvSpPr>
          <p:nvPr>
            <p:ph idx="1"/>
          </p:nvPr>
        </p:nvSpPr>
        <p:spPr/>
        <p:txBody>
          <a:bodyPr/>
          <a:lstStyle/>
          <a:p>
            <a:r>
              <a:rPr lang="tr-TR" dirty="0"/>
              <a:t>1. Metal levhada pozitif </a:t>
            </a:r>
            <a:r>
              <a:rPr lang="tr-TR" dirty="0" smtClean="0"/>
              <a:t>kısmın olması,</a:t>
            </a:r>
            <a:endParaRPr lang="tr-TR" dirty="0"/>
          </a:p>
          <a:p>
            <a:r>
              <a:rPr lang="tr-TR" dirty="0"/>
              <a:t>2. Bu pozitif yüklü </a:t>
            </a:r>
            <a:r>
              <a:rPr lang="tr-TR" dirty="0" smtClean="0"/>
              <a:t>kısmın </a:t>
            </a:r>
            <a:r>
              <a:rPr lang="tr-TR" dirty="0"/>
              <a:t>kütlesinin (daha </a:t>
            </a:r>
            <a:r>
              <a:rPr lang="tr-TR" dirty="0" smtClean="0"/>
              <a:t>doğrusu yoğunluğunun</a:t>
            </a:r>
            <a:r>
              <a:rPr lang="tr-TR" dirty="0"/>
              <a:t>) çok büyük </a:t>
            </a:r>
            <a:r>
              <a:rPr lang="tr-TR" dirty="0" smtClean="0"/>
              <a:t>olması </a:t>
            </a:r>
            <a:r>
              <a:rPr lang="tr-TR" dirty="0"/>
              <a:t>gerekir.</a:t>
            </a:r>
          </a:p>
          <a:p>
            <a:r>
              <a:rPr lang="tr-TR" dirty="0"/>
              <a:t>Bu </a:t>
            </a:r>
            <a:r>
              <a:rPr lang="tr-TR" dirty="0" smtClean="0"/>
              <a:t>düşünceden </a:t>
            </a:r>
            <a:r>
              <a:rPr lang="tr-TR" dirty="0"/>
              <a:t>hareketle Rutherford, </a:t>
            </a:r>
            <a:r>
              <a:rPr lang="tr-TR" dirty="0" smtClean="0"/>
              <a:t>yaptığı </a:t>
            </a:r>
            <a:r>
              <a:rPr lang="tr-TR" dirty="0"/>
              <a:t>bu deneyden su sonuçlan </a:t>
            </a:r>
            <a:r>
              <a:rPr lang="tr-TR" dirty="0" smtClean="0"/>
              <a:t>çıkardı.</a:t>
            </a:r>
            <a:endParaRPr lang="tr-TR" dirty="0"/>
          </a:p>
          <a:p>
            <a:r>
              <a:rPr lang="tr-TR" dirty="0" smtClean="0"/>
              <a:t>Eğer</a:t>
            </a:r>
            <a:r>
              <a:rPr lang="tr-TR" dirty="0"/>
              <a:t>, a tanecikleri atom içerisindeki bir elektrona </a:t>
            </a:r>
            <a:r>
              <a:rPr lang="tr-TR" dirty="0" smtClean="0"/>
              <a:t>çarpsaydı, </a:t>
            </a:r>
            <a:r>
              <a:rPr lang="tr-TR" dirty="0"/>
              <a:t>kinetik enerjileri büyük </a:t>
            </a:r>
            <a:r>
              <a:rPr lang="tr-TR" dirty="0" smtClean="0"/>
              <a:t>olduğu </a:t>
            </a:r>
            <a:r>
              <a:rPr lang="tr-TR" dirty="0"/>
              <a:t>için elektronu yerinden sökerek yoluna devam edebilirlerdi. </a:t>
            </a:r>
            <a:r>
              <a:rPr lang="tr-TR" dirty="0" smtClean="0"/>
              <a:t>Ayrıca</a:t>
            </a:r>
            <a:r>
              <a:rPr lang="tr-TR" dirty="0"/>
              <a:t>, a - </a:t>
            </a:r>
            <a:r>
              <a:rPr lang="tr-TR" dirty="0" smtClean="0"/>
              <a:t>taneciği </a:t>
            </a:r>
            <a:r>
              <a:rPr lang="tr-TR" dirty="0"/>
              <a:t>pozitif, elektron negatif </a:t>
            </a:r>
            <a:r>
              <a:rPr lang="tr-TR" dirty="0" smtClean="0"/>
              <a:t>olduğundan </a:t>
            </a:r>
            <a:r>
              <a:rPr lang="tr-TR" dirty="0"/>
              <a:t>geriye </a:t>
            </a:r>
            <a:r>
              <a:rPr lang="tr-TR" dirty="0" smtClean="0"/>
              <a:t>dönüş </a:t>
            </a:r>
            <a:r>
              <a:rPr lang="tr-TR" dirty="0"/>
              <a:t>söz konusu </a:t>
            </a:r>
            <a:r>
              <a:rPr lang="tr-TR" dirty="0" smtClean="0"/>
              <a:t>olmaması </a:t>
            </a:r>
            <a:r>
              <a:rPr lang="tr-TR" dirty="0"/>
              <a:t>gerekirdi. Bu </a:t>
            </a:r>
            <a:r>
              <a:rPr lang="tr-TR" dirty="0" smtClean="0"/>
              <a:t>düşünceyle </a:t>
            </a:r>
            <a:r>
              <a:rPr lang="tr-TR" dirty="0"/>
              <a:t>hareket eden Rutherford, metale çarparak geriye dönen alfa </a:t>
            </a:r>
            <a:r>
              <a:rPr lang="tr-TR" dirty="0" smtClean="0"/>
              <a:t>parçacıklarının sayısı </a:t>
            </a:r>
            <a:r>
              <a:rPr lang="tr-TR" dirty="0"/>
              <a:t>metal levhadan geçenlere oranla çok küçük </a:t>
            </a:r>
            <a:r>
              <a:rPr lang="tr-TR" dirty="0" smtClean="0"/>
              <a:t>olduğundan</a:t>
            </a:r>
            <a:r>
              <a:rPr lang="tr-TR" dirty="0"/>
              <a:t>; atom i</a:t>
            </a:r>
            <a:r>
              <a:rPr lang="tr-TR" dirty="0" smtClean="0"/>
              <a:t>çerisinde </a:t>
            </a:r>
            <a:r>
              <a:rPr lang="tr-TR" dirty="0"/>
              <a:t>pozitif yüklü ve kütlesi büyük olan bu </a:t>
            </a:r>
            <a:r>
              <a:rPr lang="tr-TR" dirty="0" smtClean="0"/>
              <a:t>kısmın </a:t>
            </a:r>
            <a:r>
              <a:rPr lang="tr-TR" dirty="0"/>
              <a:t>hacmi, toplam atom hacmine oranla çok çok küçük </a:t>
            </a:r>
            <a:r>
              <a:rPr lang="tr-TR" dirty="0" smtClean="0"/>
              <a:t>olması gerektiğini düşünerek</a:t>
            </a:r>
            <a:r>
              <a:rPr lang="tr-TR" dirty="0"/>
              <a:t>, bu pozitif yüklü </a:t>
            </a:r>
            <a:r>
              <a:rPr lang="tr-TR" dirty="0" smtClean="0"/>
              <a:t>kısma </a:t>
            </a:r>
            <a:r>
              <a:rPr lang="tr-TR" dirty="0"/>
              <a:t>çekirdek dedi.</a:t>
            </a:r>
          </a:p>
          <a:p>
            <a:endParaRPr lang="tr-TR" dirty="0"/>
          </a:p>
        </p:txBody>
      </p:sp>
    </p:spTree>
    <p:extLst>
      <p:ext uri="{BB962C8B-B14F-4D97-AF65-F5344CB8AC3E}">
        <p14:creationId xmlns:p14="http://schemas.microsoft.com/office/powerpoint/2010/main" val="795401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a:xfrm>
            <a:off x="1218304" y="1845734"/>
            <a:ext cx="10058400" cy="4023360"/>
          </a:xfrm>
        </p:spPr>
        <p:txBody>
          <a:bodyPr/>
          <a:lstStyle/>
          <a:p>
            <a:endParaRPr lang="tr-TR" dirty="0" smtClean="0"/>
          </a:p>
          <a:p>
            <a:endParaRPr lang="tr-TR" dirty="0"/>
          </a:p>
        </p:txBody>
      </p:sp>
      <p:pic>
        <p:nvPicPr>
          <p:cNvPr id="1026" name="Picture 2" descr="C:\Users\ASUS\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499" y="2568007"/>
            <a:ext cx="10238704" cy="3309871"/>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247009" y="1260671"/>
            <a:ext cx="2934008" cy="400110"/>
          </a:xfrm>
          <a:prstGeom prst="rect">
            <a:avLst/>
          </a:prstGeom>
        </p:spPr>
        <p:txBody>
          <a:bodyPr wrap="none">
            <a:spAutoFit/>
          </a:bodyPr>
          <a:lstStyle/>
          <a:p>
            <a:r>
              <a:rPr lang="tr-TR" sz="2000" dirty="0"/>
              <a:t>Rutherford </a:t>
            </a:r>
            <a:r>
              <a:rPr lang="tr-TR" sz="2000" dirty="0" smtClean="0"/>
              <a:t> Atom </a:t>
            </a:r>
            <a:r>
              <a:rPr lang="tr-TR" sz="2000" dirty="0"/>
              <a:t>Modeli:</a:t>
            </a:r>
          </a:p>
        </p:txBody>
      </p:sp>
    </p:spTree>
    <p:extLst>
      <p:ext uri="{BB962C8B-B14F-4D97-AF65-F5344CB8AC3E}">
        <p14:creationId xmlns:p14="http://schemas.microsoft.com/office/powerpoint/2010/main" val="895866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dirty="0" smtClean="0"/>
              <a:t>ATOM MODELLERİ</a:t>
            </a:r>
            <a:endParaRPr lang="tr-TR" sz="4400" dirty="0"/>
          </a:p>
        </p:txBody>
      </p:sp>
      <p:sp>
        <p:nvSpPr>
          <p:cNvPr id="3" name="İçerik Yer Tutucusu 2"/>
          <p:cNvSpPr>
            <a:spLocks noGrp="1"/>
          </p:cNvSpPr>
          <p:nvPr>
            <p:ph idx="1"/>
          </p:nvPr>
        </p:nvSpPr>
        <p:spPr/>
        <p:txBody>
          <a:bodyPr/>
          <a:lstStyle/>
          <a:p>
            <a:r>
              <a:rPr lang="tr-TR" b="1" dirty="0" err="1" smtClean="0"/>
              <a:t>Bohr</a:t>
            </a:r>
            <a:r>
              <a:rPr lang="tr-TR" b="1" dirty="0" smtClean="0"/>
              <a:t> Atom Modeli:</a:t>
            </a:r>
          </a:p>
          <a:p>
            <a:r>
              <a:rPr lang="tr-TR" dirty="0" err="1"/>
              <a:t>Niels</a:t>
            </a:r>
            <a:r>
              <a:rPr lang="tr-TR" dirty="0"/>
              <a:t> </a:t>
            </a:r>
            <a:r>
              <a:rPr lang="tr-TR" dirty="0" err="1"/>
              <a:t>Hendrik</a:t>
            </a:r>
            <a:r>
              <a:rPr lang="tr-TR" dirty="0"/>
              <a:t> </a:t>
            </a:r>
            <a:r>
              <a:rPr lang="tr-TR" dirty="0" err="1"/>
              <a:t>Bohr</a:t>
            </a:r>
            <a:r>
              <a:rPr lang="tr-TR" dirty="0"/>
              <a:t> 1919 yılında kendinden önceki Rutherford Atom Modeli atom modellerinden yaralanarak yeni bir atom modeli fikrini öne sürdü.</a:t>
            </a:r>
          </a:p>
          <a:p>
            <a:r>
              <a:rPr lang="tr-TR" dirty="0"/>
              <a:t>Çekirdeğe en yakın enerji seviyesine dairesel hareket yapan elektron kararlıdır, ışık yaymaz. </a:t>
            </a:r>
            <a:r>
              <a:rPr lang="tr-TR" dirty="0" err="1"/>
              <a:t>Elektron'a</a:t>
            </a:r>
            <a:r>
              <a:rPr lang="tr-TR" dirty="0"/>
              <a:t> yeterli enerji verilirse elektron bulunduğu enerji seviyesinden daha yüksek enerji seviyesine sıçrar. Atom bu durumda kararsızdır. Kararlı hale gelmek için elektron tekrar eski enerji seviyesine dönerken almış olduğu enerji seviyesini eşit enerjide bir </a:t>
            </a:r>
            <a:r>
              <a:rPr lang="tr-TR" b="1" dirty="0"/>
              <a:t>Foton</a:t>
            </a:r>
            <a:r>
              <a:rPr lang="tr-TR" dirty="0"/>
              <a:t> (ışın taneciği) fırlatır. Atom bu şekilde ışıma yaparmış.</a:t>
            </a:r>
          </a:p>
          <a:p>
            <a:endParaRPr lang="tr-TR" dirty="0"/>
          </a:p>
        </p:txBody>
      </p:sp>
    </p:spTree>
    <p:extLst>
      <p:ext uri="{BB962C8B-B14F-4D97-AF65-F5344CB8AC3E}">
        <p14:creationId xmlns:p14="http://schemas.microsoft.com/office/powerpoint/2010/main" val="2554236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20727" y="1242647"/>
            <a:ext cx="10058400" cy="1186375"/>
          </a:xfrm>
        </p:spPr>
        <p:txBody>
          <a:bodyPr>
            <a:normAutofit/>
          </a:bodyPr>
          <a:lstStyle/>
          <a:p>
            <a:r>
              <a:rPr lang="tr-TR" sz="2800" dirty="0" err="1"/>
              <a:t>Bohr</a:t>
            </a:r>
            <a:r>
              <a:rPr lang="tr-TR" sz="2800" dirty="0"/>
              <a:t> Atom Modeli:</a:t>
            </a:r>
            <a:r>
              <a:rPr lang="tr-TR" sz="4400" dirty="0"/>
              <a:t/>
            </a:r>
            <a:br>
              <a:rPr lang="tr-TR" sz="4400" dirty="0"/>
            </a:br>
            <a:endParaRPr lang="tr-TR" sz="4400" dirty="0"/>
          </a:p>
        </p:txBody>
      </p:sp>
      <p:sp>
        <p:nvSpPr>
          <p:cNvPr id="3" name="İçerik Yer Tutucusu 2"/>
          <p:cNvSpPr>
            <a:spLocks noGrp="1"/>
          </p:cNvSpPr>
          <p:nvPr>
            <p:ph idx="1"/>
          </p:nvPr>
        </p:nvSpPr>
        <p:spPr>
          <a:xfrm>
            <a:off x="1097280" y="2240924"/>
            <a:ext cx="10058400" cy="3628170"/>
          </a:xfrm>
        </p:spPr>
        <p:txBody>
          <a:bodyPr/>
          <a:lstStyle/>
          <a:p>
            <a:r>
              <a:rPr lang="tr-TR" dirty="0"/>
              <a:t>Buraya kadar anlatılan atom modellerinde, atomun çekirdeğinde, (+) yüklü proton ve yüksüz nötronların bulunduğu, çekirdeğin etrafında dairesel yörüngelerde elektronların dolaştığı ifade edildi. Bu elektronların çekirdek etrafında nasıl bir yörüngede dolaştığı, hız ve momentumlarının ne olduğu ile ilgili bir netice ortaya konmadı. </a:t>
            </a:r>
            <a:r>
              <a:rPr lang="tr-TR" dirty="0" err="1"/>
              <a:t>Bohr</a:t>
            </a:r>
            <a:r>
              <a:rPr lang="tr-TR" dirty="0"/>
              <a:t> ise atom teorisinde elektronların hareketini bu noktadan inceledi.</a:t>
            </a:r>
          </a:p>
          <a:p>
            <a:r>
              <a:rPr lang="tr-TR" dirty="0"/>
              <a:t>1913 yılında </a:t>
            </a:r>
            <a:r>
              <a:rPr lang="tr-TR" dirty="0" err="1"/>
              <a:t>Neils</a:t>
            </a:r>
            <a:r>
              <a:rPr lang="tr-TR" dirty="0"/>
              <a:t> </a:t>
            </a:r>
            <a:r>
              <a:rPr lang="tr-TR" dirty="0" err="1"/>
              <a:t>Bohr</a:t>
            </a:r>
            <a:r>
              <a:rPr lang="tr-TR" dirty="0"/>
              <a:t>, hidrojen atomunun spektrum çizgilerini ve Planck'ın </a:t>
            </a:r>
            <a:r>
              <a:rPr lang="tr-TR" dirty="0" smtClean="0"/>
              <a:t>kuantum </a:t>
            </a:r>
            <a:r>
              <a:rPr lang="tr-TR" dirty="0"/>
              <a:t>kuramını kullanarak </a:t>
            </a:r>
            <a:r>
              <a:rPr lang="tr-TR" dirty="0" err="1"/>
              <a:t>Bohr</a:t>
            </a:r>
            <a:r>
              <a:rPr lang="tr-TR" dirty="0"/>
              <a:t> kuramını ileri sürdü. Bu bilgiler ışığında </a:t>
            </a:r>
            <a:r>
              <a:rPr lang="tr-TR" dirty="0" err="1"/>
              <a:t>Bohr</a:t>
            </a:r>
            <a:r>
              <a:rPr lang="tr-TR" dirty="0"/>
              <a:t> postulatları şöyle özetlenebilir</a:t>
            </a:r>
          </a:p>
          <a:p>
            <a:endParaRPr lang="tr-TR" dirty="0"/>
          </a:p>
        </p:txBody>
      </p:sp>
    </p:spTree>
    <p:extLst>
      <p:ext uri="{BB962C8B-B14F-4D97-AF65-F5344CB8AC3E}">
        <p14:creationId xmlns:p14="http://schemas.microsoft.com/office/powerpoint/2010/main" val="3277295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58643" y="1033578"/>
            <a:ext cx="10058400" cy="1450757"/>
          </a:xfrm>
        </p:spPr>
        <p:txBody>
          <a:bodyPr/>
          <a:lstStyle/>
          <a:p>
            <a:r>
              <a:rPr lang="tr-TR" sz="2800" dirty="0" err="1"/>
              <a:t>Bohr</a:t>
            </a:r>
            <a:r>
              <a:rPr lang="tr-TR" sz="2800" dirty="0"/>
              <a:t> Atom Modeli:</a:t>
            </a:r>
            <a:r>
              <a:rPr lang="tr-TR" dirty="0"/>
              <a:t/>
            </a:r>
            <a:br>
              <a:rPr lang="tr-TR" dirty="0"/>
            </a:br>
            <a:endParaRPr lang="tr-TR" dirty="0"/>
          </a:p>
        </p:txBody>
      </p:sp>
      <p:sp>
        <p:nvSpPr>
          <p:cNvPr id="3" name="İçerik Yer Tutucusu 2"/>
          <p:cNvSpPr>
            <a:spLocks noGrp="1"/>
          </p:cNvSpPr>
          <p:nvPr>
            <p:ph idx="1"/>
          </p:nvPr>
        </p:nvSpPr>
        <p:spPr>
          <a:xfrm>
            <a:off x="1097280" y="2099256"/>
            <a:ext cx="10058400" cy="3769838"/>
          </a:xfrm>
        </p:spPr>
        <p:txBody>
          <a:bodyPr>
            <a:normAutofit/>
          </a:bodyPr>
          <a:lstStyle/>
          <a:p>
            <a:r>
              <a:rPr lang="tr-TR" dirty="0"/>
              <a:t>1. Bir atomdaki elektronlar çekirdekten belli uzaklıktaki yörüngelerde hareket eder ve bu yörüngelerdeki </a:t>
            </a:r>
            <a:r>
              <a:rPr lang="tr-TR" dirty="0" err="1"/>
              <a:t>açısal</a:t>
            </a:r>
            <a:r>
              <a:rPr lang="tr-TR" dirty="0"/>
              <a:t> momentumu h/2pi'nin tam katlarıdır. Her kararlı hâlin sabit bir enerjisi vardır.</a:t>
            </a:r>
          </a:p>
          <a:p>
            <a:r>
              <a:rPr lang="tr-TR" dirty="0"/>
              <a:t>2. Her hangi bir kararlı enerji seviyesinde elektron dairesel bir yörüngede (</a:t>
            </a:r>
            <a:r>
              <a:rPr lang="tr-TR" dirty="0" err="1"/>
              <a:t>orbitalde</a:t>
            </a:r>
            <a:r>
              <a:rPr lang="tr-TR" dirty="0"/>
              <a:t>) hareket eder. Bu yörüngelere enerji düzeyleri veya kabukları denir.</a:t>
            </a:r>
          </a:p>
          <a:p>
            <a:r>
              <a:rPr lang="tr-TR" dirty="0"/>
              <a:t>3. Elektron kararlı hâllerden birinde bulunurken atom ışık (radyasyon) yayınlamaz. Ancak, yüksek enerji düzeyinden daha düşük enerji düzeyine geçtiğinde, seviyeler arasındaki enerji farkına eşit bir ışık </a:t>
            </a:r>
            <a:r>
              <a:rPr lang="tr-TR" dirty="0" err="1"/>
              <a:t>kuantı</a:t>
            </a:r>
            <a:r>
              <a:rPr lang="tr-TR" dirty="0"/>
              <a:t> yayınlar. </a:t>
            </a:r>
            <a:r>
              <a:rPr lang="tr-TR" dirty="0" smtClean="0"/>
              <a:t>Burada E </a:t>
            </a:r>
            <a:r>
              <a:rPr lang="tr-TR" dirty="0"/>
              <a:t>= </a:t>
            </a:r>
            <a:r>
              <a:rPr lang="tr-TR" dirty="0" err="1"/>
              <a:t>E</a:t>
            </a:r>
            <a:r>
              <a:rPr lang="tr-TR" baseline="-25000" dirty="0" err="1"/>
              <a:t>son</a:t>
            </a:r>
            <a:r>
              <a:rPr lang="tr-TR" dirty="0" err="1"/>
              <a:t>-E</a:t>
            </a:r>
            <a:r>
              <a:rPr lang="tr-TR" baseline="-25000" dirty="0" err="1"/>
              <a:t>ilk</a:t>
            </a:r>
            <a:r>
              <a:rPr lang="tr-TR" dirty="0"/>
              <a:t>) bağıntısı geçerlidir.</a:t>
            </a:r>
          </a:p>
          <a:p>
            <a:endParaRPr lang="tr-TR" dirty="0"/>
          </a:p>
        </p:txBody>
      </p:sp>
    </p:spTree>
    <p:extLst>
      <p:ext uri="{BB962C8B-B14F-4D97-AF65-F5344CB8AC3E}">
        <p14:creationId xmlns:p14="http://schemas.microsoft.com/office/powerpoint/2010/main" val="199274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84401" y="801758"/>
            <a:ext cx="10058400" cy="1450757"/>
          </a:xfrm>
        </p:spPr>
        <p:txBody>
          <a:bodyPr>
            <a:normAutofit/>
          </a:bodyPr>
          <a:lstStyle/>
          <a:p>
            <a:r>
              <a:rPr lang="tr-TR" sz="3200" dirty="0" err="1"/>
              <a:t>Bohr</a:t>
            </a:r>
            <a:r>
              <a:rPr lang="tr-TR" sz="3200" dirty="0"/>
              <a:t> Atom Modeli:</a:t>
            </a:r>
            <a:br>
              <a:rPr lang="tr-TR" sz="3200" dirty="0"/>
            </a:br>
            <a:endParaRPr lang="tr-TR" sz="3200" dirty="0"/>
          </a:p>
        </p:txBody>
      </p:sp>
      <p:sp>
        <p:nvSpPr>
          <p:cNvPr id="3" name="İçerik Yer Tutucusu 2"/>
          <p:cNvSpPr>
            <a:spLocks noGrp="1"/>
          </p:cNvSpPr>
          <p:nvPr>
            <p:ph idx="1"/>
          </p:nvPr>
        </p:nvSpPr>
        <p:spPr>
          <a:xfrm>
            <a:off x="1097280" y="1880314"/>
            <a:ext cx="10058400" cy="3988779"/>
          </a:xfrm>
        </p:spPr>
        <p:txBody>
          <a:bodyPr/>
          <a:lstStyle/>
          <a:p>
            <a:r>
              <a:rPr lang="tr-TR" dirty="0"/>
              <a:t>4. Elektron hareketinin mümkün olduğu kararlı seviyeler, K, L, M, N, O gibi harflerle veya en düşük enerji düzeyi 1 olmak üzere, her enerji düzeyi + bir tam sayı ile belirlenir ve genel olarak "n" İle gösterilir, (n: 1,2,3 ...¥)</a:t>
            </a:r>
          </a:p>
          <a:p>
            <a:r>
              <a:rPr lang="tr-TR" dirty="0"/>
              <a:t>-Bugünkü bilgilerimize göre; </a:t>
            </a:r>
            <a:r>
              <a:rPr lang="tr-TR" dirty="0" err="1"/>
              <a:t>Bohr</a:t>
            </a:r>
            <a:r>
              <a:rPr lang="tr-TR" dirty="0"/>
              <a:t> kuramının, elektronların dairesel yörüngelerde hareket ettikleri, ifadesi yanlıştır.</a:t>
            </a:r>
          </a:p>
          <a:p>
            <a:endParaRPr lang="tr-TR" dirty="0"/>
          </a:p>
        </p:txBody>
      </p:sp>
    </p:spTree>
    <p:extLst>
      <p:ext uri="{BB962C8B-B14F-4D97-AF65-F5344CB8AC3E}">
        <p14:creationId xmlns:p14="http://schemas.microsoft.com/office/powerpoint/2010/main" val="2637083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endParaRPr lang="tr-TR" dirty="0"/>
          </a:p>
        </p:txBody>
      </p:sp>
      <p:pic>
        <p:nvPicPr>
          <p:cNvPr id="2051" name="Picture 3" descr="C:\Users\ASUS\Desktop\Slayt16-Bohr_Atom_Modelinin_Ozellikleri.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040" y="1841678"/>
            <a:ext cx="8500816" cy="4318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265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lstStyle/>
          <a:p>
            <a:r>
              <a:rPr lang="tr-TR" b="1" i="1" dirty="0"/>
              <a:t>http://tr.wikipedia.org/wiki/Bohr_atom_modeli</a:t>
            </a:r>
            <a:endParaRPr lang="tr-TR" dirty="0"/>
          </a:p>
          <a:p>
            <a:r>
              <a:rPr lang="tr-TR" b="1" i="1" dirty="0"/>
              <a:t>http://tr.wikipedia.org/wiki/Rutherford_Atom_Modeli</a:t>
            </a:r>
            <a:endParaRPr lang="tr-TR" dirty="0"/>
          </a:p>
          <a:p>
            <a:r>
              <a:rPr lang="tr-TR" b="1" i="1" dirty="0"/>
              <a:t>http://tr.wikipedia.org/wiki/Thomson_Atom_Modeli</a:t>
            </a:r>
            <a:endParaRPr lang="tr-TR" dirty="0"/>
          </a:p>
          <a:p>
            <a:r>
              <a:rPr lang="tr-TR" b="1" i="1" dirty="0"/>
              <a:t>http://taner.balikesir.edu.tr/dersler/genel_kimya/atomik_yapi/bohr_atom_modeli/Image10.gif</a:t>
            </a:r>
            <a:endParaRPr lang="tr-TR" dirty="0"/>
          </a:p>
          <a:p>
            <a:r>
              <a:rPr lang="tr-TR" b="1" i="1" dirty="0"/>
              <a:t>http://www.ekimya.com/article511_dosyalar/image002.jpg</a:t>
            </a:r>
            <a:endParaRPr lang="tr-TR" dirty="0"/>
          </a:p>
          <a:p>
            <a:r>
              <a:rPr lang="tr-TR" b="1" i="1" dirty="0"/>
              <a:t>http://modernfizik.net/images/kuantum2/rutherford_model.jpg</a:t>
            </a:r>
            <a:endParaRPr lang="tr-TR" dirty="0"/>
          </a:p>
          <a:p>
            <a:endParaRPr lang="tr-TR" dirty="0"/>
          </a:p>
        </p:txBody>
      </p:sp>
    </p:spTree>
    <p:extLst>
      <p:ext uri="{BB962C8B-B14F-4D97-AF65-F5344CB8AC3E}">
        <p14:creationId xmlns:p14="http://schemas.microsoft.com/office/powerpoint/2010/main" val="79947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F346426-1109-4A24-9FC9-3DA148C1BC21}"/>
              </a:ext>
            </a:extLst>
          </p:cNvPr>
          <p:cNvSpPr>
            <a:spLocks noGrp="1"/>
          </p:cNvSpPr>
          <p:nvPr>
            <p:ph type="title"/>
          </p:nvPr>
        </p:nvSpPr>
        <p:spPr/>
        <p:txBody>
          <a:bodyPr/>
          <a:lstStyle/>
          <a:p>
            <a:r>
              <a:rPr lang="tr-TR" dirty="0"/>
              <a:t>ATOM NEDİR?</a:t>
            </a:r>
          </a:p>
        </p:txBody>
      </p:sp>
      <p:sp>
        <p:nvSpPr>
          <p:cNvPr id="3" name="İçerik Yer Tutucusu 2">
            <a:extLst>
              <a:ext uri="{FF2B5EF4-FFF2-40B4-BE49-F238E27FC236}">
                <a16:creationId xmlns="" xmlns:a16="http://schemas.microsoft.com/office/drawing/2014/main" id="{AD049793-A956-41EF-B6CF-11373B8FD220}"/>
              </a:ext>
            </a:extLst>
          </p:cNvPr>
          <p:cNvSpPr>
            <a:spLocks noGrp="1"/>
          </p:cNvSpPr>
          <p:nvPr>
            <p:ph idx="1"/>
          </p:nvPr>
        </p:nvSpPr>
        <p:spPr>
          <a:xfrm>
            <a:off x="1097280" y="1948070"/>
            <a:ext cx="10058400" cy="3921024"/>
          </a:xfrm>
        </p:spPr>
        <p:txBody>
          <a:bodyPr/>
          <a:lstStyle/>
          <a:p>
            <a:r>
              <a:rPr lang="tr-TR" sz="2400" dirty="0"/>
              <a:t>Atom </a:t>
            </a:r>
            <a:r>
              <a:rPr lang="tr-TR" sz="2400" i="1" dirty="0"/>
              <a:t>(Yunanca </a:t>
            </a:r>
            <a:r>
              <a:rPr lang="tr-TR" sz="2400" i="1" dirty="0" err="1"/>
              <a:t>atomos</a:t>
            </a:r>
            <a:r>
              <a:rPr lang="tr-TR" sz="2400" i="1" dirty="0"/>
              <a:t>, bölünemez anlamına gelir.)</a:t>
            </a:r>
            <a:r>
              <a:rPr lang="tr-TR" sz="2400" dirty="0"/>
              <a:t> bir kimyasal elementin bütün özelliklerini taşıyan en küçük parçacığıdır. Gözle görülmesi imkânsız, çok küçük bir parçacıktır ve sadece taramalı tünel mikroskobu (atomik kuvvet mikroskobu) ile incelenebilir. Bir atomda, çekirdeği saran negatif yüklü bir elektron bulutu vardır. Çekirdek ise pozitif yüklü protonlar ve yüksüz nötronlardan oluşur</a:t>
            </a:r>
            <a:r>
              <a:rPr lang="tr-TR" dirty="0"/>
              <a:t>. </a:t>
            </a:r>
          </a:p>
        </p:txBody>
      </p:sp>
      <p:pic>
        <p:nvPicPr>
          <p:cNvPr id="5" name="Resim 4">
            <a:extLst>
              <a:ext uri="{FF2B5EF4-FFF2-40B4-BE49-F238E27FC236}">
                <a16:creationId xmlns="" xmlns:a16="http://schemas.microsoft.com/office/drawing/2014/main" id="{D3D8CC75-F453-48B7-B50D-6C8DFE606A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3131" y="3725969"/>
            <a:ext cx="3485322" cy="2143125"/>
          </a:xfrm>
          <a:prstGeom prst="rect">
            <a:avLst/>
          </a:prstGeom>
        </p:spPr>
      </p:pic>
    </p:spTree>
    <p:extLst>
      <p:ext uri="{BB962C8B-B14F-4D97-AF65-F5344CB8AC3E}">
        <p14:creationId xmlns:p14="http://schemas.microsoft.com/office/powerpoint/2010/main" val="265180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7D05135-86CF-453F-836F-814D3DDF058F}"/>
              </a:ext>
            </a:extLst>
          </p:cNvPr>
          <p:cNvSpPr>
            <a:spLocks noGrp="1"/>
          </p:cNvSpPr>
          <p:nvPr>
            <p:ph type="title"/>
          </p:nvPr>
        </p:nvSpPr>
        <p:spPr/>
        <p:txBody>
          <a:bodyPr/>
          <a:lstStyle/>
          <a:p>
            <a:r>
              <a:rPr lang="tr-TR" dirty="0"/>
              <a:t>ATOMUN YAPISI</a:t>
            </a:r>
          </a:p>
        </p:txBody>
      </p:sp>
      <p:sp>
        <p:nvSpPr>
          <p:cNvPr id="3" name="İçerik Yer Tutucusu 2">
            <a:extLst>
              <a:ext uri="{FF2B5EF4-FFF2-40B4-BE49-F238E27FC236}">
                <a16:creationId xmlns="" xmlns:a16="http://schemas.microsoft.com/office/drawing/2014/main" id="{AF81A855-D964-40F8-9AE9-FACF9A69F1CB}"/>
              </a:ext>
            </a:extLst>
          </p:cNvPr>
          <p:cNvSpPr>
            <a:spLocks noGrp="1"/>
          </p:cNvSpPr>
          <p:nvPr>
            <p:ph idx="1"/>
          </p:nvPr>
        </p:nvSpPr>
        <p:spPr>
          <a:xfrm>
            <a:off x="1097280" y="2133600"/>
            <a:ext cx="10058400" cy="3735494"/>
          </a:xfrm>
        </p:spPr>
        <p:txBody>
          <a:bodyPr>
            <a:normAutofit/>
          </a:bodyPr>
          <a:lstStyle/>
          <a:p>
            <a:r>
              <a:rPr lang="tr-TR" sz="2400" b="1" dirty="0" err="1"/>
              <a:t>Çekirdek:</a:t>
            </a:r>
            <a:r>
              <a:rPr lang="tr-TR" sz="2400" dirty="0" err="1"/>
              <a:t>Atomun</a:t>
            </a:r>
            <a:r>
              <a:rPr lang="tr-TR" sz="2400" dirty="0"/>
              <a:t> merkezini oluşturur. Hacim olarak çok küçük(1/10000) olmasına karşın tüm ağırlığın(1/1840) toplandığı kısımdır. </a:t>
            </a:r>
            <a:br>
              <a:rPr lang="tr-TR" sz="2400" dirty="0"/>
            </a:br>
            <a:r>
              <a:rPr lang="tr-TR" sz="2400" b="1" dirty="0" err="1"/>
              <a:t>Protonlar:</a:t>
            </a:r>
            <a:r>
              <a:rPr lang="tr-TR" sz="2400" dirty="0" err="1"/>
              <a:t>Bir</a:t>
            </a:r>
            <a:r>
              <a:rPr lang="tr-TR" sz="2400" dirty="0"/>
              <a:t> element için proton sayısı sabittir. Elementin tümünü ve tüm özellikleri belirleyen </a:t>
            </a:r>
            <a:r>
              <a:rPr lang="tr-TR" sz="2400" dirty="0" err="1"/>
              <a:t>protondur.Proton</a:t>
            </a:r>
            <a:r>
              <a:rPr lang="tr-TR" sz="2400" dirty="0"/>
              <a:t> sayısı değiştiğinde elementin türü ve tüm özelliği </a:t>
            </a:r>
            <a:r>
              <a:rPr lang="tr-TR" sz="2400" dirty="0" err="1"/>
              <a:t>değişir.”p</a:t>
            </a:r>
            <a:r>
              <a:rPr lang="tr-TR" sz="2400" dirty="0"/>
              <a:t>” harfiyle gösterilir. </a:t>
            </a:r>
            <a:br>
              <a:rPr lang="tr-TR" sz="2400" dirty="0"/>
            </a:br>
            <a:r>
              <a:rPr lang="tr-TR" sz="2400" b="1" dirty="0" err="1"/>
              <a:t>Elektron:</a:t>
            </a:r>
            <a:r>
              <a:rPr lang="tr-TR" sz="2400" dirty="0" err="1"/>
              <a:t>”e</a:t>
            </a:r>
            <a:r>
              <a:rPr lang="tr-TR" sz="2400" dirty="0"/>
              <a:t>” harfiyle gösterilir. Çekirdek çevresinde ,belirli yörüngelerde bulunurlar. Elektronlar bağımsız yörüngelerde bulunamazlar. </a:t>
            </a:r>
          </a:p>
        </p:txBody>
      </p:sp>
    </p:spTree>
    <p:extLst>
      <p:ext uri="{BB962C8B-B14F-4D97-AF65-F5344CB8AC3E}">
        <p14:creationId xmlns:p14="http://schemas.microsoft.com/office/powerpoint/2010/main" val="291912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17D0B25-9B23-4F28-AF1F-5E1A3AA7DAA8}"/>
              </a:ext>
            </a:extLst>
          </p:cNvPr>
          <p:cNvSpPr>
            <a:spLocks noGrp="1"/>
          </p:cNvSpPr>
          <p:nvPr>
            <p:ph type="title"/>
          </p:nvPr>
        </p:nvSpPr>
        <p:spPr>
          <a:xfrm>
            <a:off x="851095" y="1060326"/>
            <a:ext cx="10058400" cy="1450757"/>
          </a:xfrm>
        </p:spPr>
        <p:txBody>
          <a:bodyPr/>
          <a:lstStyle/>
          <a:p>
            <a:r>
              <a:rPr lang="tr-TR" dirty="0" smtClean="0"/>
              <a:t>  ATOM </a:t>
            </a:r>
            <a:r>
              <a:rPr lang="tr-TR" dirty="0"/>
              <a:t>MODELLERİ</a:t>
            </a:r>
            <a:br>
              <a:rPr lang="tr-TR" dirty="0"/>
            </a:br>
            <a:endParaRPr lang="tr-TR" dirty="0"/>
          </a:p>
        </p:txBody>
      </p:sp>
      <p:sp>
        <p:nvSpPr>
          <p:cNvPr id="3" name="İçerik Yer Tutucusu 2">
            <a:extLst>
              <a:ext uri="{FF2B5EF4-FFF2-40B4-BE49-F238E27FC236}">
                <a16:creationId xmlns="" xmlns:a16="http://schemas.microsoft.com/office/drawing/2014/main" id="{AF9DAC2E-1E94-4ECE-BEB8-1732C1939444}"/>
              </a:ext>
            </a:extLst>
          </p:cNvPr>
          <p:cNvSpPr>
            <a:spLocks noGrp="1"/>
          </p:cNvSpPr>
          <p:nvPr>
            <p:ph idx="1"/>
          </p:nvPr>
        </p:nvSpPr>
        <p:spPr/>
        <p:txBody>
          <a:bodyPr/>
          <a:lstStyle/>
          <a:p>
            <a:r>
              <a:rPr lang="tr-TR" sz="2800" b="1" dirty="0" err="1"/>
              <a:t>Dalton</a:t>
            </a:r>
            <a:r>
              <a:rPr lang="tr-TR" sz="2800" b="1" dirty="0"/>
              <a:t> Atom Modeli:</a:t>
            </a:r>
            <a:endParaRPr lang="tr-TR" sz="2800" dirty="0"/>
          </a:p>
          <a:p>
            <a:r>
              <a:rPr lang="tr-TR" dirty="0"/>
              <a:t>John </a:t>
            </a:r>
            <a:r>
              <a:rPr lang="tr-TR" dirty="0" err="1"/>
              <a:t>Dalton'un</a:t>
            </a:r>
            <a:r>
              <a:rPr lang="tr-TR" dirty="0"/>
              <a:t> 1805 yılında bugünkü atom modelinin ilk temellerini attığı modelidir.</a:t>
            </a:r>
          </a:p>
          <a:p>
            <a:r>
              <a:rPr lang="tr-TR" dirty="0" err="1"/>
              <a:t>Daltonun</a:t>
            </a:r>
            <a:r>
              <a:rPr lang="tr-TR" dirty="0"/>
              <a:t> atom kuramına göre elementler kimyasal bakımdan birbirinin aynı olan atomlar içerirler. Farklı elementlerin atomları birbirinden farklıdır. Bu atom teorisine göre kimyasal bir bileşik iki veya daha çok sayıda elementin basit bir oranda birleşmesi sonucunda meydana gelir. Kimyasal tepkimelere giren maddeler arasındaki kütle ilişkilerine istinaden, </a:t>
            </a:r>
            <a:r>
              <a:rPr lang="tr-TR" dirty="0" err="1"/>
              <a:t>Dalton</a:t>
            </a:r>
            <a:r>
              <a:rPr lang="tr-TR" dirty="0"/>
              <a:t> atomların bağıl kütlelerini de bulmuştur. Modern atom kuramı </a:t>
            </a:r>
            <a:r>
              <a:rPr lang="tr-TR" dirty="0" err="1"/>
              <a:t>Dalton'un</a:t>
            </a:r>
            <a:r>
              <a:rPr lang="tr-TR" dirty="0"/>
              <a:t> kuramına dayanır ancak bazı kısımları değiştirilmiştir. Atomun parçalandığını, elementlerin birbirinin aynı atomlardan değil, izotoplarının karışımından meydana geldiğini biliyoruz. </a:t>
            </a:r>
            <a:r>
              <a:rPr lang="tr-TR" dirty="0" err="1"/>
              <a:t>Daltonun</a:t>
            </a:r>
            <a:r>
              <a:rPr lang="tr-TR" dirty="0"/>
              <a:t> atom teorisi kimyasal reaksiyonların açıklanmasına, maddenin anlaşılmasına ve atomun temel özelliklerinin ortaya atılmasına oldukça büyük yararlar sağlamıştır. Bu sebeple ilk bilimsel atom teorisi olarak kabul edilir.</a:t>
            </a:r>
          </a:p>
          <a:p>
            <a:endParaRPr lang="tr-TR" dirty="0"/>
          </a:p>
        </p:txBody>
      </p:sp>
    </p:spTree>
    <p:extLst>
      <p:ext uri="{BB962C8B-B14F-4D97-AF65-F5344CB8AC3E}">
        <p14:creationId xmlns:p14="http://schemas.microsoft.com/office/powerpoint/2010/main" val="239940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DFE743C-FE15-4F4D-B796-28B933871D63}"/>
              </a:ext>
            </a:extLst>
          </p:cNvPr>
          <p:cNvSpPr>
            <a:spLocks noGrp="1"/>
          </p:cNvSpPr>
          <p:nvPr>
            <p:ph type="title"/>
          </p:nvPr>
        </p:nvSpPr>
        <p:spPr>
          <a:xfrm>
            <a:off x="911548" y="896203"/>
            <a:ext cx="10058400" cy="1450757"/>
          </a:xfrm>
        </p:spPr>
        <p:txBody>
          <a:bodyPr>
            <a:normAutofit/>
          </a:bodyPr>
          <a:lstStyle/>
          <a:p>
            <a:r>
              <a:rPr lang="tr-TR" sz="4000" dirty="0" smtClean="0"/>
              <a:t> </a:t>
            </a:r>
            <a:r>
              <a:rPr lang="tr-TR" sz="4000" dirty="0" err="1" smtClean="0"/>
              <a:t>Dalton</a:t>
            </a:r>
            <a:r>
              <a:rPr lang="tr-TR" sz="4000" dirty="0" smtClean="0"/>
              <a:t> </a:t>
            </a:r>
            <a:r>
              <a:rPr lang="tr-TR" sz="4000" dirty="0"/>
              <a:t>Atom kuramı üç varsayıma dayanır;</a:t>
            </a:r>
            <a:br>
              <a:rPr lang="tr-TR" sz="4000" dirty="0"/>
            </a:br>
            <a:endParaRPr lang="tr-TR" sz="4000" dirty="0"/>
          </a:p>
        </p:txBody>
      </p:sp>
      <p:sp>
        <p:nvSpPr>
          <p:cNvPr id="3" name="İçerik Yer Tutucusu 2">
            <a:extLst>
              <a:ext uri="{FF2B5EF4-FFF2-40B4-BE49-F238E27FC236}">
                <a16:creationId xmlns="" xmlns:a16="http://schemas.microsoft.com/office/drawing/2014/main" id="{592B7366-D697-4549-A702-31435F739382}"/>
              </a:ext>
            </a:extLst>
          </p:cNvPr>
          <p:cNvSpPr>
            <a:spLocks noGrp="1"/>
          </p:cNvSpPr>
          <p:nvPr>
            <p:ph idx="1"/>
          </p:nvPr>
        </p:nvSpPr>
        <p:spPr>
          <a:xfrm>
            <a:off x="1097280" y="1938499"/>
            <a:ext cx="10058400" cy="4023360"/>
          </a:xfrm>
        </p:spPr>
        <p:txBody>
          <a:bodyPr/>
          <a:lstStyle/>
          <a:p>
            <a:r>
              <a:rPr lang="tr-TR" dirty="0"/>
              <a:t>1. Elementler Atom adı verilen küçük bölünemeyen taneciklerden oluşmuştur. </a:t>
            </a:r>
          </a:p>
          <a:p>
            <a:r>
              <a:rPr lang="tr-TR" dirty="0"/>
              <a:t>Atomlar kimyasal tepkimelerde oluşmazlar ve bölünmezler.</a:t>
            </a:r>
          </a:p>
          <a:p>
            <a:r>
              <a:rPr lang="tr-TR" dirty="0"/>
              <a:t>2. Bir elementin tüm atomlarının kütlesi ve diğer özellikleri aynı, diğer elementlerin atomlarından farklıdır.</a:t>
            </a:r>
          </a:p>
          <a:p>
            <a:r>
              <a:rPr lang="tr-TR" dirty="0"/>
              <a:t>3. Kimyasal bir bileşik iki ya da daha fazla elementin basit bir oranda birleşmesi ile oluşur.</a:t>
            </a:r>
          </a:p>
          <a:p>
            <a:r>
              <a:rPr lang="tr-TR" dirty="0" err="1"/>
              <a:t>Dalton</a:t>
            </a:r>
            <a:r>
              <a:rPr lang="tr-TR" dirty="0"/>
              <a:t> atom teorisi kimyasal değişme konularının da daha iyi tanımlanmasına olanak sağlar:</a:t>
            </a:r>
          </a:p>
          <a:p>
            <a:endParaRPr lang="tr-TR" dirty="0"/>
          </a:p>
        </p:txBody>
      </p:sp>
      <p:pic>
        <p:nvPicPr>
          <p:cNvPr id="7" name="Resim 6">
            <a:extLst>
              <a:ext uri="{FF2B5EF4-FFF2-40B4-BE49-F238E27FC236}">
                <a16:creationId xmlns="" xmlns:a16="http://schemas.microsoft.com/office/drawing/2014/main" id="{04A8515F-77FD-4885-B7EE-E3490FD8C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9021" y="1737359"/>
            <a:ext cx="2161854" cy="1450757"/>
          </a:xfrm>
          <a:prstGeom prst="rect">
            <a:avLst/>
          </a:prstGeom>
        </p:spPr>
      </p:pic>
    </p:spTree>
    <p:extLst>
      <p:ext uri="{BB962C8B-B14F-4D97-AF65-F5344CB8AC3E}">
        <p14:creationId xmlns:p14="http://schemas.microsoft.com/office/powerpoint/2010/main" val="422875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461897C-2C89-4394-A688-B0206D79A965}"/>
              </a:ext>
            </a:extLst>
          </p:cNvPr>
          <p:cNvSpPr>
            <a:spLocks noGrp="1"/>
          </p:cNvSpPr>
          <p:nvPr>
            <p:ph type="title"/>
          </p:nvPr>
        </p:nvSpPr>
        <p:spPr/>
        <p:txBody>
          <a:bodyPr>
            <a:normAutofit/>
          </a:bodyPr>
          <a:lstStyle/>
          <a:p>
            <a:r>
              <a:rPr lang="tr-TR" sz="3200" dirty="0" err="1"/>
              <a:t>Dalton</a:t>
            </a:r>
            <a:r>
              <a:rPr lang="tr-TR" sz="3200" dirty="0"/>
              <a:t> Atom Modeli:</a:t>
            </a:r>
            <a:endParaRPr lang="tr-TR" sz="3200" dirty="0"/>
          </a:p>
        </p:txBody>
      </p:sp>
      <p:sp>
        <p:nvSpPr>
          <p:cNvPr id="3" name="İçerik Yer Tutucusu 2">
            <a:extLst>
              <a:ext uri="{FF2B5EF4-FFF2-40B4-BE49-F238E27FC236}">
                <a16:creationId xmlns="" xmlns:a16="http://schemas.microsoft.com/office/drawing/2014/main" id="{104FECC8-9FBA-4C6A-B032-C7D2679C479A}"/>
              </a:ext>
            </a:extLst>
          </p:cNvPr>
          <p:cNvSpPr>
            <a:spLocks noGrp="1"/>
          </p:cNvSpPr>
          <p:nvPr>
            <p:ph idx="1"/>
          </p:nvPr>
        </p:nvSpPr>
        <p:spPr>
          <a:xfrm>
            <a:off x="1097280" y="2054086"/>
            <a:ext cx="10058400" cy="3815007"/>
          </a:xfrm>
        </p:spPr>
        <p:txBody>
          <a:bodyPr/>
          <a:lstStyle/>
          <a:p>
            <a:r>
              <a:rPr lang="tr-TR" b="1" dirty="0"/>
              <a:t>1. Kütlenin korunumu: </a:t>
            </a:r>
            <a:r>
              <a:rPr lang="tr-TR" dirty="0"/>
              <a:t>Bir kimyasal reaksiyonda reaksiyona giren maddelerin kütleleri toplamı çıkan maddelerin kütleleri toplamına eşittir</a:t>
            </a:r>
          </a:p>
          <a:p>
            <a:r>
              <a:rPr lang="tr-TR" b="1" dirty="0"/>
              <a:t>2. Sabit oranlar Yasası: </a:t>
            </a:r>
            <a:r>
              <a:rPr lang="tr-TR" dirty="0"/>
              <a:t>İki element birden fazla bileşik meydana getiriyorsa, birleşen iki elementin farklı miktarları arasında ağırlıkça tam sayılarla ifade edilen basit bir oran bulunur. Örneğin: H2O da 2 g hidrojenle 16 g oksijen birleşirken, OH de 1 g hidrojenle 16 g oksijen birleşmiştir. Buradan her iki bileşikte de aynı miktar oksijenle birleşen 2 g hidrojen ve 1 g hidrojeni birbirine oranlarsak 2 sayısını elde ederiz</a:t>
            </a:r>
          </a:p>
          <a:p>
            <a:pPr marL="0" indent="0">
              <a:buNone/>
            </a:pPr>
            <a:endParaRPr lang="tr-TR" dirty="0"/>
          </a:p>
        </p:txBody>
      </p:sp>
    </p:spTree>
    <p:extLst>
      <p:ext uri="{BB962C8B-B14F-4D97-AF65-F5344CB8AC3E}">
        <p14:creationId xmlns:p14="http://schemas.microsoft.com/office/powerpoint/2010/main" val="219569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5EE3BEC-E0DA-4461-9FBC-893A9FF520CF}"/>
              </a:ext>
            </a:extLst>
          </p:cNvPr>
          <p:cNvSpPr>
            <a:spLocks noGrp="1"/>
          </p:cNvSpPr>
          <p:nvPr>
            <p:ph type="title"/>
          </p:nvPr>
        </p:nvSpPr>
        <p:spPr/>
        <p:txBody>
          <a:bodyPr>
            <a:normAutofit/>
          </a:bodyPr>
          <a:lstStyle/>
          <a:p>
            <a:r>
              <a:rPr lang="tr-TR" sz="3200" dirty="0" err="1"/>
              <a:t>Dalton</a:t>
            </a:r>
            <a:r>
              <a:rPr lang="tr-TR" sz="3200" dirty="0"/>
              <a:t> Atom Modeli:</a:t>
            </a:r>
            <a:endParaRPr lang="tr-TR" sz="3200" dirty="0"/>
          </a:p>
        </p:txBody>
      </p:sp>
      <p:pic>
        <p:nvPicPr>
          <p:cNvPr id="5" name="İçerik Yer Tutucusu 4">
            <a:extLst>
              <a:ext uri="{FF2B5EF4-FFF2-40B4-BE49-F238E27FC236}">
                <a16:creationId xmlns="" xmlns:a16="http://schemas.microsoft.com/office/drawing/2014/main" id="{56225E7E-E5DD-4257-B77F-576E2B170B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7983" y="2199861"/>
            <a:ext cx="9342782" cy="3339548"/>
          </a:xfrm>
        </p:spPr>
      </p:pic>
    </p:spTree>
    <p:extLst>
      <p:ext uri="{BB962C8B-B14F-4D97-AF65-F5344CB8AC3E}">
        <p14:creationId xmlns:p14="http://schemas.microsoft.com/office/powerpoint/2010/main" val="90082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1F7ADBC-80BB-4959-93CC-CDCA0896468E}"/>
              </a:ext>
            </a:extLst>
          </p:cNvPr>
          <p:cNvSpPr>
            <a:spLocks noGrp="1"/>
          </p:cNvSpPr>
          <p:nvPr>
            <p:ph type="title"/>
          </p:nvPr>
        </p:nvSpPr>
        <p:spPr>
          <a:xfrm>
            <a:off x="1070775" y="776272"/>
            <a:ext cx="10058399" cy="1525326"/>
          </a:xfrm>
        </p:spPr>
        <p:txBody>
          <a:bodyPr>
            <a:noAutofit/>
          </a:bodyPr>
          <a:lstStyle/>
          <a:p>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1800" cap="all" dirty="0"/>
              <a:t/>
            </a:r>
            <a:br>
              <a:rPr lang="tr-TR" sz="1800" cap="all" dirty="0"/>
            </a:br>
            <a:r>
              <a:rPr lang="tr-TR" sz="4000" dirty="0"/>
              <a:t>ATOM MODELLERİ</a:t>
            </a:r>
            <a:r>
              <a:rPr lang="tr-TR" sz="1800" dirty="0"/>
              <a:t/>
            </a:r>
            <a:br>
              <a:rPr lang="tr-TR" sz="1800" dirty="0"/>
            </a:br>
            <a:r>
              <a:rPr lang="tr-TR" sz="1800" dirty="0"/>
              <a:t/>
            </a:r>
            <a:br>
              <a:rPr lang="tr-TR" sz="1800" dirty="0"/>
            </a:br>
            <a:endParaRPr lang="tr-TR" sz="1800" dirty="0"/>
          </a:p>
        </p:txBody>
      </p:sp>
      <p:sp>
        <p:nvSpPr>
          <p:cNvPr id="3" name="İçerik Yer Tutucusu 2">
            <a:extLst>
              <a:ext uri="{FF2B5EF4-FFF2-40B4-BE49-F238E27FC236}">
                <a16:creationId xmlns="" xmlns:a16="http://schemas.microsoft.com/office/drawing/2014/main" id="{3767ADCC-08D5-41FC-9883-7F3ED810C871}"/>
              </a:ext>
            </a:extLst>
          </p:cNvPr>
          <p:cNvSpPr>
            <a:spLocks noGrp="1"/>
          </p:cNvSpPr>
          <p:nvPr>
            <p:ph idx="1"/>
          </p:nvPr>
        </p:nvSpPr>
        <p:spPr/>
        <p:txBody>
          <a:bodyPr>
            <a:noAutofit/>
          </a:bodyPr>
          <a:lstStyle/>
          <a:p>
            <a:r>
              <a:rPr lang="tr-TR" sz="2400" b="1" dirty="0" err="1"/>
              <a:t>Thomson</a:t>
            </a:r>
            <a:r>
              <a:rPr lang="tr-TR" sz="2400" b="1" dirty="0"/>
              <a:t> Atom Modeli:</a:t>
            </a:r>
            <a:br>
              <a:rPr lang="tr-TR" sz="2400" b="1" dirty="0"/>
            </a:br>
            <a:r>
              <a:rPr lang="tr-TR" sz="2400" dirty="0"/>
              <a:t/>
            </a:r>
            <a:br>
              <a:rPr lang="tr-TR" sz="2400" dirty="0"/>
            </a:br>
            <a:r>
              <a:rPr lang="tr-TR" sz="2400" dirty="0" err="1" smtClean="0"/>
              <a:t>Thomson</a:t>
            </a:r>
            <a:r>
              <a:rPr lang="tr-TR" sz="2400" dirty="0" smtClean="0"/>
              <a:t> </a:t>
            </a:r>
            <a:r>
              <a:rPr lang="tr-TR" sz="2400" dirty="0"/>
              <a:t>değişik gazlarda yapmış olduğu deneylerle her atomun elektron yükünün kütlesine oranını hesaplayarak elektronu keşfetmiştir. Elektron veren atomun artı (+, pozitif) yüklü olacağını ispatlamış, atom içerisinde proton ve elektronun homojen olarak dağıldığını tanımlamıştır, Bu yüzden bu modele </a:t>
            </a:r>
            <a:r>
              <a:rPr lang="tr-TR" sz="2400" i="1" dirty="0"/>
              <a:t>üzümlü kek</a:t>
            </a:r>
            <a:r>
              <a:rPr lang="tr-TR" sz="2400" dirty="0"/>
              <a:t> modeli de denilmektedir. Rutherford Atom Modeli ile proton ve elektronun homojen dağıldığı ilkesi çürütülmüştür</a:t>
            </a: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cap="all" dirty="0"/>
              <a:t/>
            </a:r>
            <a:br>
              <a:rPr lang="tr-TR" sz="2400" b="1" cap="all" dirty="0"/>
            </a:br>
            <a:r>
              <a:rPr lang="tr-TR" sz="2400" b="1" dirty="0"/>
              <a:t/>
            </a:r>
            <a:br>
              <a:rPr lang="tr-TR" sz="2400" b="1" dirty="0"/>
            </a:br>
            <a:r>
              <a:rPr lang="tr-TR" sz="2400" dirty="0"/>
              <a:t/>
            </a:r>
            <a:br>
              <a:rPr lang="tr-TR" sz="2400" dirty="0"/>
            </a:br>
            <a:endParaRPr lang="tr-TR" sz="2400" dirty="0"/>
          </a:p>
        </p:txBody>
      </p:sp>
    </p:spTree>
    <p:extLst>
      <p:ext uri="{BB962C8B-B14F-4D97-AF65-F5344CB8AC3E}">
        <p14:creationId xmlns:p14="http://schemas.microsoft.com/office/powerpoint/2010/main" val="330447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3E3C9BF-554D-408D-A546-C87EB13A6B17}"/>
              </a:ext>
            </a:extLst>
          </p:cNvPr>
          <p:cNvSpPr>
            <a:spLocks noGrp="1"/>
          </p:cNvSpPr>
          <p:nvPr>
            <p:ph type="title"/>
          </p:nvPr>
        </p:nvSpPr>
        <p:spPr/>
        <p:txBody>
          <a:bodyPr>
            <a:normAutofit/>
          </a:bodyPr>
          <a:lstStyle/>
          <a:p>
            <a:r>
              <a:rPr lang="tr-TR" sz="3600" dirty="0" err="1"/>
              <a:t>Thomson</a:t>
            </a:r>
            <a:r>
              <a:rPr lang="tr-TR" sz="3600" dirty="0"/>
              <a:t> Atom Modeli:</a:t>
            </a:r>
            <a:endParaRPr lang="tr-TR" sz="3600" dirty="0"/>
          </a:p>
        </p:txBody>
      </p:sp>
      <p:sp>
        <p:nvSpPr>
          <p:cNvPr id="3" name="İçerik Yer Tutucusu 2">
            <a:extLst>
              <a:ext uri="{FF2B5EF4-FFF2-40B4-BE49-F238E27FC236}">
                <a16:creationId xmlns="" xmlns:a16="http://schemas.microsoft.com/office/drawing/2014/main" id="{E56401EB-37A5-419D-AB2C-FC5FEA0169CE}"/>
              </a:ext>
            </a:extLst>
          </p:cNvPr>
          <p:cNvSpPr>
            <a:spLocks noGrp="1"/>
          </p:cNvSpPr>
          <p:nvPr>
            <p:ph idx="1"/>
          </p:nvPr>
        </p:nvSpPr>
        <p:spPr/>
        <p:txBody>
          <a:bodyPr/>
          <a:lstStyle/>
          <a:p>
            <a:r>
              <a:rPr lang="tr-TR" dirty="0"/>
              <a:t>1. Atom artı yüklü maddeden oluşmuştur</a:t>
            </a:r>
          </a:p>
          <a:p>
            <a:r>
              <a:rPr lang="tr-TR" dirty="0"/>
              <a:t>2. Elektronlar bu artı madde içinde gömülüdür ve hareket etmezler.</a:t>
            </a:r>
          </a:p>
          <a:p>
            <a:r>
              <a:rPr lang="tr-TR" dirty="0"/>
              <a:t>3. Elektronların kütleleri çok küçüktür bu yüzden atomun tüm kütlesini bu artı yüklü madde oluşturur.</a:t>
            </a:r>
          </a:p>
          <a:p>
            <a:r>
              <a:rPr lang="tr-TR" dirty="0"/>
              <a:t>4. Atom küre şeklindedir.</a:t>
            </a:r>
          </a:p>
          <a:p>
            <a:endParaRPr lang="tr-TR" dirty="0"/>
          </a:p>
        </p:txBody>
      </p:sp>
      <p:pic>
        <p:nvPicPr>
          <p:cNvPr id="5" name="Resim 4">
            <a:extLst>
              <a:ext uri="{FF2B5EF4-FFF2-40B4-BE49-F238E27FC236}">
                <a16:creationId xmlns="" xmlns:a16="http://schemas.microsoft.com/office/drawing/2014/main" id="{2ED0149F-C87D-4C72-892D-1DF9610FE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9389" y="3857415"/>
            <a:ext cx="4991100" cy="2410864"/>
          </a:xfrm>
          <a:prstGeom prst="rect">
            <a:avLst/>
          </a:prstGeom>
        </p:spPr>
      </p:pic>
    </p:spTree>
    <p:extLst>
      <p:ext uri="{BB962C8B-B14F-4D97-AF65-F5344CB8AC3E}">
        <p14:creationId xmlns:p14="http://schemas.microsoft.com/office/powerpoint/2010/main" val="54822917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TotalTime>
  <Words>856</Words>
  <Application>Microsoft Office PowerPoint</Application>
  <PresentationFormat>Özel</PresentationFormat>
  <Paragraphs>61</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Geçmişe bakış</vt:lpstr>
      <vt:lpstr>ATOM MODELLERİ</vt:lpstr>
      <vt:lpstr>ATOM NEDİR?</vt:lpstr>
      <vt:lpstr>ATOMUN YAPISI</vt:lpstr>
      <vt:lpstr>  ATOM MODELLERİ </vt:lpstr>
      <vt:lpstr> Dalton Atom kuramı üç varsayıma dayanır; </vt:lpstr>
      <vt:lpstr>Dalton Atom Modeli:</vt:lpstr>
      <vt:lpstr>Dalton Atom Modeli:</vt:lpstr>
      <vt:lpstr>                    ATOM MODELLERİ  </vt:lpstr>
      <vt:lpstr>Thomson Atom Modeli:</vt:lpstr>
      <vt:lpstr>ATOM MODELLERİ</vt:lpstr>
      <vt:lpstr> Rutherford Atom Modeli: </vt:lpstr>
      <vt:lpstr> Rutherford Atom Modeli: </vt:lpstr>
      <vt:lpstr> </vt:lpstr>
      <vt:lpstr>ATOM MODELLERİ</vt:lpstr>
      <vt:lpstr>Bohr Atom Modeli: </vt:lpstr>
      <vt:lpstr>Bohr Atom Modeli: </vt:lpstr>
      <vt:lpstr>Bohr Atom Modeli: </vt:lpstr>
      <vt:lpstr>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 MODELLERİ</dc:title>
  <dc:creator>cemanur cetin</dc:creator>
  <cp:lastModifiedBy>Miroğlu</cp:lastModifiedBy>
  <cp:revision>9</cp:revision>
  <dcterms:created xsi:type="dcterms:W3CDTF">2019-04-28T13:13:29Z</dcterms:created>
  <dcterms:modified xsi:type="dcterms:W3CDTF">2019-04-28T19:22:02Z</dcterms:modified>
</cp:coreProperties>
</file>