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8" r:id="rId6"/>
    <p:sldId id="282" r:id="rId7"/>
    <p:sldId id="283" r:id="rId8"/>
    <p:sldId id="289" r:id="rId9"/>
    <p:sldId id="269" r:id="rId10"/>
    <p:sldId id="268" r:id="rId11"/>
    <p:sldId id="261" r:id="rId12"/>
    <p:sldId id="262" r:id="rId13"/>
    <p:sldId id="263" r:id="rId14"/>
    <p:sldId id="264" r:id="rId15"/>
    <p:sldId id="265" r:id="rId16"/>
    <p:sldId id="266" r:id="rId17"/>
    <p:sldId id="267" r:id="rId18"/>
    <p:sldId id="284" r:id="rId19"/>
    <p:sldId id="285" r:id="rId20"/>
    <p:sldId id="286" r:id="rId21"/>
    <p:sldId id="275" r:id="rId22"/>
    <p:sldId id="276" r:id="rId23"/>
    <p:sldId id="287" r:id="rId24"/>
    <p:sldId id="270" r:id="rId25"/>
    <p:sldId id="271" r:id="rId26"/>
    <p:sldId id="272" r:id="rId27"/>
    <p:sldId id="273" r:id="rId28"/>
    <p:sldId id="274" r:id="rId29"/>
    <p:sldId id="290" r:id="rId30"/>
    <p:sldId id="277" r:id="rId31"/>
    <p:sldId id="278" r:id="rId32"/>
    <p:sldId id="279" r:id="rId33"/>
    <p:sldId id="280" r:id="rId34"/>
    <p:sldId id="281"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8.4.2019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8.4.2019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11560" y="620688"/>
            <a:ext cx="7772400" cy="1470025"/>
          </a:xfrm>
        </p:spPr>
        <p:txBody>
          <a:bodyPr/>
          <a:lstStyle/>
          <a:p>
            <a:r>
              <a:rPr lang="tr-TR" dirty="0" smtClean="0"/>
              <a:t>NÜKLEER ENERJİ VE DÜNYADAKİ REAKTÖRLER</a:t>
            </a:r>
            <a:endParaRPr lang="tr-TR" dirty="0"/>
          </a:p>
        </p:txBody>
      </p:sp>
      <p:pic>
        <p:nvPicPr>
          <p:cNvPr id="3074" name="Picture 2" descr="C:\Users\ŞADİYERAY\Desktop\9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188661"/>
            <a:ext cx="7704856" cy="4340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619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SANTRAL NASIL ÇALIŞIR ?</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Nükleer </a:t>
            </a:r>
            <a:r>
              <a:rPr lang="tr-TR" dirty="0"/>
              <a:t>santrali çalıştırmak için, ana madde olarak uranyum kullanılır. Uranyumun parçalanmasından sonra ortaya yüksek miktarlarda enerji çıkmaktadır. Uranyum, bu şekilde </a:t>
            </a:r>
            <a:r>
              <a:rPr lang="tr-TR" dirty="0" err="1"/>
              <a:t>fisyon</a:t>
            </a:r>
            <a:r>
              <a:rPr lang="tr-TR" dirty="0"/>
              <a:t> (atomun iki veya daha fazla çekirdeğe bölünmesi) tepkimesine girer. </a:t>
            </a:r>
            <a:r>
              <a:rPr lang="tr-TR" dirty="0" err="1"/>
              <a:t>Fisyon</a:t>
            </a:r>
            <a:r>
              <a:rPr lang="tr-TR" dirty="0"/>
              <a:t> tepkimesi ile oluşan yüksek miktardaki enerji, su buharını üst düzey sıcaklıklara kadar ısıtır. Oluşan buhar, elektrik jeneratörü türbinlerine iletilir. İletilen buhar da türbin şaftını çevirerek elektrik üretimini sağlar. </a:t>
            </a:r>
          </a:p>
        </p:txBody>
      </p:sp>
    </p:spTree>
    <p:extLst>
      <p:ext uri="{BB962C8B-B14F-4D97-AF65-F5344CB8AC3E}">
        <p14:creationId xmlns:p14="http://schemas.microsoft.com/office/powerpoint/2010/main" val="3180855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ENERJİ TARİHİ</a:t>
            </a:r>
            <a:endParaRPr lang="tr-TR" dirty="0"/>
          </a:p>
        </p:txBody>
      </p:sp>
      <p:sp>
        <p:nvSpPr>
          <p:cNvPr id="3" name="İçerik Yer Tutucusu 2"/>
          <p:cNvSpPr>
            <a:spLocks noGrp="1"/>
          </p:cNvSpPr>
          <p:nvPr>
            <p:ph idx="1"/>
          </p:nvPr>
        </p:nvSpPr>
        <p:spPr/>
        <p:txBody>
          <a:bodyPr/>
          <a:lstStyle/>
          <a:p>
            <a:pPr marL="0" indent="0">
              <a:buNone/>
            </a:pPr>
            <a:r>
              <a:rPr lang="tr-TR" dirty="0" smtClean="0"/>
              <a:t>	Nükleer </a:t>
            </a:r>
            <a:r>
              <a:rPr lang="tr-TR" dirty="0"/>
              <a:t>enerji, 1879 yılında </a:t>
            </a:r>
            <a:r>
              <a:rPr lang="tr-TR" dirty="0" err="1"/>
              <a:t>Uranyum’un</a:t>
            </a:r>
            <a:r>
              <a:rPr lang="tr-TR" dirty="0"/>
              <a:t> keşfi ile başlayan ve 1934 yılında atomun parçalanması ile devam eden süreçte politikacılar, bilim adamları ve sanayicilerin gündemine girmiştir. Diğer birçok teknolojik gelişmede olduğu gibi önce askeri savunma alanında başlayan çalışmalar daha sonra ticari olarak devam etmiştir.</a:t>
            </a:r>
          </a:p>
        </p:txBody>
      </p:sp>
    </p:spTree>
    <p:extLst>
      <p:ext uri="{BB962C8B-B14F-4D97-AF65-F5344CB8AC3E}">
        <p14:creationId xmlns:p14="http://schemas.microsoft.com/office/powerpoint/2010/main" val="37091866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ENERJİ TARİHİ</a:t>
            </a:r>
            <a:endParaRPr lang="tr-TR" dirty="0"/>
          </a:p>
        </p:txBody>
      </p:sp>
      <p:sp>
        <p:nvSpPr>
          <p:cNvPr id="3" name="İçerik Yer Tutucusu 2"/>
          <p:cNvSpPr>
            <a:spLocks noGrp="1"/>
          </p:cNvSpPr>
          <p:nvPr>
            <p:ph idx="1"/>
          </p:nvPr>
        </p:nvSpPr>
        <p:spPr>
          <a:xfrm>
            <a:off x="251520" y="1340768"/>
            <a:ext cx="8568952" cy="4525963"/>
          </a:xfrm>
        </p:spPr>
        <p:txBody>
          <a:bodyPr/>
          <a:lstStyle/>
          <a:p>
            <a:pPr marL="0" indent="0">
              <a:buNone/>
            </a:pPr>
            <a:r>
              <a:rPr lang="tr-TR" dirty="0"/>
              <a:t>Dünyanın ilk nükleer </a:t>
            </a:r>
            <a:r>
              <a:rPr lang="tr-TR" dirty="0" smtClean="0"/>
              <a:t>enerji </a:t>
            </a:r>
            <a:r>
              <a:rPr lang="tr-TR" dirty="0" err="1" smtClean="0"/>
              <a:t>santrali,Sovyetler</a:t>
            </a:r>
            <a:r>
              <a:rPr lang="tr-TR" dirty="0" smtClean="0"/>
              <a:t> </a:t>
            </a:r>
            <a:r>
              <a:rPr lang="tr-TR" dirty="0"/>
              <a:t>Birliği döneminde 1954 </a:t>
            </a:r>
            <a:r>
              <a:rPr lang="tr-TR" dirty="0" smtClean="0"/>
              <a:t>yılında </a:t>
            </a:r>
            <a:r>
              <a:rPr lang="tr-TR" dirty="0"/>
              <a:t>çalışmaya başlayan </a:t>
            </a:r>
            <a:r>
              <a:rPr lang="tr-TR" dirty="0" err="1"/>
              <a:t>Obninsk</a:t>
            </a:r>
            <a:r>
              <a:rPr lang="tr-TR" dirty="0"/>
              <a:t> </a:t>
            </a:r>
            <a:r>
              <a:rPr lang="tr-TR" dirty="0" smtClean="0"/>
              <a:t>Nükleer </a:t>
            </a:r>
            <a:r>
              <a:rPr lang="tr-TR" dirty="0"/>
              <a:t>Enerji Santrali’dir.</a:t>
            </a:r>
          </a:p>
        </p:txBody>
      </p:sp>
    </p:spTree>
    <p:extLst>
      <p:ext uri="{BB962C8B-B14F-4D97-AF65-F5344CB8AC3E}">
        <p14:creationId xmlns:p14="http://schemas.microsoft.com/office/powerpoint/2010/main" val="2361966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NÜKLEER ENERJİ TARİHİ</a:t>
            </a:r>
          </a:p>
        </p:txBody>
      </p:sp>
      <p:sp>
        <p:nvSpPr>
          <p:cNvPr id="3" name="İçerik Yer Tutucusu 2"/>
          <p:cNvSpPr>
            <a:spLocks noGrp="1"/>
          </p:cNvSpPr>
          <p:nvPr>
            <p:ph idx="1"/>
          </p:nvPr>
        </p:nvSpPr>
        <p:spPr/>
        <p:txBody>
          <a:bodyPr>
            <a:normAutofit/>
          </a:bodyPr>
          <a:lstStyle/>
          <a:p>
            <a:pPr marL="0" indent="0">
              <a:buNone/>
            </a:pPr>
            <a:r>
              <a:rPr lang="tr-TR" dirty="0" smtClean="0"/>
              <a:t>	Nükleer </a:t>
            </a:r>
            <a:r>
              <a:rPr lang="tr-TR" dirty="0"/>
              <a:t>santrallerin yaygınlaşması 1970’li yılların başındaki petrol krizi ile birlikte başladı. Petrol ve diğer hidrokarbon kaynaklarına sahip olmayan ülkeler, bu kaynaklara olan bağımlılıklarını azaltmak ve enerji arz güvenliklerini temin etmek için nükleer santrallere yöneldiler. </a:t>
            </a:r>
          </a:p>
        </p:txBody>
      </p:sp>
    </p:spTree>
    <p:extLst>
      <p:ext uri="{BB962C8B-B14F-4D97-AF65-F5344CB8AC3E}">
        <p14:creationId xmlns:p14="http://schemas.microsoft.com/office/powerpoint/2010/main" val="635962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NÜKLEER ENERJİ TARİHİ</a:t>
            </a:r>
          </a:p>
        </p:txBody>
      </p:sp>
      <p:sp>
        <p:nvSpPr>
          <p:cNvPr id="3" name="İçerik Yer Tutucusu 2"/>
          <p:cNvSpPr>
            <a:spLocks noGrp="1"/>
          </p:cNvSpPr>
          <p:nvPr>
            <p:ph idx="1"/>
          </p:nvPr>
        </p:nvSpPr>
        <p:spPr/>
        <p:txBody>
          <a:bodyPr/>
          <a:lstStyle/>
          <a:p>
            <a:pPr marL="0" indent="0">
              <a:buNone/>
            </a:pPr>
            <a:r>
              <a:rPr lang="tr-TR" dirty="0" smtClean="0"/>
              <a:t>	Nükleer </a:t>
            </a:r>
            <a:r>
              <a:rPr lang="tr-TR" dirty="0"/>
              <a:t>santraller tüm dünyada hızlı bir şekilde işletmeye alınırken, 1979 yılında ABD’de yaşanan Three Mile Island (TMI) ve 1986 yılında Sovyet Rusya’da (bugün Ukrayna sınırları içinde) yaşanan Çernobil kazaları ile yavaşlama olsa da nükleer santraller tüm dünyada kurulmaya devam etti.</a:t>
            </a:r>
          </a:p>
          <a:p>
            <a:endParaRPr lang="tr-TR" dirty="0"/>
          </a:p>
        </p:txBody>
      </p:sp>
    </p:spTree>
    <p:extLst>
      <p:ext uri="{BB962C8B-B14F-4D97-AF65-F5344CB8AC3E}">
        <p14:creationId xmlns:p14="http://schemas.microsoft.com/office/powerpoint/2010/main" val="3692335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NÜKLEER SANTRALLERİN AVANTAJLARI</a:t>
            </a:r>
            <a:endParaRPr lang="tr-TR" dirty="0"/>
          </a:p>
        </p:txBody>
      </p:sp>
      <p:sp>
        <p:nvSpPr>
          <p:cNvPr id="3" name="İçerik Yer Tutucusu 2"/>
          <p:cNvSpPr>
            <a:spLocks noGrp="1"/>
          </p:cNvSpPr>
          <p:nvPr>
            <p:ph idx="1"/>
          </p:nvPr>
        </p:nvSpPr>
        <p:spPr>
          <a:xfrm>
            <a:off x="395536" y="1700808"/>
            <a:ext cx="8229600" cy="4968552"/>
          </a:xfrm>
        </p:spPr>
        <p:txBody>
          <a:bodyPr>
            <a:normAutofit fontScale="92500" lnSpcReduction="20000"/>
          </a:bodyPr>
          <a:lstStyle/>
          <a:p>
            <a:r>
              <a:rPr lang="tr-TR" dirty="0"/>
              <a:t>Güvenilir, ucuz, sürdürülebilir ve erişilebilir bir enerji kaynağıdır.</a:t>
            </a:r>
          </a:p>
          <a:p>
            <a:r>
              <a:rPr lang="tr-TR" dirty="0"/>
              <a:t>Nükleer santraller 7 gün 24 saat meteorolojik şartlardan etkilenmeden çalışır.</a:t>
            </a:r>
          </a:p>
          <a:p>
            <a:r>
              <a:rPr lang="tr-TR" dirty="0"/>
              <a:t>Nükleer yakıt hammaddesi Uranyum dünyada farklı coğrafyalara yayılmıştır.</a:t>
            </a:r>
          </a:p>
          <a:p>
            <a:r>
              <a:rPr lang="tr-TR" dirty="0"/>
              <a:t>Elektrik birim maliyet fiyatlandırmasında nükleer yakıt maliyeti diğer enerji kaynaklara nazaran çok düşüktür.</a:t>
            </a:r>
          </a:p>
          <a:p>
            <a:r>
              <a:rPr lang="tr-TR" dirty="0"/>
              <a:t>İşletme sırasında sera gazı salımı yapmazlar. Bu nedenle küresel ısınmayı önlemede önemli bir alternatiftirler</a:t>
            </a:r>
            <a:r>
              <a:rPr lang="tr-TR" dirty="0" smtClean="0"/>
              <a:t>.</a:t>
            </a:r>
            <a:endParaRPr lang="tr-TR" dirty="0"/>
          </a:p>
        </p:txBody>
      </p:sp>
    </p:spTree>
    <p:extLst>
      <p:ext uri="{BB962C8B-B14F-4D97-AF65-F5344CB8AC3E}">
        <p14:creationId xmlns:p14="http://schemas.microsoft.com/office/powerpoint/2010/main" val="32249267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NÜKLEER SANTRALLERİN AVANTAJLARI</a:t>
            </a:r>
          </a:p>
        </p:txBody>
      </p:sp>
      <p:sp>
        <p:nvSpPr>
          <p:cNvPr id="3" name="İçerik Yer Tutucusu 2"/>
          <p:cNvSpPr>
            <a:spLocks noGrp="1"/>
          </p:cNvSpPr>
          <p:nvPr>
            <p:ph idx="1"/>
          </p:nvPr>
        </p:nvSpPr>
        <p:spPr>
          <a:xfrm>
            <a:off x="457200" y="1484784"/>
            <a:ext cx="8229600" cy="5040560"/>
          </a:xfrm>
        </p:spPr>
        <p:txBody>
          <a:bodyPr>
            <a:noAutofit/>
          </a:bodyPr>
          <a:lstStyle/>
          <a:p>
            <a:r>
              <a:rPr lang="tr-TR" sz="2800" dirty="0"/>
              <a:t>Nükleer santrallerin kurulum alanı diğer tüm santrallere göre oldukça küçüktür.</a:t>
            </a:r>
          </a:p>
          <a:p>
            <a:r>
              <a:rPr lang="tr-TR" sz="2800" dirty="0"/>
              <a:t>Çevremizdeki radyasyonun ancak % 1’i kadar bir etkiye sahip olması sebebiyle santrallerin yanında yerleşim, tarım, balıkçılık ve turizm yapılabilmektedir.</a:t>
            </a:r>
          </a:p>
          <a:p>
            <a:r>
              <a:rPr lang="tr-TR" sz="2800" dirty="0"/>
              <a:t>3 (+) nesil olarak anılan nükleer santraller, dışarıdan insan müdahalesi olmaksızın 72 saat boyunca soğutma, uçak çarpmalarına karşı koruma, pasif güvenlik sistemleri, dijital kontrol odaları, kompakt ekipman ve sistem tasarımları vb. gelişmelerle güvenli bir tasarıma sahip olmaktadırlar.</a:t>
            </a:r>
          </a:p>
          <a:p>
            <a:endParaRPr lang="tr-TR" sz="2800" dirty="0"/>
          </a:p>
        </p:txBody>
      </p:sp>
    </p:spTree>
    <p:extLst>
      <p:ext uri="{BB962C8B-B14F-4D97-AF65-F5344CB8AC3E}">
        <p14:creationId xmlns:p14="http://schemas.microsoft.com/office/powerpoint/2010/main" val="40273687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NÜKLEER SANTRALLERİN DEZAVANTAJLARI</a:t>
            </a:r>
            <a:endParaRPr lang="tr-TR" dirty="0"/>
          </a:p>
        </p:txBody>
      </p:sp>
      <p:sp>
        <p:nvSpPr>
          <p:cNvPr id="3" name="İçerik Yer Tutucusu 2"/>
          <p:cNvSpPr>
            <a:spLocks noGrp="1"/>
          </p:cNvSpPr>
          <p:nvPr>
            <p:ph idx="1"/>
          </p:nvPr>
        </p:nvSpPr>
        <p:spPr/>
        <p:txBody>
          <a:bodyPr>
            <a:normAutofit fontScale="92500" lnSpcReduction="10000"/>
          </a:bodyPr>
          <a:lstStyle/>
          <a:p>
            <a:r>
              <a:rPr lang="tr-TR" dirty="0"/>
              <a:t>Nükleer santraller çok tehlikeli atıklar oluşturmaktadır</a:t>
            </a:r>
            <a:r>
              <a:rPr lang="tr-TR" dirty="0" smtClean="0"/>
              <a:t>. Bu </a:t>
            </a:r>
            <a:r>
              <a:rPr lang="tr-TR" dirty="0"/>
              <a:t>atıklar düzenli depolanmalıdır.</a:t>
            </a:r>
          </a:p>
          <a:p>
            <a:r>
              <a:rPr lang="tr-TR" dirty="0"/>
              <a:t>Nükleer santrallerde meydana gelebilecek kazaların sonuçları hem doğa hem de insanoğlu için çok yıkıcı olmaktadır.</a:t>
            </a:r>
          </a:p>
          <a:p>
            <a:r>
              <a:rPr lang="tr-TR" dirty="0"/>
              <a:t>Dışarıdan gelebilecek terör saldırılarına karşı risk taşımaktadır.</a:t>
            </a:r>
          </a:p>
          <a:p>
            <a:r>
              <a:rPr lang="tr-TR" dirty="0"/>
              <a:t>Uranyum kaynaklarının 30 ile 60 yıl arasında tükeneceği tahmin edilmektedir</a:t>
            </a:r>
            <a:r>
              <a:rPr lang="tr-TR" dirty="0" smtClean="0"/>
              <a:t>.</a:t>
            </a:r>
            <a:endParaRPr lang="tr-TR" dirty="0"/>
          </a:p>
        </p:txBody>
      </p:sp>
    </p:spTree>
    <p:extLst>
      <p:ext uri="{BB962C8B-B14F-4D97-AF65-F5344CB8AC3E}">
        <p14:creationId xmlns:p14="http://schemas.microsoft.com/office/powerpoint/2010/main" val="4142024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NÜKLEER ENERJİ SAĞLIĞI VE DOĞAYI TEHDİT EDİYOR</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K</a:t>
            </a:r>
            <a:r>
              <a:rPr lang="tr-TR" dirty="0" smtClean="0"/>
              <a:t>ısmen </a:t>
            </a:r>
            <a:r>
              <a:rPr lang="tr-TR" dirty="0"/>
              <a:t>doğru. </a:t>
            </a:r>
            <a:r>
              <a:rPr lang="tr-TR" dirty="0" smtClean="0"/>
              <a:t>Ancak </a:t>
            </a:r>
            <a:r>
              <a:rPr lang="tr-TR" dirty="0"/>
              <a:t>yapılan araştırmalar, kömür ve termik santrallerin radyoaktivitesinin, nükleer santrallerden çok daha fazla olduğunu</a:t>
            </a:r>
            <a:r>
              <a:rPr lang="tr-TR" dirty="0" smtClean="0"/>
              <a:t>; yanmış </a:t>
            </a:r>
            <a:r>
              <a:rPr lang="tr-TR" dirty="0"/>
              <a:t>kömürün, dumanın ve küllerinin nükleer santrale göre 100 kat daha fazla radyoaktif olduğunu gösteriyor.</a:t>
            </a:r>
          </a:p>
          <a:p>
            <a:pPr marL="0" indent="0">
              <a:buNone/>
            </a:pPr>
            <a:r>
              <a:rPr lang="tr-TR" dirty="0" smtClean="0"/>
              <a:t>Kömür </a:t>
            </a:r>
            <a:r>
              <a:rPr lang="tr-TR" dirty="0"/>
              <a:t>ocakları etrafında yaşayan ve çalışan insanlarda akciğer hastalıklarının ve kalp krizi vakalarının büyük oranda arttığı gözlemlenmiş.</a:t>
            </a:r>
          </a:p>
          <a:p>
            <a:pPr marL="0" indent="0">
              <a:buNone/>
            </a:pPr>
            <a:endParaRPr lang="tr-TR" dirty="0"/>
          </a:p>
        </p:txBody>
      </p:sp>
    </p:spTree>
    <p:extLst>
      <p:ext uri="{BB962C8B-B14F-4D97-AF65-F5344CB8AC3E}">
        <p14:creationId xmlns:p14="http://schemas.microsoft.com/office/powerpoint/2010/main" val="2729794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NÜKLEER ENERJİ SAĞLIĞI VE DOĞAYI TEHDİT EDİYOR</a:t>
            </a:r>
          </a:p>
        </p:txBody>
      </p:sp>
      <p:sp>
        <p:nvSpPr>
          <p:cNvPr id="3" name="İçerik Yer Tutucusu 2"/>
          <p:cNvSpPr>
            <a:spLocks noGrp="1"/>
          </p:cNvSpPr>
          <p:nvPr>
            <p:ph idx="1"/>
          </p:nvPr>
        </p:nvSpPr>
        <p:spPr/>
        <p:txBody>
          <a:bodyPr>
            <a:normAutofit fontScale="92500"/>
          </a:bodyPr>
          <a:lstStyle/>
          <a:p>
            <a:pPr marL="0" indent="0">
              <a:buNone/>
            </a:pPr>
            <a:r>
              <a:rPr lang="tr-TR" dirty="0" smtClean="0"/>
              <a:t>	Günde </a:t>
            </a:r>
            <a:r>
              <a:rPr lang="tr-TR" dirty="0"/>
              <a:t>1.5 paket sigara içen bir kişinin maruz kaldığı radyasyon miktarının nükleer çalışanlarla neredeyse aynı olması ve nükleer atıklardan alınandan 35000 kat daha fazla olması. </a:t>
            </a:r>
            <a:endParaRPr lang="tr-TR" dirty="0" smtClean="0"/>
          </a:p>
          <a:p>
            <a:pPr marL="0" indent="0">
              <a:buNone/>
            </a:pPr>
            <a:r>
              <a:rPr lang="tr-TR" dirty="0" smtClean="0"/>
              <a:t>	Nükleer </a:t>
            </a:r>
            <a:r>
              <a:rPr lang="tr-TR" dirty="0"/>
              <a:t>santraller tamamen saf diyemeyiz. düşük bir ihtimal de olsa patlama durumunda 30km çevredeki radyasyon eşik değerin çok çok üstünde. 30km </a:t>
            </a:r>
            <a:r>
              <a:rPr lang="tr-TR" dirty="0" err="1"/>
              <a:t>nin</a:t>
            </a:r>
            <a:r>
              <a:rPr lang="tr-TR" dirty="0"/>
              <a:t> dışında ise kayda değer yükseklikte olduğu görülüyor.</a:t>
            </a:r>
          </a:p>
        </p:txBody>
      </p:sp>
    </p:spTree>
    <p:extLst>
      <p:ext uri="{BB962C8B-B14F-4D97-AF65-F5344CB8AC3E}">
        <p14:creationId xmlns:p14="http://schemas.microsoft.com/office/powerpoint/2010/main" val="1306528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ENERJİ</a:t>
            </a:r>
            <a:endParaRPr lang="tr-TR" dirty="0"/>
          </a:p>
        </p:txBody>
      </p:sp>
      <p:sp>
        <p:nvSpPr>
          <p:cNvPr id="3" name="İçerik Yer Tutucusu 2"/>
          <p:cNvSpPr>
            <a:spLocks noGrp="1"/>
          </p:cNvSpPr>
          <p:nvPr>
            <p:ph idx="1"/>
          </p:nvPr>
        </p:nvSpPr>
        <p:spPr/>
        <p:txBody>
          <a:bodyPr>
            <a:normAutofit/>
          </a:bodyPr>
          <a:lstStyle/>
          <a:p>
            <a:pPr marL="0" indent="0">
              <a:buNone/>
            </a:pPr>
            <a:r>
              <a:rPr lang="tr-TR" dirty="0"/>
              <a:t>Atom çekirdeklerinin parçalanması sonucunda büyük bir enerji açığa çıkmaktadır. Ağır atom çekirdeklerinin nötronlarla bombardımanı sonucunda bu çekirdeklerin parçalanması sağlanabilir; bu tepkimeye "</a:t>
            </a:r>
            <a:r>
              <a:rPr lang="tr-TR" dirty="0" err="1"/>
              <a:t>fisyon</a:t>
            </a:r>
            <a:r>
              <a:rPr lang="tr-TR" dirty="0"/>
              <a:t>" adı verilmektedir. Her bir parçalanma tepkimesi sonucunda açığa </a:t>
            </a:r>
            <a:r>
              <a:rPr lang="tr-TR" dirty="0" err="1"/>
              <a:t>fisyon</a:t>
            </a:r>
            <a:r>
              <a:rPr lang="tr-TR" dirty="0"/>
              <a:t> ürünleri, enerji ve 2-3 adet de nötron çıkmaktadır</a:t>
            </a:r>
            <a:r>
              <a:rPr lang="tr-TR" dirty="0" smtClean="0"/>
              <a:t>.</a:t>
            </a:r>
            <a:endParaRPr lang="tr-TR" dirty="0"/>
          </a:p>
        </p:txBody>
      </p:sp>
    </p:spTree>
    <p:extLst>
      <p:ext uri="{BB962C8B-B14F-4D97-AF65-F5344CB8AC3E}">
        <p14:creationId xmlns:p14="http://schemas.microsoft.com/office/powerpoint/2010/main" val="2460965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NÜKLEER ENERJİ SAĞLIĞI VE DOĞAYI TEHDİT EDİYOR</a:t>
            </a:r>
          </a:p>
        </p:txBody>
      </p:sp>
      <p:sp>
        <p:nvSpPr>
          <p:cNvPr id="3" name="İçerik Yer Tutucusu 2"/>
          <p:cNvSpPr>
            <a:spLocks noGrp="1"/>
          </p:cNvSpPr>
          <p:nvPr>
            <p:ph idx="1"/>
          </p:nvPr>
        </p:nvSpPr>
        <p:spPr/>
        <p:txBody>
          <a:bodyPr/>
          <a:lstStyle/>
          <a:p>
            <a:pPr marL="0" indent="0">
              <a:buNone/>
            </a:pPr>
            <a:r>
              <a:rPr lang="tr-TR" dirty="0" smtClean="0"/>
              <a:t>	Nükleer </a:t>
            </a:r>
            <a:r>
              <a:rPr lang="tr-TR" dirty="0"/>
              <a:t>kazalarda genelde </a:t>
            </a:r>
            <a:r>
              <a:rPr lang="tr-TR" dirty="0" err="1"/>
              <a:t>iodine</a:t>
            </a:r>
            <a:r>
              <a:rPr lang="tr-TR" dirty="0"/>
              <a:t> 131(ı-131) ve </a:t>
            </a:r>
            <a:r>
              <a:rPr lang="tr-TR" dirty="0" err="1"/>
              <a:t>cesium</a:t>
            </a:r>
            <a:r>
              <a:rPr lang="tr-TR" dirty="0"/>
              <a:t> 137(cs-137) saçılıyor ve kanseri riskini artırıyor. özellikle </a:t>
            </a:r>
            <a:r>
              <a:rPr lang="tr-TR" dirty="0" err="1"/>
              <a:t>iyodin</a:t>
            </a:r>
            <a:r>
              <a:rPr lang="tr-TR" dirty="0"/>
              <a:t> çocuklarda </a:t>
            </a:r>
            <a:r>
              <a:rPr lang="tr-TR" dirty="0" err="1"/>
              <a:t>tiroidlerde</a:t>
            </a:r>
            <a:r>
              <a:rPr lang="tr-TR" dirty="0"/>
              <a:t> birikerek ilerleyen yaşlarda </a:t>
            </a:r>
            <a:r>
              <a:rPr lang="tr-TR" dirty="0" err="1"/>
              <a:t>tiroid</a:t>
            </a:r>
            <a:r>
              <a:rPr lang="tr-TR" dirty="0"/>
              <a:t> kanserine neden oluyor. nükleer patlama sonrası radyoaktif materyaller ve iyonize radyasyon serbest kalır ve sağlığı tehdit edebilir</a:t>
            </a:r>
            <a:r>
              <a:rPr lang="tr-TR" dirty="0" smtClean="0"/>
              <a:t>. </a:t>
            </a:r>
            <a:r>
              <a:rPr lang="tr-TR" dirty="0"/>
              <a:t>N</a:t>
            </a:r>
            <a:r>
              <a:rPr lang="tr-TR" dirty="0" smtClean="0"/>
              <a:t>ükleer </a:t>
            </a:r>
            <a:r>
              <a:rPr lang="tr-TR" dirty="0"/>
              <a:t>enerji normal şartlarda sağlığı tehdit etmese de olası bir kaza durumunda son derece yıkıcı.</a:t>
            </a:r>
          </a:p>
        </p:txBody>
      </p:sp>
    </p:spTree>
    <p:extLst>
      <p:ext uri="{BB962C8B-B14F-4D97-AF65-F5344CB8AC3E}">
        <p14:creationId xmlns:p14="http://schemas.microsoft.com/office/powerpoint/2010/main" val="804183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DÜNYADAKİ NÜKLEER SANTRALLER</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	Temmuz </a:t>
            </a:r>
            <a:r>
              <a:rPr lang="tr-TR" dirty="0"/>
              <a:t>2018 itibariyle, 31 ülkede 453 nükleer reaktör işletmede, 17 ülkede 57 adet nükleer reaktör de inşa halindedir. Nükleer Güç Santrallerinde üretilen elektrik dünya elektrik arzının %11’ine denk gelmektedir. Ülke bazında bakılırsa Fransa elektrik talebinin yaklaşık %72’sini, Ukrayna %55’ini, Belçika %50’sini, İsveç %40’ını, Güney Kore %27’sini, Avrupa Birliği % 30 ve ABD %20’sini nükleer enerjiden karşılamaktadır.</a:t>
            </a:r>
          </a:p>
        </p:txBody>
      </p:sp>
    </p:spTree>
    <p:extLst>
      <p:ext uri="{BB962C8B-B14F-4D97-AF65-F5344CB8AC3E}">
        <p14:creationId xmlns:p14="http://schemas.microsoft.com/office/powerpoint/2010/main" val="5671884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DÜNYADAKİ NÜKLEER SANTRALLER</a:t>
            </a:r>
          </a:p>
        </p:txBody>
      </p:sp>
      <p:pic>
        <p:nvPicPr>
          <p:cNvPr id="1026" name="Picture 2" descr="C:\Users\ŞADİYERAY\Desktop\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 y="1340768"/>
            <a:ext cx="9143287" cy="5011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448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DÜNYADAKİ NÜKLEER SANTRALLER</a:t>
            </a:r>
          </a:p>
        </p:txBody>
      </p:sp>
      <p:pic>
        <p:nvPicPr>
          <p:cNvPr id="2050" name="Picture 2" descr="C:\Users\ŞADİYERAY\Deskto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80" y="1665073"/>
            <a:ext cx="9041076" cy="51604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031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TÜRKİYE’DE NÜKLEER SANTRAL</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Türkiye’de </a:t>
            </a:r>
            <a:r>
              <a:rPr lang="tr-TR" dirty="0"/>
              <a:t>Nükleer Santral1970 yılından itibaren, Türkiye’de nükleer santral kurmak için girişimde bulunulmuş, fakat başarısız olunmuştur. Yaklaşık 50 yıldır tartışılmakta olan bu konu 2004 yıllında tekrar gündeme gelmesiyle yapım aşamasına geçilmiştir. Toplamda 3 santral yapılmak istenmektedir. Fakat sadece biri yapım aşamasına girebilmiştir. </a:t>
            </a:r>
          </a:p>
        </p:txBody>
      </p:sp>
    </p:spTree>
    <p:extLst>
      <p:ext uri="{BB962C8B-B14F-4D97-AF65-F5344CB8AC3E}">
        <p14:creationId xmlns:p14="http://schemas.microsoft.com/office/powerpoint/2010/main" val="2036572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TÜRKİYE’DE NÜKLEER SANTRAL</a:t>
            </a:r>
          </a:p>
        </p:txBody>
      </p:sp>
      <p:sp>
        <p:nvSpPr>
          <p:cNvPr id="3" name="İçerik Yer Tutucusu 2"/>
          <p:cNvSpPr>
            <a:spLocks noGrp="1"/>
          </p:cNvSpPr>
          <p:nvPr>
            <p:ph idx="1"/>
          </p:nvPr>
        </p:nvSpPr>
        <p:spPr/>
        <p:txBody>
          <a:bodyPr>
            <a:normAutofit lnSpcReduction="10000"/>
          </a:bodyPr>
          <a:lstStyle/>
          <a:p>
            <a:pPr marL="0" indent="0">
              <a:buNone/>
            </a:pPr>
            <a:r>
              <a:rPr lang="tr-TR" dirty="0" smtClean="0"/>
              <a:t>	İlk </a:t>
            </a:r>
            <a:r>
              <a:rPr lang="tr-TR" dirty="0"/>
              <a:t>olarak 1976 yılında Mersin-Silifke’nin batı tarafındaki </a:t>
            </a:r>
            <a:r>
              <a:rPr lang="tr-TR" dirty="0" err="1"/>
              <a:t>Akkuyu</a:t>
            </a:r>
            <a:r>
              <a:rPr lang="tr-TR" dirty="0"/>
              <a:t> mevkii, ilk kuruluş yeri olarak seçilmiş ve gerekli çalışmalara başlanmıştır. Bu kuruluşun açılması için teklifler alınmış uzun dönemli adımlar </a:t>
            </a:r>
            <a:r>
              <a:rPr lang="tr-TR" dirty="0" smtClean="0"/>
              <a:t>atılmıştır. Yaklaşık </a:t>
            </a:r>
            <a:r>
              <a:rPr lang="tr-TR" dirty="0"/>
              <a:t>maliyeti 20 milyar dolar olarak hesaplanmış ve işletme ömrü 60 yıl olarak belirlenmiştir. Sinop’ta inşa edilmesi planlanan nükleer santralin maliyetinin ise 16.3 milyar dolar olması tahmin ediliyor.</a:t>
            </a:r>
          </a:p>
        </p:txBody>
      </p:sp>
    </p:spTree>
    <p:extLst>
      <p:ext uri="{BB962C8B-B14F-4D97-AF65-F5344CB8AC3E}">
        <p14:creationId xmlns:p14="http://schemas.microsoft.com/office/powerpoint/2010/main" val="1140976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AKKUYU VE SİNOP NÜKLEER SANTRALLERİ</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Ülkemizin </a:t>
            </a:r>
            <a:r>
              <a:rPr lang="tr-TR" dirty="0"/>
              <a:t>yarım asırlık nükleer güç santrali kurma hedefi, “Türkiye Cumhuriyeti Hükümeti ile Rusya Federasyonu Arasında </a:t>
            </a:r>
            <a:r>
              <a:rPr lang="tr-TR" dirty="0" err="1"/>
              <a:t>Akkuyu</a:t>
            </a:r>
            <a:r>
              <a:rPr lang="tr-TR" dirty="0"/>
              <a:t> Sahasında Bir Nükleer Güç Santralinin Tesisine ve İşletimine Dair İşbirliğine İlişkin </a:t>
            </a:r>
            <a:r>
              <a:rPr lang="tr-TR" dirty="0" smtClean="0"/>
              <a:t>Anlaşma’nın </a:t>
            </a:r>
            <a:r>
              <a:rPr lang="tr-TR" dirty="0"/>
              <a:t>12 Mayıs 2010 tarihinde imzalanmasıyla gerçekleşmeye başlamıştır. Yapılması planlanan santral, her </a:t>
            </a:r>
            <a:r>
              <a:rPr lang="tr-TR" dirty="0" smtClean="0"/>
              <a:t>biri 1200 </a:t>
            </a:r>
            <a:r>
              <a:rPr lang="tr-TR" dirty="0"/>
              <a:t>MW (</a:t>
            </a:r>
            <a:r>
              <a:rPr lang="tr-TR" dirty="0" err="1"/>
              <a:t>megawatt</a:t>
            </a:r>
            <a:r>
              <a:rPr lang="tr-TR" dirty="0"/>
              <a:t>) olan, dört güç ünitesinden oluşacak ve yılda yaklaşık 35 milyar </a:t>
            </a:r>
            <a:r>
              <a:rPr lang="tr-TR" dirty="0" err="1"/>
              <a:t>kWh</a:t>
            </a:r>
            <a:r>
              <a:rPr lang="tr-TR" dirty="0"/>
              <a:t> (kilovat saat) elektrik enerjisi üretilecektir.</a:t>
            </a:r>
          </a:p>
        </p:txBody>
      </p:sp>
    </p:spTree>
    <p:extLst>
      <p:ext uri="{BB962C8B-B14F-4D97-AF65-F5344CB8AC3E}">
        <p14:creationId xmlns:p14="http://schemas.microsoft.com/office/powerpoint/2010/main" val="2314096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AKKUYU VE SİNOP NÜKLEER SANTRALLERİ</a:t>
            </a:r>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Ülkemizin </a:t>
            </a:r>
            <a:r>
              <a:rPr lang="tr-TR" dirty="0"/>
              <a:t>ikinci nükleer santral projesi olan Sinop Nükleer Santrali için 3 Mayıs 2013 tarihinde Japonya ile nükleer santral yapımı ve işbirliğine ilişkin hükümetler arası anlaşma imzalanmıştır. Bu konuda çalışmalar devam etmektedir.</a:t>
            </a:r>
          </a:p>
          <a:p>
            <a:pPr marL="0" indent="0">
              <a:buNone/>
            </a:pPr>
            <a:r>
              <a:rPr lang="tr-TR" dirty="0" smtClean="0"/>
              <a:t>	</a:t>
            </a:r>
            <a:r>
              <a:rPr lang="tr-TR" dirty="0" err="1" smtClean="0"/>
              <a:t>Akkuyu</a:t>
            </a:r>
            <a:r>
              <a:rPr lang="tr-TR" dirty="0" smtClean="0"/>
              <a:t> </a:t>
            </a:r>
            <a:r>
              <a:rPr lang="tr-TR" dirty="0"/>
              <a:t>ve Sinop’ta toplam sekiz reaktör kurmayı planlayan Türkiye, Enerji ve Tabii Kaynaklar Bakanlığı verilerine göre 2025 sonuna kadar toplam elektrik ihtiyacının en az yüzde 5’ini nükleer güç ile sağlamayı hedeflemektedir.</a:t>
            </a:r>
          </a:p>
          <a:p>
            <a:pPr marL="0" indent="0">
              <a:buNone/>
            </a:pPr>
            <a:endParaRPr lang="tr-TR" dirty="0"/>
          </a:p>
        </p:txBody>
      </p:sp>
    </p:spTree>
    <p:extLst>
      <p:ext uri="{BB962C8B-B14F-4D97-AF65-F5344CB8AC3E}">
        <p14:creationId xmlns:p14="http://schemas.microsoft.com/office/powerpoint/2010/main" val="26041971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AKKUYU VE SİNOP NÜKLEER SANTRALLERİ</a:t>
            </a:r>
          </a:p>
        </p:txBody>
      </p:sp>
      <p:sp>
        <p:nvSpPr>
          <p:cNvPr id="3" name="İçerik Yer Tutucusu 2"/>
          <p:cNvSpPr>
            <a:spLocks noGrp="1"/>
          </p:cNvSpPr>
          <p:nvPr>
            <p:ph idx="1"/>
          </p:nvPr>
        </p:nvSpPr>
        <p:spPr/>
        <p:txBody>
          <a:bodyPr/>
          <a:lstStyle/>
          <a:p>
            <a:pPr marL="0" indent="0">
              <a:buNone/>
            </a:pPr>
            <a:r>
              <a:rPr lang="tr-TR" dirty="0" smtClean="0"/>
              <a:t>	Nükleer </a:t>
            </a:r>
            <a:r>
              <a:rPr lang="tr-TR" dirty="0"/>
              <a:t>santralde ağı genişletmeyi hedefleyen Türkiye, üçüncü santral için adım adım Çin’le işbirliğine gitmektedir. Eski Enerji Bakanı Berat </a:t>
            </a:r>
            <a:r>
              <a:rPr lang="tr-TR" dirty="0" err="1"/>
              <a:t>Albayrak’ın</a:t>
            </a:r>
            <a:r>
              <a:rPr lang="tr-TR" dirty="0"/>
              <a:t> 2016 yılının haziran ayı sonunda Çin’de imzaladığı işbirliği anlaşması TBMM’de kabul edilmiştir.</a:t>
            </a:r>
          </a:p>
        </p:txBody>
      </p:sp>
    </p:spTree>
    <p:extLst>
      <p:ext uri="{BB962C8B-B14F-4D97-AF65-F5344CB8AC3E}">
        <p14:creationId xmlns:p14="http://schemas.microsoft.com/office/powerpoint/2010/main" val="13824849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ŞADİYERAY\Desktop\fukishima-sdn-148689757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646"/>
            <a:ext cx="9144000" cy="622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231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ENERJİ</a:t>
            </a:r>
            <a:endParaRPr lang="tr-TR" dirty="0"/>
          </a:p>
        </p:txBody>
      </p:sp>
      <p:sp>
        <p:nvSpPr>
          <p:cNvPr id="3" name="İçerik Yer Tutucusu 2"/>
          <p:cNvSpPr>
            <a:spLocks noGrp="1"/>
          </p:cNvSpPr>
          <p:nvPr>
            <p:ph idx="1"/>
          </p:nvPr>
        </p:nvSpPr>
        <p:spPr/>
        <p:txBody>
          <a:bodyPr/>
          <a:lstStyle/>
          <a:p>
            <a:pPr marL="0" indent="0">
              <a:buNone/>
            </a:pPr>
            <a:r>
              <a:rPr lang="tr-TR" dirty="0" smtClean="0"/>
              <a:t>Uygun </a:t>
            </a:r>
            <a:r>
              <a:rPr lang="tr-TR" dirty="0"/>
              <a:t>şekilde tasarlanan bir sistemde tepkime sonucu açığa çıkan nötronlar da kullanılarak parçalanma tepkimesinin sürekliliği sağlanabilir (zincirleme tepkime). Bunun haricinde hafif atom çekirdeklerinin birleşme tepkimeleri de büyük bir enerjinin açığa çıkmasına sebep olmaktadır. Bu birleşme tepkimesine "füzyon" adı verilmektedir.</a:t>
            </a:r>
          </a:p>
        </p:txBody>
      </p:sp>
    </p:spTree>
    <p:extLst>
      <p:ext uri="{BB962C8B-B14F-4D97-AF65-F5344CB8AC3E}">
        <p14:creationId xmlns:p14="http://schemas.microsoft.com/office/powerpoint/2010/main" val="38188146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SANTRAL KAZALARI</a:t>
            </a:r>
            <a:endParaRPr lang="tr-TR" dirty="0"/>
          </a:p>
        </p:txBody>
      </p:sp>
      <p:sp>
        <p:nvSpPr>
          <p:cNvPr id="3" name="İçerik Yer Tutucusu 2"/>
          <p:cNvSpPr>
            <a:spLocks noGrp="1"/>
          </p:cNvSpPr>
          <p:nvPr>
            <p:ph idx="1"/>
          </p:nvPr>
        </p:nvSpPr>
        <p:spPr/>
        <p:txBody>
          <a:bodyPr>
            <a:normAutofit/>
          </a:bodyPr>
          <a:lstStyle/>
          <a:p>
            <a:pPr marL="0" indent="0">
              <a:buNone/>
            </a:pPr>
            <a:r>
              <a:rPr lang="tr-TR" dirty="0" smtClean="0"/>
              <a:t>	Nükleer </a:t>
            </a:r>
            <a:r>
              <a:rPr lang="tr-TR" dirty="0"/>
              <a:t>santral kazaları denince akıllara 1986 yılında Çernobil‘de meydana gelen nükleer patlama geliyor. Bu patlama Türkiye'yi de etkilemişti. İşte dünyadaki en önemli nükleer santral kazaları ve </a:t>
            </a:r>
            <a:r>
              <a:rPr lang="tr-TR" dirty="0" smtClean="0"/>
              <a:t>sonuçları.</a:t>
            </a:r>
            <a:endParaRPr lang="tr-TR" dirty="0"/>
          </a:p>
        </p:txBody>
      </p:sp>
    </p:spTree>
    <p:extLst>
      <p:ext uri="{BB962C8B-B14F-4D97-AF65-F5344CB8AC3E}">
        <p14:creationId xmlns:p14="http://schemas.microsoft.com/office/powerpoint/2010/main" val="1678383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ÇERNOBİL, UKRAYNA</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	Bir </a:t>
            </a:r>
            <a:r>
              <a:rPr lang="tr-TR" dirty="0"/>
              <a:t>deney sırasında meydana gelen 20. yüzyılın ilk büyük nükleer kazasıdır. Çernobil kentindeki Nükleer Güç Reaktörünün 4. ünitesinde 26 Nisan 1986 günü meydana gelen nükleer kaza sonrasında atmosfere büyük miktarda </a:t>
            </a:r>
            <a:r>
              <a:rPr lang="tr-TR" dirty="0" err="1"/>
              <a:t>fisyon</a:t>
            </a:r>
            <a:r>
              <a:rPr lang="tr-TR" dirty="0"/>
              <a:t> ürünleri salındığı öğrenildi. Bu kazada </a:t>
            </a:r>
            <a:r>
              <a:rPr lang="tr-TR" dirty="0" smtClean="0"/>
              <a:t>9000 kişi</a:t>
            </a:r>
            <a:r>
              <a:rPr lang="tr-TR" dirty="0"/>
              <a:t> öldü bir çok kişinin genetiği etkilendi. Kaza öyle etkiliydi ki İngiltere'nin Galler bölgesinde kazadan iki hafta sonra saptanan yüksek radyoaktivite nedeniyle yeşil alanlara koyun ve sığırların girişi engellenmişti.</a:t>
            </a:r>
          </a:p>
        </p:txBody>
      </p:sp>
    </p:spTree>
    <p:extLst>
      <p:ext uri="{BB962C8B-B14F-4D97-AF65-F5344CB8AC3E}">
        <p14:creationId xmlns:p14="http://schemas.microsoft.com/office/powerpoint/2010/main" val="3136201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FUKUŞİMA</a:t>
            </a:r>
            <a:endParaRPr lang="tr-TR" dirty="0"/>
          </a:p>
        </p:txBody>
      </p:sp>
      <p:sp>
        <p:nvSpPr>
          <p:cNvPr id="3" name="İçerik Yer Tutucusu 2"/>
          <p:cNvSpPr>
            <a:spLocks noGrp="1"/>
          </p:cNvSpPr>
          <p:nvPr>
            <p:ph idx="1"/>
          </p:nvPr>
        </p:nvSpPr>
        <p:spPr/>
        <p:txBody>
          <a:bodyPr/>
          <a:lstStyle/>
          <a:p>
            <a:pPr marL="0" indent="0">
              <a:buNone/>
            </a:pPr>
            <a:r>
              <a:rPr lang="tr-TR" dirty="0" smtClean="0"/>
              <a:t>	2011 </a:t>
            </a:r>
            <a:r>
              <a:rPr lang="tr-TR" dirty="0" err="1"/>
              <a:t>Tōhoku</a:t>
            </a:r>
            <a:r>
              <a:rPr lang="tr-TR" dirty="0"/>
              <a:t> depremi ve </a:t>
            </a:r>
            <a:r>
              <a:rPr lang="tr-TR" dirty="0" err="1"/>
              <a:t>tsunamisi</a:t>
            </a:r>
            <a:r>
              <a:rPr lang="tr-TR" dirty="0"/>
              <a:t> sonrasında yaşanan olaylar dizisinde binden fazla kişi öldü. Reaktörlerin çevresindeki alan ancak 30-40 yılda temizlenebilecek ve bunun 100 milyar doları geçeceği kestiriliyor. 380.000 bin kişi evlerinden uzaklaştırıldı.</a:t>
            </a:r>
          </a:p>
        </p:txBody>
      </p:sp>
    </p:spTree>
    <p:extLst>
      <p:ext uri="{BB962C8B-B14F-4D97-AF65-F5344CB8AC3E}">
        <p14:creationId xmlns:p14="http://schemas.microsoft.com/office/powerpoint/2010/main" val="2217953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KYSHTYM, RUSYA</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dirty="0"/>
              <a:t>1957 yılında meydana gelen bu kaza Dünyadaki 3. büyük nükleer felakettir. 70-80 ton yüksek radyoaktif içerikli madde açığa çıkmış ve binlerce kilometrekarelik alan yüksek dozda kirlenmiş. 1970'lerin ortalarına kadar gizlenmiş olan kazadan sonra 30 kadar yerleşim biriminin adı haritadan silindi.</a:t>
            </a:r>
          </a:p>
        </p:txBody>
      </p:sp>
    </p:spTree>
    <p:extLst>
      <p:ext uri="{BB962C8B-B14F-4D97-AF65-F5344CB8AC3E}">
        <p14:creationId xmlns:p14="http://schemas.microsoft.com/office/powerpoint/2010/main" val="1291353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WİNDSCALE YANGINI, İNGİLTERE</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dirty="0"/>
              <a:t>Birleşik Krallıkta meydana gelen bu ilk nükleer kaza, yangın şeklinde ortaya çıkmıştır. Yangının ardından 500.km yakındaki tüm sütler bozulmuş ayrıca bu yangın sebebiyle 240 kişi kanser olmuştur.</a:t>
            </a:r>
          </a:p>
        </p:txBody>
      </p:sp>
    </p:spTree>
    <p:extLst>
      <p:ext uri="{BB962C8B-B14F-4D97-AF65-F5344CB8AC3E}">
        <p14:creationId xmlns:p14="http://schemas.microsoft.com/office/powerpoint/2010/main" val="2015827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ENERJİ</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a:t>Bu tepkimenin sağlanabilmesi için atom çekirdeğinde bulunan artı yüklerin birbirini itmesinden kaynaklanan kuvvetin yenilmesi gereklidir. Bu nedenle çok yüksek sıcaklığa çıkılan sistemler kullanılmaktadır. Çok yüksek sıcaklıkta yüksek enerjiye ulaşan atom çekirdeklerinin çarpışması ile füzyon tepkimesi sağlanabilmektedir. </a:t>
            </a:r>
            <a:r>
              <a:rPr lang="tr-TR" dirty="0" err="1"/>
              <a:t>Fisyon</a:t>
            </a:r>
            <a:r>
              <a:rPr lang="tr-TR" dirty="0"/>
              <a:t> ve füzyon tepkimeleri ile elde edilen enerjiye "çekirdek enerjisi" veya "nükleer enerji" adı verilmektedir.</a:t>
            </a:r>
          </a:p>
        </p:txBody>
      </p:sp>
    </p:spTree>
    <p:extLst>
      <p:ext uri="{BB962C8B-B14F-4D97-AF65-F5344CB8AC3E}">
        <p14:creationId xmlns:p14="http://schemas.microsoft.com/office/powerpoint/2010/main" val="15331887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ŞADİYERAY\Desktop\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552" y="332656"/>
            <a:ext cx="8910448" cy="5904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6818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URANYUM</a:t>
            </a:r>
            <a:endParaRPr lang="tr-TR" dirty="0"/>
          </a:p>
        </p:txBody>
      </p:sp>
      <p:sp>
        <p:nvSpPr>
          <p:cNvPr id="3" name="İçerik Yer Tutucusu 2"/>
          <p:cNvSpPr>
            <a:spLocks noGrp="1"/>
          </p:cNvSpPr>
          <p:nvPr>
            <p:ph idx="1"/>
          </p:nvPr>
        </p:nvSpPr>
        <p:spPr>
          <a:xfrm>
            <a:off x="179512" y="1196752"/>
            <a:ext cx="8229600" cy="4525963"/>
          </a:xfrm>
        </p:spPr>
        <p:txBody>
          <a:bodyPr>
            <a:normAutofit lnSpcReduction="10000"/>
          </a:bodyPr>
          <a:lstStyle/>
          <a:p>
            <a:pPr marL="0" indent="0" fontAlgn="base">
              <a:buNone/>
            </a:pPr>
            <a:r>
              <a:rPr lang="tr-TR" dirty="0" smtClean="0"/>
              <a:t>	1789</a:t>
            </a:r>
            <a:r>
              <a:rPr lang="tr-TR" dirty="0"/>
              <a:t> yılında Martin </a:t>
            </a:r>
            <a:r>
              <a:rPr lang="tr-TR" dirty="0" err="1"/>
              <a:t>Heinrich</a:t>
            </a:r>
            <a:r>
              <a:rPr lang="tr-TR" dirty="0"/>
              <a:t> </a:t>
            </a:r>
            <a:endParaRPr lang="tr-TR" dirty="0" smtClean="0"/>
          </a:p>
          <a:p>
            <a:pPr marL="0" indent="0" fontAlgn="base">
              <a:buNone/>
            </a:pPr>
            <a:r>
              <a:rPr lang="tr-TR" dirty="0" err="1" smtClean="0"/>
              <a:t>Klaaproth</a:t>
            </a:r>
            <a:r>
              <a:rPr lang="tr-TR" dirty="0" smtClean="0"/>
              <a:t> </a:t>
            </a:r>
            <a:r>
              <a:rPr lang="tr-TR" dirty="0"/>
              <a:t>tarafından keşfedilmiş bir elementtir, 1896 yılında Mendeleyev'in çalışmaları sonucu radyoaktif olduğu kanıtlanmıştır.</a:t>
            </a:r>
          </a:p>
          <a:p>
            <a:pPr marL="0" indent="0" fontAlgn="base">
              <a:buNone/>
            </a:pPr>
            <a:r>
              <a:rPr lang="tr-TR" dirty="0" smtClean="0"/>
              <a:t>	Uranyumun</a:t>
            </a:r>
            <a:r>
              <a:rPr lang="tr-TR" dirty="0"/>
              <a:t> nükleer yakıt olarak kullanılabilmesi için uranyum karışımındaki U-235 konsantrasyonunu yükseltmek gerekmektedir ve bu işleme uranyum zenginleştirme çalışmaları denir.</a:t>
            </a:r>
          </a:p>
          <a:p>
            <a:pPr marL="0" indent="0">
              <a:buNone/>
            </a:pPr>
            <a:endParaRPr lang="tr-TR" dirty="0"/>
          </a:p>
        </p:txBody>
      </p:sp>
      <p:pic>
        <p:nvPicPr>
          <p:cNvPr id="1026" name="Picture 2" descr="C:\Users\ŞADİYERAY\Desktop\uranyu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64664" y="0"/>
            <a:ext cx="2547110"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6743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ZENGİNLEŞTİRİLMİŞ URANYUM</a:t>
            </a:r>
            <a:endParaRPr lang="tr-TR" dirty="0"/>
          </a:p>
        </p:txBody>
      </p:sp>
      <p:sp>
        <p:nvSpPr>
          <p:cNvPr id="3" name="İçerik Yer Tutucusu 2"/>
          <p:cNvSpPr>
            <a:spLocks noGrp="1"/>
          </p:cNvSpPr>
          <p:nvPr>
            <p:ph idx="1"/>
          </p:nvPr>
        </p:nvSpPr>
        <p:spPr>
          <a:xfrm>
            <a:off x="457200" y="1600200"/>
            <a:ext cx="8229600" cy="4997152"/>
          </a:xfrm>
        </p:spPr>
        <p:txBody>
          <a:bodyPr>
            <a:normAutofit fontScale="92500" lnSpcReduction="20000"/>
          </a:bodyPr>
          <a:lstStyle/>
          <a:p>
            <a:pPr fontAlgn="base"/>
            <a:r>
              <a:rPr lang="tr-TR" dirty="0"/>
              <a:t>Az zenginleştirilmiş uranyum (konsantrasyon oranı %0.9 - % 2 </a:t>
            </a:r>
            <a:r>
              <a:rPr lang="tr-TR" dirty="0" smtClean="0"/>
              <a:t>arası). 1960'lı</a:t>
            </a:r>
            <a:r>
              <a:rPr lang="tr-TR" dirty="0"/>
              <a:t> yıllarda üretime geçmiş santrallerde kullanılır. (Ağır su -döteryum- ile çalışan reaktörlerde)</a:t>
            </a:r>
          </a:p>
          <a:p>
            <a:pPr fontAlgn="base"/>
            <a:r>
              <a:rPr lang="tr-TR" dirty="0"/>
              <a:t>Orta zenginleştirilmiş uranyum (konsantrasyon oranı %2 - %20 </a:t>
            </a:r>
            <a:r>
              <a:rPr lang="tr-TR" dirty="0" smtClean="0"/>
              <a:t>arası). Normal </a:t>
            </a:r>
            <a:r>
              <a:rPr lang="tr-TR" dirty="0"/>
              <a:t>su ile çalışan reaktörlerde, askeri ve sivil araştırma reaktörlerinde kullanılır</a:t>
            </a:r>
          </a:p>
          <a:p>
            <a:pPr fontAlgn="base"/>
            <a:r>
              <a:rPr lang="tr-TR" dirty="0"/>
              <a:t>Yüksek zenginleştirilmiş uranyum (konsantrasyon oranı %20 ve üzeri</a:t>
            </a:r>
            <a:r>
              <a:rPr lang="tr-TR" dirty="0" smtClean="0"/>
              <a:t>).</a:t>
            </a:r>
            <a:r>
              <a:rPr lang="tr-TR" dirty="0"/>
              <a:t> Nükleer silahlarda (%85 ve üzeri konsantrasyonda), uçak gemisi ve askeri denizaltılarda bulunan reaktörlerde kullanılır.</a:t>
            </a:r>
          </a:p>
          <a:p>
            <a:pPr marL="0" indent="0">
              <a:buNone/>
            </a:pPr>
            <a:endParaRPr lang="tr-TR" dirty="0"/>
          </a:p>
        </p:txBody>
      </p:sp>
    </p:spTree>
    <p:extLst>
      <p:ext uri="{BB962C8B-B14F-4D97-AF65-F5344CB8AC3E}">
        <p14:creationId xmlns:p14="http://schemas.microsoft.com/office/powerpoint/2010/main" val="3826916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ŞADİYERAY\Desktop\nukleer-santral-nasil-calisir-nukleer-santral-nedir-152271663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4704"/>
            <a:ext cx="9156124" cy="4878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183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NÜKLEER SANTRAL NEDİR ?</a:t>
            </a:r>
            <a:endParaRPr lang="tr-TR" dirty="0"/>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Nükleer </a:t>
            </a:r>
            <a:r>
              <a:rPr lang="tr-TR" dirty="0"/>
              <a:t>santral, nükleer reaktörün yakıt olarak radyoaktif maddeleri kullanarak elektrik enerjisi üretmesidir. Fosil yakıtlı santraller, kömür, petrol gibi yakıt kullanırken, nükleer santraller, uranyumu parçalayarak enerji üretmektedirler. Bu santrallerin diğerlerinden farklı madde kullanması, güvenlik önlemlerinin daha da fazla alınması gerekliliğini ortaya çıkartmaktadır. Nükleer santraller, çalışma sistemindeki birincil çeşitliliklere göre farklı şekillerde isimlendirilmektedirler. Kaynar sulu, basınçlı ağır sulu ve basınçlı su reaktörü olarak adlar verilmektedir.</a:t>
            </a:r>
          </a:p>
        </p:txBody>
      </p:sp>
    </p:spTree>
    <p:extLst>
      <p:ext uri="{BB962C8B-B14F-4D97-AF65-F5344CB8AC3E}">
        <p14:creationId xmlns:p14="http://schemas.microsoft.com/office/powerpoint/2010/main" val="10055138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TotalTime>
  <Words>503</Words>
  <Application>Microsoft Office PowerPoint</Application>
  <PresentationFormat>Ekran Gösterisi (4:3)</PresentationFormat>
  <Paragraphs>75</Paragraphs>
  <Slides>34</Slides>
  <Notes>0</Notes>
  <HiddenSlides>0</HiddenSlides>
  <MMClips>0</MMClips>
  <ScaleCrop>false</ScaleCrop>
  <HeadingPairs>
    <vt:vector size="4" baseType="variant">
      <vt:variant>
        <vt:lpstr>Tema</vt:lpstr>
      </vt:variant>
      <vt:variant>
        <vt:i4>1</vt:i4>
      </vt:variant>
      <vt:variant>
        <vt:lpstr>Slayt Başlıkları</vt:lpstr>
      </vt:variant>
      <vt:variant>
        <vt:i4>34</vt:i4>
      </vt:variant>
    </vt:vector>
  </HeadingPairs>
  <TitlesOfParts>
    <vt:vector size="35" baseType="lpstr">
      <vt:lpstr>Ofis Teması</vt:lpstr>
      <vt:lpstr>NÜKLEER ENERJİ VE DÜNYADAKİ REAKTÖRLER</vt:lpstr>
      <vt:lpstr>NÜKLEER ENERJİ</vt:lpstr>
      <vt:lpstr>NÜKLEER ENERJİ</vt:lpstr>
      <vt:lpstr>NÜKLEER ENERJİ</vt:lpstr>
      <vt:lpstr>PowerPoint Sunusu</vt:lpstr>
      <vt:lpstr>URANYUM</vt:lpstr>
      <vt:lpstr>ZENGİNLEŞTİRİLMİŞ URANYUM</vt:lpstr>
      <vt:lpstr>PowerPoint Sunusu</vt:lpstr>
      <vt:lpstr>NÜKLEER SANTRAL NEDİR ?</vt:lpstr>
      <vt:lpstr>NÜKLEER SANTRAL NASIL ÇALIŞIR ?</vt:lpstr>
      <vt:lpstr>NÜKLEER ENERJİ TARİHİ</vt:lpstr>
      <vt:lpstr>NÜKLEER ENERJİ TARİHİ</vt:lpstr>
      <vt:lpstr>NÜKLEER ENERJİ TARİHİ</vt:lpstr>
      <vt:lpstr>NÜKLEER ENERJİ TARİHİ</vt:lpstr>
      <vt:lpstr>NÜKLEER SANTRALLERİN AVANTAJLARI</vt:lpstr>
      <vt:lpstr>NÜKLEER SANTRALLERİN AVANTAJLARI</vt:lpstr>
      <vt:lpstr>NÜKLEER SANTRALLERİN DEZAVANTAJLARI</vt:lpstr>
      <vt:lpstr>NÜKLEER ENERJİ SAĞLIĞI VE DOĞAYI TEHDİT EDİYOR</vt:lpstr>
      <vt:lpstr>NÜKLEER ENERJİ SAĞLIĞI VE DOĞAYI TEHDİT EDİYOR</vt:lpstr>
      <vt:lpstr>NÜKLEER ENERJİ SAĞLIĞI VE DOĞAYI TEHDİT EDİYOR</vt:lpstr>
      <vt:lpstr>DÜNYADAKİ NÜKLEER SANTRALLER</vt:lpstr>
      <vt:lpstr>DÜNYADAKİ NÜKLEER SANTRALLER</vt:lpstr>
      <vt:lpstr>DÜNYADAKİ NÜKLEER SANTRALLER</vt:lpstr>
      <vt:lpstr>TÜRKİYE’DE NÜKLEER SANTRAL</vt:lpstr>
      <vt:lpstr>TÜRKİYE’DE NÜKLEER SANTRAL</vt:lpstr>
      <vt:lpstr>AKKUYU VE SİNOP NÜKLEER SANTRALLERİ</vt:lpstr>
      <vt:lpstr>AKKUYU VE SİNOP NÜKLEER SANTRALLERİ</vt:lpstr>
      <vt:lpstr>AKKUYU VE SİNOP NÜKLEER SANTRALLERİ</vt:lpstr>
      <vt:lpstr>PowerPoint Sunusu</vt:lpstr>
      <vt:lpstr>NÜKLEER SANTRAL KAZALARI</vt:lpstr>
      <vt:lpstr>ÇERNOBİL, UKRAYNA</vt:lpstr>
      <vt:lpstr>FUKUŞİMA</vt:lpstr>
      <vt:lpstr>KYSHTYM, RUSYA</vt:lpstr>
      <vt:lpstr>WİNDSCALE YANGINI, İNGİLTERE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NÜKLEER ENERJİ VE DÜNYADAKİ REAKTÖRLER</dc:title>
  <dc:creator>ŞADİYERAY</dc:creator>
  <cp:lastModifiedBy>ŞADİYERAY</cp:lastModifiedBy>
  <cp:revision>10</cp:revision>
  <dcterms:created xsi:type="dcterms:W3CDTF">2019-04-03T10:02:22Z</dcterms:created>
  <dcterms:modified xsi:type="dcterms:W3CDTF">2019-04-08T10:30:39Z</dcterms:modified>
</cp:coreProperties>
</file>